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0"/>
  </p:notesMasterIdLst>
  <p:sldIdLst>
    <p:sldId id="256" r:id="rId5"/>
    <p:sldId id="287" r:id="rId6"/>
    <p:sldId id="421" r:id="rId7"/>
    <p:sldId id="398" r:id="rId8"/>
    <p:sldId id="430" r:id="rId9"/>
    <p:sldId id="431" r:id="rId10"/>
    <p:sldId id="432" r:id="rId11"/>
    <p:sldId id="433" r:id="rId12"/>
    <p:sldId id="399" r:id="rId13"/>
    <p:sldId id="420" r:id="rId14"/>
    <p:sldId id="402" r:id="rId15"/>
    <p:sldId id="414" r:id="rId16"/>
    <p:sldId id="417" r:id="rId17"/>
    <p:sldId id="404" r:id="rId18"/>
    <p:sldId id="405" r:id="rId19"/>
    <p:sldId id="424" r:id="rId20"/>
    <p:sldId id="406" r:id="rId21"/>
    <p:sldId id="422" r:id="rId22"/>
    <p:sldId id="407" r:id="rId23"/>
    <p:sldId id="408" r:id="rId24"/>
    <p:sldId id="425" r:id="rId25"/>
    <p:sldId id="426" r:id="rId26"/>
    <p:sldId id="427" r:id="rId27"/>
    <p:sldId id="434" r:id="rId28"/>
    <p:sldId id="258" r:id="rId29"/>
  </p:sldIdLst>
  <p:sldSz cx="12192000" cy="6858000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Kinghan" initials="LK" lastIdx="9" clrIdx="0">
    <p:extLst>
      <p:ext uri="{19B8F6BF-5375-455C-9EA6-DF929625EA0E}">
        <p15:presenceInfo xmlns:p15="http://schemas.microsoft.com/office/powerpoint/2012/main" userId="Lucy King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06A"/>
    <a:srgbClr val="000000"/>
    <a:srgbClr val="EE7421"/>
    <a:srgbClr val="F4DDBA"/>
    <a:srgbClr val="E7B05F"/>
    <a:srgbClr val="D28A20"/>
    <a:srgbClr val="DBD7E1"/>
    <a:srgbClr val="DAD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37A60-F205-4F44-AD50-F7D26DD9CE48}" v="11" dt="2023-09-05T11:32:4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8" autoAdjust="0"/>
  </p:normalViewPr>
  <p:slideViewPr>
    <p:cSldViewPr snapToGrid="0">
      <p:cViewPr varScale="1">
        <p:scale>
          <a:sx n="66" d="100"/>
          <a:sy n="66" d="100"/>
        </p:scale>
        <p:origin x="885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349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349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52D86B64-C9AC-4B17-B27A-0F638F0FFEFC}" type="datetimeFigureOut">
              <a:rPr lang="en-IE" smtClean="0"/>
              <a:t>05/09/2023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18093"/>
            <a:ext cx="3077739" cy="513348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18093"/>
            <a:ext cx="3077739" cy="513348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FD28BA2E-5410-4D56-8974-A27F92C25E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7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31D4-CDF3-41A6-8151-CF7F638F04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5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understand, analyse and interpret the income statement, we need to understand: </a:t>
            </a:r>
          </a:p>
          <a:p>
            <a:r>
              <a:rPr lang="en-GB" dirty="0"/>
              <a:t>   	</a:t>
            </a:r>
            <a:endParaRPr lang="en-GB" sz="800" dirty="0"/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is accrual accounting?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Why is accrual accounting needed in business?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is the difference between profit and cash?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are the categories of expenses?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Why do these categories make sense?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is depreciation?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do the different measures of profitability tell us?</a:t>
            </a:r>
          </a:p>
          <a:p>
            <a:pPr>
              <a:spcAft>
                <a:spcPts val="579"/>
              </a:spcAft>
              <a:buFont typeface="Arial" pitchFamily="34" charset="0"/>
              <a:buChar char="•"/>
            </a:pPr>
            <a:r>
              <a:rPr lang="en-GB" dirty="0"/>
              <a:t> What is the cost structure?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Both balance sheet equations</a:t>
            </a:r>
            <a:r>
              <a:rPr lang="en-IE" baseline="0" dirty="0"/>
              <a:t> make sense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dirty="0"/>
              <a:t>To understand, analyse and interpret the balance sheet, we need to understand: </a:t>
            </a:r>
          </a:p>
          <a:p>
            <a:pPr>
              <a:spcAft>
                <a:spcPts val="579"/>
              </a:spcAft>
            </a:pPr>
            <a:r>
              <a:rPr lang="en-GB" sz="1300" dirty="0"/>
              <a:t>   </a:t>
            </a:r>
            <a:r>
              <a:rPr lang="en-GB" dirty="0"/>
              <a:t>	</a:t>
            </a:r>
            <a:endParaRPr lang="en-GB" sz="1000" dirty="0"/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/>
              <a:t> </a:t>
            </a:r>
            <a:r>
              <a:rPr lang="en-GB" dirty="0">
                <a:ea typeface="Calibri"/>
                <a:cs typeface="Times New Roman"/>
              </a:rPr>
              <a:t>What is an asset? What is a current asset? What is a tangible asset?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What is a liability? What is a current liability? 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What is equity?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Why does the balance sheet equation make sense?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What are the links between the income statement and the balance sheet?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What are the common current and long-term assets and liabilities?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Why is the balance sheet used for valuation?</a:t>
            </a:r>
          </a:p>
          <a:p>
            <a:pPr marL="330624" indent="-330624">
              <a:spcAft>
                <a:spcPts val="579"/>
              </a:spcAft>
              <a:buFont typeface="Arial"/>
              <a:buChar char="•"/>
              <a:tabLst>
                <a:tab pos="440832" algn="l"/>
              </a:tabLst>
            </a:pPr>
            <a:r>
              <a:rPr lang="en-GB" dirty="0">
                <a:ea typeface="Calibri"/>
                <a:cs typeface="Times New Roman"/>
              </a:rPr>
              <a:t> What is the capital structure?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Corporate Finance</a:t>
            </a:r>
            <a:r>
              <a:rPr lang="en-IE" baseline="0" dirty="0"/>
              <a:t> is the area of finance that preoccupies itself with how to raise funds (from debt or equity) and how to deploy funds (valuing assets)</a:t>
            </a:r>
          </a:p>
          <a:p>
            <a:r>
              <a:rPr lang="en-IE" baseline="0" dirty="0"/>
              <a:t>The capital structure of a business is the proportion of debt and equity it is using to finance itself. How it’s assets are financed.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Importance</a:t>
            </a:r>
            <a:r>
              <a:rPr lang="en-IE" baseline="0" dirty="0"/>
              <a:t> of accrual accounting in business – accrual accounting records transactions when they occur – not when the cash changes hands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Debt and equity have different characteristics</a:t>
            </a:r>
            <a:r>
              <a:rPr lang="en-IE" baseline="0" dirty="0"/>
              <a:t> and downsides and using both together can reduce the downsides of each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Corporate Finance</a:t>
            </a:r>
            <a:r>
              <a:rPr lang="en-IE" baseline="0" dirty="0"/>
              <a:t> is the area of finance that preoccupies itself with how to raise funds (from debt or equity) and how to deploy funds (valuing assets)</a:t>
            </a:r>
          </a:p>
          <a:p>
            <a:r>
              <a:rPr lang="en-IE" baseline="0" dirty="0"/>
              <a:t>The capital structure of a business is the proportion of debt and equity it is using to finance itself. How it’s assets are financed.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Corporate Finance</a:t>
            </a:r>
            <a:r>
              <a:rPr lang="en-IE" baseline="0" dirty="0"/>
              <a:t> is the area of finance that preoccupies itself with how to raise funds (from debt or equity) and how to deploy funds (valuing assets)</a:t>
            </a:r>
          </a:p>
          <a:p>
            <a:r>
              <a:rPr lang="en-IE" baseline="0" dirty="0"/>
              <a:t>The capital structure of a business is the proportion of debt and equity it is using to finance itself. How it’s assets are financed.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Corporate Finance</a:t>
            </a:r>
            <a:r>
              <a:rPr lang="en-IE" baseline="0" dirty="0"/>
              <a:t> is the area of finance that preoccupies itself with how to raise funds (from debt or equity) and how to deploy funds (valuing assets)</a:t>
            </a:r>
          </a:p>
          <a:p>
            <a:r>
              <a:rPr lang="en-IE" baseline="0" dirty="0"/>
              <a:t>The capital structure of a business is the proportion of debt and equity it is using to finance itself. How it’s assets are financed.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C48A2CD-2ACC-493E-9C67-17A82DB97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69930" indent="-296126" eaLnBrk="0" hangingPunct="0"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84509" indent="-236901" eaLnBrk="0" hangingPunct="0"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58313" indent="-236901" eaLnBrk="0" hangingPunct="0"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132115" indent="-236901" eaLnBrk="0" hangingPunct="0"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605919" indent="-23690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3079724" indent="-23690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553527" indent="-23690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4027330" indent="-23690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CB036E00-54C4-451A-91AE-911D1623AE7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423ED5F-FFA6-4655-80F8-4164AA365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507F837-85D0-44C4-8241-917BA77D6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Importance</a:t>
            </a:r>
            <a:r>
              <a:rPr lang="en-IE" baseline="0" dirty="0"/>
              <a:t> of accrual accounting in business – accrual accounting records transactions when they occur – not when the cash changes hands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55">
              <a:defRPr/>
            </a:pPr>
            <a:r>
              <a:rPr lang="en-GB" sz="1000" dirty="0">
                <a:ea typeface="Calibri"/>
                <a:cs typeface="Times New Roman"/>
              </a:rPr>
              <a:t>Lies at the heart of what business is about – taking funds from investors, using funds to invest in productive assets (equipment, buildings etc) and then returning funds to investors along with a return (extra money back)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Timing AND</a:t>
            </a:r>
            <a:r>
              <a:rPr lang="en-IE" baseline="0" dirty="0"/>
              <a:t> size of cash flows are important when forecasting/budgeting cash flows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7A95D-A738-4BD1-AE98-79592E0DDDB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83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3284" y="0"/>
            <a:ext cx="2590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0884" y="0"/>
            <a:ext cx="7569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85" y="0"/>
            <a:ext cx="10339916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0884" y="1600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084" y="1600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85" y="0"/>
            <a:ext cx="10339916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0884" y="1600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24084" y="1600200"/>
            <a:ext cx="508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24084" y="3771900"/>
            <a:ext cx="508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0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9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0884" y="16002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084" y="16002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58" y="171450"/>
            <a:ext cx="10339916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9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61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07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9F9EDE3B-602C-4F6B-B203-8C6BCAE50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0885" y="0"/>
            <a:ext cx="103399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C2D097DF-92FA-4737-82EA-CA7C42028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0884" y="16002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B32D140-1D95-02E2-690F-08E118B45B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" y="6153434"/>
            <a:ext cx="2668816" cy="5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E7421"/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306A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306A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306A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306A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306A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96182" y="-4740390"/>
            <a:ext cx="8601583" cy="6362859"/>
            <a:chOff x="0" y="0"/>
            <a:chExt cx="7262232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62233" cy="5372100"/>
            </a:xfrm>
            <a:custGeom>
              <a:avLst/>
              <a:gdLst/>
              <a:ahLst/>
              <a:cxnLst/>
              <a:rect l="l" t="t" r="r" b="b"/>
              <a:pathLst>
                <a:path w="7262233" h="5372100">
                  <a:moveTo>
                    <a:pt x="571156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11563" y="5372100"/>
                  </a:lnTo>
                  <a:lnTo>
                    <a:pt x="7262233" y="2686050"/>
                  </a:lnTo>
                  <a:lnTo>
                    <a:pt x="5711562" y="0"/>
                  </a:lnTo>
                  <a:close/>
                </a:path>
              </a:pathLst>
            </a:custGeom>
            <a:solidFill>
              <a:srgbClr val="E37222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2570037" y="2648921"/>
            <a:ext cx="11623917" cy="8771671"/>
            <a:chOff x="0" y="0"/>
            <a:chExt cx="7118922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18922" cy="5372100"/>
            </a:xfrm>
            <a:custGeom>
              <a:avLst/>
              <a:gdLst/>
              <a:ahLst/>
              <a:cxnLst/>
              <a:rect l="l" t="t" r="r" b="b"/>
              <a:pathLst>
                <a:path w="7118922" h="5372100">
                  <a:moveTo>
                    <a:pt x="556825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568252" y="5372100"/>
                  </a:lnTo>
                  <a:lnTo>
                    <a:pt x="7118922" y="2686050"/>
                  </a:lnTo>
                  <a:lnTo>
                    <a:pt x="5568252" y="0"/>
                  </a:lnTo>
                  <a:close/>
                </a:path>
              </a:pathLst>
            </a:custGeom>
            <a:solidFill>
              <a:srgbClr val="4D3069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33265" y="4347397"/>
            <a:ext cx="15173607" cy="11681590"/>
            <a:chOff x="0" y="0"/>
            <a:chExt cx="7262232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62233" cy="5372100"/>
            </a:xfrm>
            <a:custGeom>
              <a:avLst/>
              <a:gdLst/>
              <a:ahLst/>
              <a:cxnLst/>
              <a:rect l="l" t="t" r="r" b="b"/>
              <a:pathLst>
                <a:path w="7262233" h="5372100">
                  <a:moveTo>
                    <a:pt x="571156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11563" y="5372100"/>
                  </a:lnTo>
                  <a:lnTo>
                    <a:pt x="7262233" y="2686050"/>
                  </a:lnTo>
                  <a:lnTo>
                    <a:pt x="5711562" y="0"/>
                  </a:lnTo>
                  <a:close/>
                </a:path>
              </a:pathLst>
            </a:custGeom>
            <a:solidFill>
              <a:srgbClr val="881948"/>
            </a:solidFill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00272" y="238170"/>
            <a:ext cx="4640070" cy="8952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29723" y="5869243"/>
            <a:ext cx="1810619" cy="685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52639" y="3012413"/>
            <a:ext cx="6233022" cy="1716446"/>
            <a:chOff x="-66323" y="0"/>
            <a:chExt cx="12466044" cy="3432895"/>
          </a:xfrm>
        </p:grpSpPr>
        <p:sp>
          <p:nvSpPr>
            <p:cNvPr id="15" name="TextBox 15"/>
            <p:cNvSpPr txBox="1"/>
            <p:nvPr/>
          </p:nvSpPr>
          <p:spPr>
            <a:xfrm>
              <a:off x="1" y="0"/>
              <a:ext cx="12399720" cy="1094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6"/>
                </a:lnSpc>
              </a:pPr>
              <a:endParaRPr lang="en-US" sz="3663" spc="109" dirty="0">
                <a:solidFill>
                  <a:srgbClr val="FFFFFF"/>
                </a:solidFill>
                <a:latin typeface="Fira Sans Bold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66323" y="2639728"/>
              <a:ext cx="12399720" cy="793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4"/>
                </a:lnSpc>
              </a:pPr>
              <a:endParaRPr lang="en-US" sz="2331" spc="69" dirty="0">
                <a:solidFill>
                  <a:srgbClr val="FFFFFF"/>
                </a:solidFill>
                <a:latin typeface="Fira Sans Ligh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586A21-DF7F-D110-F83D-D259FF3CE1A9}"/>
              </a:ext>
            </a:extLst>
          </p:cNvPr>
          <p:cNvSpPr txBox="1"/>
          <p:nvPr/>
        </p:nvSpPr>
        <p:spPr>
          <a:xfrm>
            <a:off x="118128" y="3012413"/>
            <a:ext cx="5696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Introduction to Accounting and Finance for Chartered Surveyors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BE9E6-9A08-5BCD-DD49-D206C0A23D33}"/>
              </a:ext>
            </a:extLst>
          </p:cNvPr>
          <p:cNvSpPr txBox="1"/>
          <p:nvPr/>
        </p:nvSpPr>
        <p:spPr>
          <a:xfrm>
            <a:off x="0" y="4467179"/>
            <a:ext cx="8743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Tuesday 5</a:t>
            </a:r>
            <a:r>
              <a:rPr lang="en-IE" sz="2400" b="1" baseline="30000" dirty="0">
                <a:solidFill>
                  <a:schemeClr val="bg1"/>
                </a:solidFill>
              </a:rPr>
              <a:t>th</a:t>
            </a:r>
            <a:r>
              <a:rPr lang="en-IE" sz="2400" b="1" dirty="0">
                <a:solidFill>
                  <a:schemeClr val="bg1"/>
                </a:solidFill>
              </a:rPr>
              <a:t> September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F2797-67FD-0469-EFB9-9970C9EE8A37}"/>
              </a:ext>
            </a:extLst>
          </p:cNvPr>
          <p:cNvSpPr txBox="1"/>
          <p:nvPr/>
        </p:nvSpPr>
        <p:spPr>
          <a:xfrm>
            <a:off x="118128" y="5258090"/>
            <a:ext cx="8743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Caroline </a:t>
            </a:r>
            <a:r>
              <a:rPr lang="en-IE" sz="2400" b="1" dirty="0" err="1">
                <a:solidFill>
                  <a:schemeClr val="bg1"/>
                </a:solidFill>
              </a:rPr>
              <a:t>Kirrane</a:t>
            </a:r>
            <a:r>
              <a:rPr lang="en-IE" sz="2400" b="1" dirty="0">
                <a:solidFill>
                  <a:schemeClr val="bg1"/>
                </a:solidFill>
              </a:rPr>
              <a:t>, CFA, MBA</a:t>
            </a:r>
            <a:br>
              <a:rPr lang="en-IE" sz="2400" b="1" dirty="0">
                <a:solidFill>
                  <a:schemeClr val="bg1"/>
                </a:solidFill>
              </a:rPr>
            </a:br>
            <a:r>
              <a:rPr lang="en-IE" sz="2400" b="1" dirty="0">
                <a:solidFill>
                  <a:schemeClr val="bg1"/>
                </a:solidFill>
              </a:rPr>
              <a:t>Deconstructing Finance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Income Statement – what it tells us</a:t>
            </a:r>
          </a:p>
        </p:txBody>
      </p:sp>
      <p:sp>
        <p:nvSpPr>
          <p:cNvPr id="4" name="Oval 3"/>
          <p:cNvSpPr/>
          <p:nvPr/>
        </p:nvSpPr>
        <p:spPr>
          <a:xfrm>
            <a:off x="1738282" y="1857364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Effectiveness at generating wealth - profits</a:t>
            </a:r>
          </a:p>
        </p:txBody>
      </p:sp>
      <p:sp>
        <p:nvSpPr>
          <p:cNvPr id="6" name="Oval 5"/>
          <p:cNvSpPr/>
          <p:nvPr/>
        </p:nvSpPr>
        <p:spPr>
          <a:xfrm>
            <a:off x="6238876" y="1928802"/>
            <a:ext cx="4143404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How profits were derived – business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7075" y="4071943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And why do we need it?</a:t>
            </a:r>
          </a:p>
        </p:txBody>
      </p:sp>
      <p:sp>
        <p:nvSpPr>
          <p:cNvPr id="8" name="Oval 7"/>
          <p:cNvSpPr/>
          <p:nvPr/>
        </p:nvSpPr>
        <p:spPr>
          <a:xfrm>
            <a:off x="4167174" y="4786322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Cash and profits rarely move in unison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Balance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1366317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Formula:    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latin typeface="+mj-lt"/>
              </a:rPr>
              <a:t>Assets 	LESS     </a:t>
            </a:r>
            <a:r>
              <a:rPr lang="en-GB" sz="2400" b="1" dirty="0">
                <a:latin typeface="+mj-lt"/>
              </a:rPr>
              <a:t>*</a:t>
            </a:r>
            <a:r>
              <a:rPr lang="en-GB" dirty="0">
                <a:latin typeface="+mj-lt"/>
              </a:rPr>
              <a:t>Liabilities    EQUALS      Equity</a:t>
            </a:r>
          </a:p>
          <a:p>
            <a:r>
              <a:rPr lang="en-GB" sz="2000" b="1" dirty="0">
                <a:latin typeface="+mj-lt"/>
              </a:rPr>
              <a:t>Measures: 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Financial 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position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at a point in time</a:t>
            </a:r>
          </a:p>
          <a:p>
            <a:r>
              <a:rPr lang="en-GB" sz="2000" b="1" dirty="0">
                <a:latin typeface="+mj-lt"/>
              </a:rPr>
              <a:t>Tells Us: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List of what is owned and owed, how the business is financed, 			where funds are invested, what the business is worth</a:t>
            </a:r>
          </a:p>
          <a:p>
            <a:r>
              <a:rPr lang="en-GB" sz="2000" b="1" dirty="0">
                <a:solidFill>
                  <a:prstClr val="black"/>
                </a:solidFill>
                <a:latin typeface="+mj-lt"/>
              </a:rPr>
              <a:t>Why?: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	To check long-term viability of business – “going concern”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944" y="3212976"/>
            <a:ext cx="6106115" cy="2592288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9776" y="580526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* Ok, so there’s a small extra complication – we divide assets and liabilities into categories – current vs. long-term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Balance Sheet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1340769"/>
            <a:ext cx="87484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+mj-lt"/>
              </a:rPr>
              <a:t>Assets					    </a:t>
            </a:r>
            <a:r>
              <a:rPr lang="en-GB" sz="3600" b="1" dirty="0" err="1">
                <a:latin typeface="+mj-lt"/>
              </a:rPr>
              <a:t>Assets</a:t>
            </a:r>
            <a:endParaRPr lang="en-GB" sz="36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GB" sz="36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3600" b="1" dirty="0">
                <a:latin typeface="+mj-lt"/>
              </a:rPr>
              <a:t>						   _________</a:t>
            </a:r>
          </a:p>
          <a:p>
            <a:pPr>
              <a:spcAft>
                <a:spcPts val="600"/>
              </a:spcAft>
            </a:pPr>
            <a:r>
              <a:rPr lang="en-GB" sz="3600" b="1" u="sng" dirty="0">
                <a:latin typeface="+mj-lt"/>
              </a:rPr>
              <a:t>Liabilities</a:t>
            </a:r>
            <a:r>
              <a:rPr lang="en-GB" sz="3600" b="1" dirty="0">
                <a:latin typeface="+mj-lt"/>
              </a:rPr>
              <a:t>	       OR 	    	   Liabilities</a:t>
            </a:r>
          </a:p>
          <a:p>
            <a:pPr>
              <a:spcAft>
                <a:spcPts val="600"/>
              </a:spcAft>
            </a:pPr>
            <a:endParaRPr lang="en-GB" sz="36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GB" sz="36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3600" b="1" dirty="0">
                <a:latin typeface="+mj-lt"/>
              </a:rPr>
              <a:t>Equity					    </a:t>
            </a:r>
            <a:r>
              <a:rPr lang="en-GB" sz="3600" b="1" dirty="0" err="1">
                <a:latin typeface="+mj-lt"/>
              </a:rPr>
              <a:t>Equity</a:t>
            </a: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584" y="2204864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-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9576" y="435755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32238" y="2276873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  <a:endParaRPr lang="en-GB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28248" y="4337228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+</a:t>
            </a:r>
            <a:endParaRPr lang="en-GB" sz="4400" b="1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Balance Sheet – what it tells us</a:t>
            </a:r>
          </a:p>
        </p:txBody>
      </p:sp>
      <p:sp>
        <p:nvSpPr>
          <p:cNvPr id="11" name="Oval 10"/>
          <p:cNvSpPr/>
          <p:nvPr/>
        </p:nvSpPr>
        <p:spPr>
          <a:xfrm>
            <a:off x="1878308" y="1857364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How business is financed</a:t>
            </a:r>
          </a:p>
        </p:txBody>
      </p:sp>
      <p:sp>
        <p:nvSpPr>
          <p:cNvPr id="13" name="Oval 12"/>
          <p:cNvSpPr/>
          <p:nvPr/>
        </p:nvSpPr>
        <p:spPr>
          <a:xfrm>
            <a:off x="1878308" y="4143380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Assessing value/worth of business</a:t>
            </a:r>
          </a:p>
        </p:txBody>
      </p:sp>
      <p:sp>
        <p:nvSpPr>
          <p:cNvPr id="14" name="Oval 13"/>
          <p:cNvSpPr/>
          <p:nvPr/>
        </p:nvSpPr>
        <p:spPr>
          <a:xfrm>
            <a:off x="6310314" y="1857364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How funds are deployed</a:t>
            </a:r>
          </a:p>
        </p:txBody>
      </p:sp>
      <p:sp>
        <p:nvSpPr>
          <p:cNvPr id="15" name="Oval 14"/>
          <p:cNvSpPr/>
          <p:nvPr/>
        </p:nvSpPr>
        <p:spPr>
          <a:xfrm>
            <a:off x="6310314" y="4143380"/>
            <a:ext cx="3857652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Assessing position of business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Financial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560" y="2265254"/>
            <a:ext cx="784887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IE" sz="3600" b="1" dirty="0">
                <a:solidFill>
                  <a:schemeClr val="accent2">
                    <a:lumMod val="50000"/>
                  </a:schemeClr>
                </a:solidFill>
              </a:rPr>
              <a:t>  Common Size Statements</a:t>
            </a:r>
          </a:p>
          <a:p>
            <a:pPr algn="ctr"/>
            <a:endParaRPr lang="en-IE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IE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IE" sz="3600" b="1" dirty="0">
                <a:solidFill>
                  <a:schemeClr val="accent2">
                    <a:lumMod val="50000"/>
                  </a:schemeClr>
                </a:solidFill>
              </a:rPr>
              <a:t>  Ratio Analysis</a:t>
            </a:r>
          </a:p>
          <a:p>
            <a:pPr algn="ctr"/>
            <a:endParaRPr lang="en-GB" sz="3600" dirty="0" err="1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Common Size Income Statement / P&amp;L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486" y="1919288"/>
            <a:ext cx="5058010" cy="3074353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1919287"/>
            <a:ext cx="5355770" cy="3060000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Ratio Analysis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09722" y="1641590"/>
            <a:ext cx="8215369" cy="43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1028700" lvl="1" indent="-5715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b="1" kern="0" dirty="0">
                <a:cs typeface="ヒラギノ角ゴ Pro W3"/>
              </a:rPr>
              <a:t>Profitability</a:t>
            </a:r>
            <a:r>
              <a:rPr lang="en-IE" sz="2400" kern="0" dirty="0">
                <a:cs typeface="ヒラギノ角ゴ Pro W3"/>
              </a:rPr>
              <a:t> – ability to generate profits</a:t>
            </a:r>
            <a:endParaRPr lang="en-IE" sz="2400" b="1" kern="0" dirty="0">
              <a:latin typeface="+mj-lt"/>
              <a:cs typeface="ヒラギノ角ゴ Pro W3"/>
            </a:endParaRPr>
          </a:p>
          <a:p>
            <a:pPr marL="1028700" lvl="1" indent="-571500" algn="just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kern="0" dirty="0">
                <a:latin typeface="+mj-lt"/>
                <a:cs typeface="ヒラギノ角ゴ Pro W3"/>
              </a:rPr>
              <a:t>Activity </a:t>
            </a:r>
            <a:r>
              <a:rPr lang="en-IE" sz="2400" kern="0" dirty="0">
                <a:latin typeface="+mj-lt"/>
                <a:cs typeface="ヒラギノ角ゴ Pro W3"/>
              </a:rPr>
              <a:t>– efficiency at day-to-day tasks (aka efficiency ratios, operating ratios)</a:t>
            </a:r>
          </a:p>
          <a:p>
            <a:pPr marL="1028700" lvl="1" indent="-571500" algn="just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kern="0" dirty="0">
                <a:latin typeface="+mj-lt"/>
                <a:cs typeface="ヒラギノ角ゴ Pro W3"/>
              </a:rPr>
              <a:t>Liquidity</a:t>
            </a:r>
            <a:r>
              <a:rPr lang="en-IE" sz="2400" kern="0" dirty="0">
                <a:latin typeface="+mj-lt"/>
                <a:cs typeface="ヒラギノ角ゴ Pro W3"/>
              </a:rPr>
              <a:t> – ability to meet short term obligations</a:t>
            </a:r>
          </a:p>
          <a:p>
            <a:pPr marL="1028700" lvl="1" indent="-571500" algn="just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kern="0" dirty="0">
                <a:latin typeface="+mj-lt"/>
                <a:cs typeface="ヒラギノ角ゴ Pro W3"/>
              </a:rPr>
              <a:t>Solvency</a:t>
            </a:r>
            <a:r>
              <a:rPr lang="en-IE" sz="2400" kern="0" dirty="0">
                <a:latin typeface="+mj-lt"/>
                <a:cs typeface="ヒラギノ角ゴ Pro W3"/>
              </a:rPr>
              <a:t> – ability to meet long term obligations (aka leverage ratios)</a:t>
            </a:r>
          </a:p>
          <a:p>
            <a:pPr marL="1028700" lvl="1" indent="-571500" algn="just" eaLnBrk="0" fontAlgn="base" hangingPunc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sz="2400" b="1" kern="0" dirty="0">
                <a:latin typeface="+mj-lt"/>
                <a:cs typeface="ヒラギノ角ゴ Pro W3"/>
              </a:rPr>
              <a:t>Valuation</a:t>
            </a:r>
            <a:r>
              <a:rPr lang="en-IE" sz="2400" kern="0" dirty="0">
                <a:latin typeface="+mj-lt"/>
                <a:cs typeface="ヒラギノ角ゴ Pro W3"/>
              </a:rPr>
              <a:t> – evaluating investment potential</a:t>
            </a:r>
            <a:endParaRPr lang="en-IE" sz="2800" b="1" kern="0" dirty="0">
              <a:latin typeface="+mj-lt"/>
              <a:cs typeface="ヒラギノ角ゴ Pro W3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Ratio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568" y="1412776"/>
            <a:ext cx="3312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Company A </a:t>
            </a:r>
          </a:p>
          <a:p>
            <a:pPr algn="ctr"/>
            <a:endParaRPr lang="en-GB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Income Statement</a:t>
            </a:r>
          </a:p>
          <a:p>
            <a:endParaRPr lang="en-GB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Revenue	$ 100,000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Expenses	$   60,000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Net profit	$   40,000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494" y="1412776"/>
            <a:ext cx="31689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Company B </a:t>
            </a:r>
          </a:p>
          <a:p>
            <a:pPr algn="ctr"/>
            <a:endParaRPr lang="en-GB" sz="20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Income Statement</a:t>
            </a:r>
          </a:p>
          <a:p>
            <a:endParaRPr lang="en-GB" sz="20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Revenue	$ 350,000</a:t>
            </a: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Expenses	$ 225,000</a:t>
            </a: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Net profit	$ 125,000</a:t>
            </a:r>
            <a:endParaRPr lang="en-GB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91544" y="4005064"/>
            <a:ext cx="3600400" cy="92470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NPM = 40%</a:t>
            </a:r>
          </a:p>
        </p:txBody>
      </p:sp>
      <p:sp>
        <p:nvSpPr>
          <p:cNvPr id="7" name="Oval 6"/>
          <p:cNvSpPr/>
          <p:nvPr/>
        </p:nvSpPr>
        <p:spPr>
          <a:xfrm>
            <a:off x="6384032" y="4005064"/>
            <a:ext cx="3600400" cy="92470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NPM = 36%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Ratio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0056" y="1412776"/>
            <a:ext cx="34569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rgbClr val="BBE0E3">
                    <a:lumMod val="10000"/>
                  </a:srgbClr>
                </a:solidFill>
                <a:latin typeface="Arial"/>
              </a:rPr>
              <a:t>Company B </a:t>
            </a:r>
          </a:p>
          <a:p>
            <a:pPr algn="ctr"/>
            <a:endParaRPr lang="en-GB" sz="20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Balance Sheet</a:t>
            </a:r>
          </a:p>
          <a:p>
            <a:endParaRPr lang="en-GB" sz="2000" b="1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Assets		$ 5,000,000</a:t>
            </a: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Liabilities	$ 2,500,000</a:t>
            </a:r>
          </a:p>
          <a:p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Equity		$ 2,500,000</a:t>
            </a:r>
            <a:endParaRPr lang="en-GB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412776"/>
            <a:ext cx="33855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Company A </a:t>
            </a:r>
          </a:p>
          <a:p>
            <a:pPr algn="ctr"/>
            <a:endParaRPr lang="en-GB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Balance Sheet</a:t>
            </a:r>
          </a:p>
          <a:p>
            <a:endParaRPr lang="en-GB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Assets		$ 700,000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Liabilities	$ 500,000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Equity		$ 200,000</a:t>
            </a:r>
          </a:p>
        </p:txBody>
      </p:sp>
      <p:sp>
        <p:nvSpPr>
          <p:cNvPr id="5" name="Oval 4"/>
          <p:cNvSpPr/>
          <p:nvPr/>
        </p:nvSpPr>
        <p:spPr>
          <a:xfrm>
            <a:off x="1847528" y="4725144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RoE</a:t>
            </a:r>
            <a:r>
              <a:rPr lang="en-GB" sz="2000" b="1" dirty="0">
                <a:solidFill>
                  <a:schemeClr val="bg1"/>
                </a:solidFill>
              </a:rPr>
              <a:t> = 20%</a:t>
            </a:r>
          </a:p>
        </p:txBody>
      </p:sp>
      <p:sp>
        <p:nvSpPr>
          <p:cNvPr id="7" name="Oval 6"/>
          <p:cNvSpPr/>
          <p:nvPr/>
        </p:nvSpPr>
        <p:spPr>
          <a:xfrm>
            <a:off x="6456040" y="5445224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RoA</a:t>
            </a:r>
            <a:r>
              <a:rPr lang="en-GB" sz="2000" b="1" dirty="0">
                <a:solidFill>
                  <a:schemeClr val="bg1"/>
                </a:solidFill>
              </a:rPr>
              <a:t> = 4%</a:t>
            </a:r>
          </a:p>
        </p:txBody>
      </p:sp>
      <p:sp>
        <p:nvSpPr>
          <p:cNvPr id="8" name="Oval 7"/>
          <p:cNvSpPr/>
          <p:nvPr/>
        </p:nvSpPr>
        <p:spPr>
          <a:xfrm>
            <a:off x="1847528" y="3933056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D/E = 2.5X</a:t>
            </a:r>
          </a:p>
        </p:txBody>
      </p:sp>
      <p:sp>
        <p:nvSpPr>
          <p:cNvPr id="9" name="Oval 8"/>
          <p:cNvSpPr/>
          <p:nvPr/>
        </p:nvSpPr>
        <p:spPr>
          <a:xfrm>
            <a:off x="6456040" y="3933056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D/E = 1X</a:t>
            </a:r>
          </a:p>
        </p:txBody>
      </p:sp>
      <p:sp>
        <p:nvSpPr>
          <p:cNvPr id="10" name="Oval 9"/>
          <p:cNvSpPr/>
          <p:nvPr/>
        </p:nvSpPr>
        <p:spPr>
          <a:xfrm>
            <a:off x="1847528" y="5445224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RoA</a:t>
            </a:r>
            <a:r>
              <a:rPr lang="en-GB" sz="2000" b="1" dirty="0">
                <a:solidFill>
                  <a:schemeClr val="bg1"/>
                </a:solidFill>
              </a:rPr>
              <a:t> = 5.7%</a:t>
            </a:r>
          </a:p>
        </p:txBody>
      </p:sp>
      <p:sp>
        <p:nvSpPr>
          <p:cNvPr id="11" name="Oval 10"/>
          <p:cNvSpPr/>
          <p:nvPr/>
        </p:nvSpPr>
        <p:spPr>
          <a:xfrm>
            <a:off x="6456040" y="4725144"/>
            <a:ext cx="3672408" cy="504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RoE</a:t>
            </a:r>
            <a:r>
              <a:rPr lang="en-GB" sz="2000" b="1" dirty="0">
                <a:solidFill>
                  <a:schemeClr val="bg1"/>
                </a:solidFill>
              </a:rPr>
              <a:t> = 8%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Corporate Finance</a:t>
            </a:r>
          </a:p>
        </p:txBody>
      </p:sp>
      <p:sp>
        <p:nvSpPr>
          <p:cNvPr id="4" name="Oval 3"/>
          <p:cNvSpPr/>
          <p:nvPr/>
        </p:nvSpPr>
        <p:spPr>
          <a:xfrm>
            <a:off x="1991544" y="1556792"/>
            <a:ext cx="4286280" cy="14287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How do you Fund a Business?</a:t>
            </a:r>
          </a:p>
        </p:txBody>
      </p:sp>
      <p:sp>
        <p:nvSpPr>
          <p:cNvPr id="5" name="Oval 4"/>
          <p:cNvSpPr/>
          <p:nvPr/>
        </p:nvSpPr>
        <p:spPr>
          <a:xfrm>
            <a:off x="3647728" y="3140968"/>
            <a:ext cx="4286280" cy="14287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What is the Capital Structure?</a:t>
            </a:r>
          </a:p>
        </p:txBody>
      </p:sp>
      <p:sp>
        <p:nvSpPr>
          <p:cNvPr id="8" name="Oval 7"/>
          <p:cNvSpPr/>
          <p:nvPr/>
        </p:nvSpPr>
        <p:spPr>
          <a:xfrm>
            <a:off x="6023992" y="4581128"/>
            <a:ext cx="4286280" cy="14287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What is Time Value of Money?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Accounting: What?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8016" y="1620917"/>
            <a:ext cx="899998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Collecting, analysing and communicating financial information (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transactions</a:t>
            </a:r>
            <a:r>
              <a:rPr lang="en-GB" sz="2800" dirty="0">
                <a:latin typeface="+mj-lt"/>
                <a:ea typeface="Calibri"/>
                <a:cs typeface="Times New Roman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 Information is used for 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decision-making</a:t>
            </a:r>
            <a:endParaRPr lang="en-GB" sz="2800" dirty="0">
              <a:latin typeface="+mj-lt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 “The process or work of keeping financial accounts”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+mj-lt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+mj-lt"/>
              </a:rPr>
              <a:t>METHOD FOR RECORDING TRANSACTIONS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400" dirty="0"/>
              <a:t>Debt and Equity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75706"/>
            <a:ext cx="8686800" cy="4473575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176120" y="1844824"/>
            <a:ext cx="0" cy="403244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Capital Structure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1700809"/>
            <a:ext cx="4867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Brace 6"/>
          <p:cNvSpPr/>
          <p:nvPr/>
        </p:nvSpPr>
        <p:spPr bwMode="auto">
          <a:xfrm>
            <a:off x="7248128" y="1844824"/>
            <a:ext cx="432048" cy="3600400"/>
          </a:xfrm>
          <a:prstGeom prst="rightBrace">
            <a:avLst/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chemeClr val="bg1"/>
              </a:solidFill>
              <a:latin typeface="Helvetica" pitchFamily="16" charset="0"/>
              <a:ea typeface="ヒラギノ角ゴ Pro W3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4192" y="2996952"/>
            <a:ext cx="2699792" cy="1296144"/>
          </a:xfrm>
          <a:prstGeom prst="ellipse">
            <a:avLst/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Helvetica" pitchFamily="16" charset="0"/>
                <a:ea typeface="ヒラギノ角ゴ Pro W3" pitchFamily="16" charset="-128"/>
              </a:rPr>
              <a:t>% Debt + % Equity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What is Time Value of Money</a:t>
            </a:r>
          </a:p>
        </p:txBody>
      </p:sp>
      <p:sp>
        <p:nvSpPr>
          <p:cNvPr id="6" name="Oval 5"/>
          <p:cNvSpPr/>
          <p:nvPr/>
        </p:nvSpPr>
        <p:spPr>
          <a:xfrm>
            <a:off x="2031369" y="1483074"/>
            <a:ext cx="2785909" cy="642942"/>
          </a:xfrm>
          <a:prstGeom prst="ellipse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MONEY NOW</a:t>
            </a:r>
          </a:p>
        </p:txBody>
      </p:sp>
      <p:sp>
        <p:nvSpPr>
          <p:cNvPr id="7" name="Oval 6"/>
          <p:cNvSpPr/>
          <p:nvPr/>
        </p:nvSpPr>
        <p:spPr>
          <a:xfrm>
            <a:off x="7751502" y="1483074"/>
            <a:ext cx="2639283" cy="642942"/>
          </a:xfrm>
          <a:prstGeom prst="ellipse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MONEY LATER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869" y="1268760"/>
            <a:ext cx="139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6">
                    <a:lumMod val="50000"/>
                  </a:schemeClr>
                </a:solidFill>
              </a:rPr>
              <a:t>≠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917" y="2260912"/>
            <a:ext cx="8504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Why?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Opportunity cost – could have invested and earned interest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Risk – may not get it in future – default risk, flight risk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Inflation – goods in the future are likely to be more expensive than today</a:t>
            </a:r>
          </a:p>
          <a:p>
            <a:pPr>
              <a:buFont typeface="Wingdings" pitchFamily="2" charset="2"/>
              <a:buChar char="ü"/>
            </a:pP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Implications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We cannot simply add together amounts of money related to a project when cash flows happen at various points in the future because they are not equivalent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Need tools to help – NPV, IRR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Time Value of Money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221096" y="1844824"/>
            <a:ext cx="7835345" cy="4168884"/>
            <a:chOff x="403" y="838"/>
            <a:chExt cx="4704" cy="3178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03" y="3576"/>
              <a:ext cx="4631" cy="440"/>
            </a:xfrm>
            <a:prstGeom prst="cube">
              <a:avLst>
                <a:gd name="adj" fmla="val 13634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35" y="3626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0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186" y="844"/>
              <a:ext cx="288" cy="2797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576" y="1375"/>
              <a:ext cx="288" cy="2266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968" y="1735"/>
              <a:ext cx="288" cy="1906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354" y="2043"/>
              <a:ext cx="288" cy="1598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2748" y="2341"/>
              <a:ext cx="288" cy="1300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3150" y="2559"/>
              <a:ext cx="288" cy="1082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542" y="2658"/>
              <a:ext cx="288" cy="983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3942" y="2957"/>
              <a:ext cx="288" cy="684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4346" y="3124"/>
              <a:ext cx="288" cy="517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744" y="3196"/>
              <a:ext cx="288" cy="445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141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6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739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5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345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4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953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3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573" y="3626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2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179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1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3527" y="3626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7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927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8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331" y="3620"/>
              <a:ext cx="2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9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717" y="3620"/>
              <a:ext cx="39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 dirty="0"/>
                <a:t>10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3277" y="3796"/>
              <a:ext cx="167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altLang="en-US" sz="1100" b="1"/>
                <a:t>Years into the future</a:t>
              </a: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628" y="2363"/>
              <a:ext cx="288" cy="1238"/>
            </a:xfrm>
            <a:prstGeom prst="cube">
              <a:avLst>
                <a:gd name="adj" fmla="val 22569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405" y="838"/>
              <a:ext cx="542" cy="2805"/>
            </a:xfrm>
            <a:prstGeom prst="cube">
              <a:avLst>
                <a:gd name="adj" fmla="val 10519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62" y="3307"/>
              <a:ext cx="31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100" b="1"/>
                <a:t>10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640" y="3020"/>
              <a:ext cx="3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20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645" y="2744"/>
              <a:ext cx="30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30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656" y="2476"/>
              <a:ext cx="27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40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636" y="2198"/>
              <a:ext cx="3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50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645" y="1930"/>
              <a:ext cx="30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60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648" y="1647"/>
              <a:ext cx="29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70</a:t>
              </a:r>
            </a:p>
          </p:txBody>
        </p:sp>
        <p:sp>
          <p:nvSpPr>
            <p:cNvPr id="43" name="AutoShape 39"/>
            <p:cNvSpPr>
              <a:spLocks noChangeArrowheads="1"/>
            </p:cNvSpPr>
            <p:nvPr/>
          </p:nvSpPr>
          <p:spPr bwMode="auto">
            <a:xfrm>
              <a:off x="895" y="2496"/>
              <a:ext cx="112" cy="130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889" y="1670"/>
              <a:ext cx="112" cy="130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893" y="1937"/>
              <a:ext cx="112" cy="130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6" name="AutoShape 42"/>
            <p:cNvSpPr>
              <a:spLocks noChangeArrowheads="1"/>
            </p:cNvSpPr>
            <p:nvPr/>
          </p:nvSpPr>
          <p:spPr bwMode="auto">
            <a:xfrm>
              <a:off x="893" y="2221"/>
              <a:ext cx="112" cy="130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>
              <a:off x="893" y="3321"/>
              <a:ext cx="112" cy="129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>
              <a:off x="891" y="2762"/>
              <a:ext cx="112" cy="129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>
              <a:off x="891" y="3046"/>
              <a:ext cx="112" cy="129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893" y="1120"/>
              <a:ext cx="112" cy="129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51" name="AutoShape 47"/>
            <p:cNvSpPr>
              <a:spLocks noChangeArrowheads="1"/>
            </p:cNvSpPr>
            <p:nvPr/>
          </p:nvSpPr>
          <p:spPr bwMode="auto">
            <a:xfrm>
              <a:off x="893" y="1404"/>
              <a:ext cx="112" cy="129"/>
            </a:xfrm>
            <a:prstGeom prst="cube">
              <a:avLst>
                <a:gd name="adj" fmla="val 38333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52" name="AutoShape 48"/>
            <p:cNvSpPr>
              <a:spLocks noChangeArrowheads="1"/>
            </p:cNvSpPr>
            <p:nvPr/>
          </p:nvSpPr>
          <p:spPr bwMode="auto">
            <a:xfrm>
              <a:off x="889" y="838"/>
              <a:ext cx="112" cy="130"/>
            </a:xfrm>
            <a:prstGeom prst="cube">
              <a:avLst>
                <a:gd name="adj" fmla="val 49106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altLang="en-US" sz="1100"/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648" y="1383"/>
              <a:ext cx="29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80</a:t>
              </a: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652" y="1103"/>
              <a:ext cx="29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90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572" y="851"/>
              <a:ext cx="36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/>
                <a:t>100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 rot="16200000">
              <a:off x="249" y="2117"/>
              <a:ext cx="60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100" b="1" dirty="0"/>
                <a:t>Pence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1137" y="924"/>
              <a:ext cx="3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 i="1">
                  <a:solidFill>
                    <a:srgbClr val="FFCC99"/>
                  </a:solidFill>
                </a:rPr>
                <a:t>£1</a:t>
              </a:r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693371" y="1393031"/>
            <a:ext cx="8974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Present value of £1 receivable at various times in the future, assuming an annual financing cost of 20%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28155" y="6252637"/>
            <a:ext cx="8080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Source: </a:t>
            </a:r>
            <a:r>
              <a:rPr lang="en-GB" sz="1600" b="1" i="1" dirty="0" err="1"/>
              <a:t>Atrill</a:t>
            </a:r>
            <a:r>
              <a:rPr lang="en-GB" sz="1600" b="1" i="1" dirty="0"/>
              <a:t> and </a:t>
            </a:r>
            <a:r>
              <a:rPr lang="en-GB" sz="1600" b="1" i="1" dirty="0" err="1"/>
              <a:t>McLaney</a:t>
            </a:r>
            <a:endParaRPr lang="en-GB" sz="1600" b="1" i="1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3138-B89E-414B-704E-911A2D6C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16" y="1975758"/>
            <a:ext cx="10363200" cy="1362075"/>
          </a:xfrm>
        </p:spPr>
        <p:txBody>
          <a:bodyPr/>
          <a:lstStyle/>
          <a:p>
            <a:pPr algn="ctr"/>
            <a:r>
              <a:rPr lang="en-IE" sz="7200" dirty="0"/>
              <a:t>Thank You</a:t>
            </a:r>
            <a:br>
              <a:rPr lang="en-IE" sz="7200" dirty="0"/>
            </a:br>
            <a:r>
              <a:rPr lang="en-IE" sz="7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1308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>
            <a:extLst>
              <a:ext uri="{FF2B5EF4-FFF2-40B4-BE49-F238E27FC236}">
                <a16:creationId xmlns:a16="http://schemas.microsoft.com/office/drawing/2014/main" id="{2EC62D56-82E2-45E2-8B1D-9E4CE77D8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598"/>
            <a:ext cx="12192000" cy="4794139"/>
          </a:xfrm>
          <a:prstGeom prst="rect">
            <a:avLst/>
          </a:prstGeom>
          <a:solidFill>
            <a:srgbClr val="4D3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7651" name="Picture 13" descr="SCSI_logo">
            <a:extLst>
              <a:ext uri="{FF2B5EF4-FFF2-40B4-BE49-F238E27FC236}">
                <a16:creationId xmlns:a16="http://schemas.microsoft.com/office/drawing/2014/main" id="{BB076F50-4B8E-4E2D-998D-34D4E6CF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868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16">
            <a:extLst>
              <a:ext uri="{FF2B5EF4-FFF2-40B4-BE49-F238E27FC236}">
                <a16:creationId xmlns:a16="http://schemas.microsoft.com/office/drawing/2014/main" id="{C32CE598-748A-46BA-80BE-66D81E689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7654" name="Line 17">
            <a:extLst>
              <a:ext uri="{FF2B5EF4-FFF2-40B4-BE49-F238E27FC236}">
                <a16:creationId xmlns:a16="http://schemas.microsoft.com/office/drawing/2014/main" id="{370518BB-D050-4805-BC56-1DF194E73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533572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7655" name="Rectangle 18">
            <a:extLst>
              <a:ext uri="{FF2B5EF4-FFF2-40B4-BE49-F238E27FC236}">
                <a16:creationId xmlns:a16="http://schemas.microsoft.com/office/drawing/2014/main" id="{74DB9963-1E63-422E-8E07-94EEB2D29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2192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/>
              <a:t>www.scsi.ie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6" name="Rectangle 19">
            <a:extLst>
              <a:ext uri="{FF2B5EF4-FFF2-40B4-BE49-F238E27FC236}">
                <a16:creationId xmlns:a16="http://schemas.microsoft.com/office/drawing/2014/main" id="{52FB7AC8-5DE4-405B-B63E-297FF2A0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039938"/>
            <a:ext cx="20574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000" b="0"/>
              <a:t>Society of </a:t>
            </a:r>
            <a:br>
              <a:rPr lang="en-US" altLang="en-US" sz="1000" b="0"/>
            </a:br>
            <a:r>
              <a:rPr lang="en-US" altLang="en-US" sz="1000" b="0"/>
              <a:t>Chartered Surveyors Ireland</a:t>
            </a:r>
            <a:br>
              <a:rPr lang="en-US" altLang="en-US" sz="1000" b="0"/>
            </a:br>
            <a:r>
              <a:rPr lang="en-US" altLang="en-US" sz="1000" b="0"/>
              <a:t>38 Merrion Square,</a:t>
            </a:r>
            <a:br>
              <a:rPr lang="en-US" altLang="en-US" sz="1000" b="0"/>
            </a:br>
            <a:r>
              <a:rPr lang="en-US" altLang="en-US" sz="1000" b="0"/>
              <a:t>Dublin 2, Ireland</a:t>
            </a:r>
            <a:br>
              <a:rPr lang="en-US" altLang="en-US" sz="1000" b="0"/>
            </a:br>
            <a:r>
              <a:rPr lang="en-US" altLang="en-US" sz="1000" b="0"/>
              <a:t>Tel: + 353 (0)1 644 5500</a:t>
            </a:r>
            <a:br>
              <a:rPr lang="en-US" altLang="en-US" sz="1000" b="0"/>
            </a:br>
            <a:r>
              <a:rPr lang="en-US" altLang="en-US" sz="1000" b="0"/>
              <a:t>Email: info@scsi.ie</a:t>
            </a:r>
            <a:endParaRPr lang="en-US" altLang="en-US" sz="800"/>
          </a:p>
        </p:txBody>
      </p:sp>
      <p:sp>
        <p:nvSpPr>
          <p:cNvPr id="27657" name="Rectangle 21">
            <a:extLst>
              <a:ext uri="{FF2B5EF4-FFF2-40B4-BE49-F238E27FC236}">
                <a16:creationId xmlns:a16="http://schemas.microsoft.com/office/drawing/2014/main" id="{513DFC69-FFBB-40C5-8DDD-46A70722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143000"/>
            <a:ext cx="584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000"/>
              <a:t>Dating back to 1895, the Society of Chartered Surveyors Ireland is the independent professional body for Chartered Surveyors working and practicing in Ireland. </a:t>
            </a:r>
            <a:br>
              <a:rPr lang="en-US" altLang="en-US" sz="1000"/>
            </a:br>
            <a:br>
              <a:rPr lang="en-US" altLang="en-US" sz="1000" b="0"/>
            </a:br>
            <a:r>
              <a:rPr lang="en-US" altLang="en-US" sz="1000" b="0"/>
              <a:t>Working in </a:t>
            </a:r>
            <a:r>
              <a:rPr lang="en-US" altLang="en-US" sz="1000"/>
              <a:t>partnership with RICS</a:t>
            </a:r>
            <a:r>
              <a:rPr lang="en-US" altLang="en-US" sz="1000" b="0"/>
              <a:t>, the pre-eminent Chartered professional body for the </a:t>
            </a:r>
            <a:r>
              <a:rPr lang="en-US" altLang="en-US" sz="1000"/>
              <a:t>construction</a:t>
            </a:r>
            <a:r>
              <a:rPr lang="en-US" altLang="en-US" sz="1000" b="0"/>
              <a:t>, </a:t>
            </a:r>
            <a:r>
              <a:rPr lang="en-US" altLang="en-US" sz="1000"/>
              <a:t>land</a:t>
            </a:r>
            <a:r>
              <a:rPr lang="en-US" altLang="en-US" sz="1000" b="0"/>
              <a:t> and </a:t>
            </a:r>
            <a:r>
              <a:rPr lang="en-US" altLang="en-US" sz="1000"/>
              <a:t>property</a:t>
            </a:r>
            <a:r>
              <a:rPr lang="en-US" altLang="en-US" sz="1000" b="0"/>
              <a:t> sectors around the world, the Society and RICS act in the public interest: setting and maintaining the </a:t>
            </a:r>
            <a:r>
              <a:rPr lang="en-US" altLang="en-US" sz="1000"/>
              <a:t>highest standards of competence and integrity</a:t>
            </a:r>
            <a:r>
              <a:rPr lang="en-US" altLang="en-US" sz="1000" b="0"/>
              <a:t> among the profession; and providing </a:t>
            </a:r>
            <a:r>
              <a:rPr lang="en-US" altLang="en-US" sz="1000"/>
              <a:t>impartial</a:t>
            </a:r>
            <a:r>
              <a:rPr lang="en-US" altLang="en-US" sz="1000" b="0"/>
              <a:t>, </a:t>
            </a:r>
            <a:r>
              <a:rPr lang="en-US" altLang="en-US" sz="1000"/>
              <a:t>authoritative</a:t>
            </a:r>
            <a:r>
              <a:rPr lang="en-US" altLang="en-US" sz="1000" b="0"/>
              <a:t> advice on key issues for business, society and governments worldwide. </a:t>
            </a:r>
            <a:br>
              <a:rPr lang="en-US" altLang="en-US" sz="1000" b="0"/>
            </a:br>
            <a:br>
              <a:rPr lang="en-US" altLang="en-US" sz="1000" b="0"/>
            </a:br>
            <a:r>
              <a:rPr lang="en-US" altLang="en-US" sz="1000"/>
              <a:t>Advancing standards</a:t>
            </a:r>
            <a:r>
              <a:rPr lang="en-US" altLang="en-US" sz="1000" b="0"/>
              <a:t> in construction, land and property, the Chartered Surveyor professional qualification is the </a:t>
            </a:r>
            <a:r>
              <a:rPr lang="en-US" altLang="en-US" sz="1000"/>
              <a:t>world’s leading qualification</a:t>
            </a:r>
            <a:r>
              <a:rPr lang="en-US" altLang="en-US" sz="1000" b="0"/>
              <a:t> when it comes to professional standards. In a world where more and more people, governments, banks and commercial </a:t>
            </a:r>
            <a:r>
              <a:rPr lang="en-US" altLang="en-US" sz="1000" b="0" err="1"/>
              <a:t>organisations</a:t>
            </a:r>
            <a:r>
              <a:rPr lang="en-US" altLang="en-US" sz="1000" b="0"/>
              <a:t> demand greater certainty of professional standards and ethics, attaining the Chartered Surveyor qualification is the </a:t>
            </a:r>
            <a:r>
              <a:rPr lang="en-US" altLang="en-US" sz="1000" b="0" err="1"/>
              <a:t>recognised</a:t>
            </a:r>
            <a:r>
              <a:rPr lang="en-US" altLang="en-US" sz="1000" b="0"/>
              <a:t> mark of </a:t>
            </a:r>
            <a:r>
              <a:rPr lang="en-US" altLang="en-US" sz="1000"/>
              <a:t>property professionalism</a:t>
            </a:r>
            <a:r>
              <a:rPr lang="en-US" altLang="en-US" sz="1000" b="0"/>
              <a:t>.</a:t>
            </a:r>
            <a:br>
              <a:rPr lang="en-US" altLang="en-US" sz="1000" b="0"/>
            </a:br>
            <a:br>
              <a:rPr lang="en-US" altLang="en-US" sz="1000" b="0"/>
            </a:br>
            <a:r>
              <a:rPr lang="en-US" altLang="en-US" sz="1000" b="0"/>
              <a:t>Members of the profession are typically employed in the construction, land and property markets through private practice, in central and local government, in state agencies, in academic institutions, </a:t>
            </a:r>
            <a:br>
              <a:rPr lang="en-US" altLang="en-US" sz="1000" b="0"/>
            </a:br>
            <a:r>
              <a:rPr lang="en-US" altLang="en-US" sz="1000" b="0"/>
              <a:t>in business </a:t>
            </a:r>
            <a:r>
              <a:rPr lang="en-US" altLang="en-US" sz="1000" b="0" err="1"/>
              <a:t>organisations</a:t>
            </a:r>
            <a:r>
              <a:rPr lang="en-US" altLang="en-US" sz="1000" b="0"/>
              <a:t> and in non-governmental </a:t>
            </a:r>
            <a:r>
              <a:rPr lang="en-US" altLang="en-US" sz="1000" b="0" err="1"/>
              <a:t>organisations</a:t>
            </a:r>
            <a:r>
              <a:rPr lang="en-US" altLang="en-US" sz="1000" b="0"/>
              <a:t>.</a:t>
            </a:r>
            <a:br>
              <a:rPr lang="en-US" altLang="en-US" sz="1000" b="0"/>
            </a:br>
            <a:br>
              <a:rPr lang="en-US" altLang="en-US" sz="1000" b="0"/>
            </a:br>
            <a:r>
              <a:rPr lang="en-US" altLang="en-US" sz="1000"/>
              <a:t>Members’ services</a:t>
            </a:r>
            <a:r>
              <a:rPr lang="en-US" altLang="en-US" sz="1000" b="0"/>
              <a:t> are diverse and can include offering strategic advice on the economics, valuation, law, technology, finance and management in all aspects of the construction, land and property industry.</a:t>
            </a:r>
            <a:br>
              <a:rPr lang="en-US" altLang="en-US" sz="1000" b="0"/>
            </a:br>
            <a:br>
              <a:rPr lang="en-US" altLang="en-US" sz="1000" b="0"/>
            </a:br>
            <a:r>
              <a:rPr lang="en-US" altLang="en-US" sz="1000" b="0"/>
              <a:t>All aspects of the profession, from </a:t>
            </a:r>
            <a:r>
              <a:rPr lang="en-US" altLang="en-US" sz="1000"/>
              <a:t>education</a:t>
            </a:r>
            <a:r>
              <a:rPr lang="en-US" altLang="en-US" sz="1000" b="0"/>
              <a:t> through to </a:t>
            </a:r>
            <a:r>
              <a:rPr lang="en-US" altLang="en-US" sz="1000"/>
              <a:t>qualification</a:t>
            </a:r>
            <a:r>
              <a:rPr lang="en-US" altLang="en-US" sz="1000" b="0"/>
              <a:t> and the continuing </a:t>
            </a:r>
            <a:r>
              <a:rPr lang="en-US" altLang="en-US" sz="1000"/>
              <a:t>maintenance of the highest professional standards</a:t>
            </a:r>
            <a:r>
              <a:rPr lang="en-US" altLang="en-US" sz="1000" b="0"/>
              <a:t> are </a:t>
            </a:r>
            <a:r>
              <a:rPr lang="en-US" altLang="en-US" sz="1000"/>
              <a:t>regulated</a:t>
            </a:r>
            <a:r>
              <a:rPr lang="en-US" altLang="en-US" sz="1000" b="0"/>
              <a:t> and overseen through the partnership of the Society of Chartered Surveyors Ireland and RICS, </a:t>
            </a:r>
            <a:br>
              <a:rPr lang="en-US" altLang="en-US" sz="1000" b="0"/>
            </a:br>
            <a:r>
              <a:rPr lang="en-US" altLang="en-US" sz="1000" b="0"/>
              <a:t>in the public interest.</a:t>
            </a:r>
            <a:br>
              <a:rPr lang="en-US" altLang="en-US" sz="1000" b="0"/>
            </a:br>
            <a:br>
              <a:rPr lang="en-US" altLang="en-US" sz="1000" b="0"/>
            </a:br>
            <a:r>
              <a:rPr lang="en-US" altLang="en-US" sz="1000" b="0"/>
              <a:t>This valuable partnership with RICS enables access to a worldwide network of </a:t>
            </a:r>
            <a:r>
              <a:rPr lang="en-US" altLang="en-US" sz="1000"/>
              <a:t>research</a:t>
            </a:r>
            <a:r>
              <a:rPr lang="en-US" altLang="en-US" sz="1000" b="0"/>
              <a:t>, </a:t>
            </a:r>
            <a:r>
              <a:rPr lang="en-US" altLang="en-US" sz="1000"/>
              <a:t>experience</a:t>
            </a:r>
            <a:r>
              <a:rPr lang="en-US" altLang="en-US" sz="1000" b="0"/>
              <a:t> and </a:t>
            </a:r>
            <a:r>
              <a:rPr lang="en-US" altLang="en-US" sz="1000"/>
              <a:t>advice</a:t>
            </a:r>
            <a:r>
              <a:rPr lang="en-US" altLang="en-US" sz="1000" b="0"/>
              <a:t>.</a:t>
            </a:r>
            <a:br>
              <a:rPr lang="en-US" altLang="en-US" sz="1000" b="0"/>
            </a:br>
            <a:endParaRPr lang="en-US" altLang="en-US" sz="100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Accounting: Why?</a:t>
            </a:r>
          </a:p>
        </p:txBody>
      </p:sp>
      <p:sp>
        <p:nvSpPr>
          <p:cNvPr id="5" name="Oval 4"/>
          <p:cNvSpPr/>
          <p:nvPr/>
        </p:nvSpPr>
        <p:spPr>
          <a:xfrm>
            <a:off x="2022324" y="2215694"/>
            <a:ext cx="4649740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Accrual </a:t>
            </a:r>
            <a:r>
              <a:rPr lang="en-GB" sz="2800" b="1" dirty="0" err="1">
                <a:solidFill>
                  <a:schemeClr val="bg1"/>
                </a:solidFill>
              </a:rPr>
              <a:t>vs</a:t>
            </a:r>
            <a:r>
              <a:rPr lang="en-GB" sz="2800" b="1" dirty="0">
                <a:solidFill>
                  <a:schemeClr val="bg1"/>
                </a:solidFill>
              </a:rPr>
              <a:t> Cash Accounting</a:t>
            </a:r>
          </a:p>
        </p:txBody>
      </p:sp>
      <p:sp>
        <p:nvSpPr>
          <p:cNvPr id="6" name="Oval 5"/>
          <p:cNvSpPr/>
          <p:nvPr/>
        </p:nvSpPr>
        <p:spPr>
          <a:xfrm>
            <a:off x="5735960" y="3717032"/>
            <a:ext cx="4649740" cy="13573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Credit Transactions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What is Finance?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512" y="1428737"/>
            <a:ext cx="8821644" cy="400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The 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management</a:t>
            </a:r>
            <a:r>
              <a:rPr lang="en-GB" sz="2800" dirty="0">
                <a:latin typeface="+mj-lt"/>
                <a:ea typeface="Calibri"/>
                <a:cs typeface="Times New Roman"/>
              </a:rPr>
              <a:t> of large amounts of money, especially by governments or large companies 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Provide 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funding</a:t>
            </a:r>
            <a:r>
              <a:rPr lang="en-GB" sz="2800" dirty="0">
                <a:latin typeface="+mj-lt"/>
                <a:ea typeface="Calibri"/>
                <a:cs typeface="Times New Roman"/>
              </a:rPr>
              <a:t> for (a person or enterprise) v.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How to 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raise</a:t>
            </a:r>
            <a:r>
              <a:rPr lang="en-GB" sz="2800" dirty="0">
                <a:latin typeface="+mj-lt"/>
                <a:ea typeface="Calibri"/>
                <a:cs typeface="Times New Roman"/>
              </a:rPr>
              <a:t> and </a:t>
            </a:r>
            <a:r>
              <a:rPr lang="en-GB" sz="2800" b="1" dirty="0">
                <a:latin typeface="+mj-lt"/>
                <a:ea typeface="Calibri"/>
                <a:cs typeface="Times New Roman"/>
              </a:rPr>
              <a:t>invest</a:t>
            </a:r>
            <a:r>
              <a:rPr lang="en-GB" sz="2800" dirty="0">
                <a:latin typeface="+mj-lt"/>
                <a:ea typeface="Calibri"/>
                <a:cs typeface="Times New Roman"/>
              </a:rPr>
              <a:t> funds for business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/>
                <a:cs typeface="Times New Roman"/>
              </a:rPr>
              <a:t>Lies at the heart of business – </a:t>
            </a:r>
            <a:r>
              <a:rPr lang="en-GB" sz="28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investing funds productively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Cash Flow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6008" y="142729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Formula:    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latin typeface="+mj-lt"/>
              </a:rPr>
              <a:t>Beginning Cash	+/- Changes in Cash </a:t>
            </a:r>
            <a:r>
              <a:rPr lang="en-GB" sz="2400" b="1" dirty="0">
                <a:latin typeface="+mj-lt"/>
              </a:rPr>
              <a:t>*</a:t>
            </a:r>
            <a:r>
              <a:rPr lang="en-GB" dirty="0">
                <a:latin typeface="+mj-lt"/>
              </a:rPr>
              <a:t>   EQUALS	Ending Cash</a:t>
            </a:r>
          </a:p>
          <a:p>
            <a:r>
              <a:rPr lang="en-GB" sz="2000" b="1" dirty="0">
                <a:latin typeface="+mj-lt"/>
              </a:rPr>
              <a:t>Measures: 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Real flows of cash into and out of the business</a:t>
            </a:r>
          </a:p>
          <a:p>
            <a:r>
              <a:rPr lang="en-GB" sz="2000" b="1" dirty="0">
                <a:latin typeface="+mj-lt"/>
              </a:rPr>
              <a:t>Tells Us: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If profits are backed by cash, cash flow health of business</a:t>
            </a:r>
          </a:p>
          <a:p>
            <a:r>
              <a:rPr lang="en-GB" sz="2000" b="1" dirty="0">
                <a:solidFill>
                  <a:prstClr val="black"/>
                </a:solidFill>
                <a:latin typeface="+mj-lt"/>
              </a:rPr>
              <a:t>Why?:</a:t>
            </a:r>
            <a:r>
              <a:rPr lang="en-GB" sz="2400" b="1" dirty="0">
                <a:solidFill>
                  <a:prstClr val="black"/>
                </a:solidFill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	To provide a real-world check on accrual accounting</a:t>
            </a:r>
            <a:endParaRPr lang="en-GB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288" y="3284984"/>
            <a:ext cx="4705424" cy="2016224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51784" y="546903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* </a:t>
            </a:r>
            <a:r>
              <a:rPr lang="en-GB" sz="1600" b="1" i="1" dirty="0"/>
              <a:t>Ok, one small extra complication – we divide the cash inflows and outflows into three categories; operating, financing and investing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Usual Direction of Cash 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139" y="1714488"/>
            <a:ext cx="2439722" cy="33575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Cash and cash equivalents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4034" y="1785926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Operating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4034" y="3714752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Financing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1630" y="2571744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Investing activities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95736" y="2214554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95736" y="4071942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40720" y="2928934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68008" y="5301208"/>
            <a:ext cx="4104456" cy="78068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CASH = OXYGEN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Usual Direction of Cash Flows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139" y="1714488"/>
            <a:ext cx="2439722" cy="33575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Cash and cash equivalents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4034" y="1785926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Operating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4034" y="3714752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Financing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1630" y="2571744"/>
            <a:ext cx="1928826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Investing activities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95736" y="2214554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95736" y="4071942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40720" y="2928934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68008" y="5301208"/>
            <a:ext cx="4104456" cy="78068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CASH = OXYGEN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4000" dirty="0"/>
              <a:t>Cash Flow Management</a:t>
            </a:r>
          </a:p>
        </p:txBody>
      </p:sp>
      <p:sp>
        <p:nvSpPr>
          <p:cNvPr id="15" name="Oval 14"/>
          <p:cNvSpPr/>
          <p:nvPr/>
        </p:nvSpPr>
        <p:spPr>
          <a:xfrm>
            <a:off x="4100663" y="3140968"/>
            <a:ext cx="3990674" cy="15075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Cost Control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4653136"/>
            <a:ext cx="4286280" cy="14281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Operational Gearing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Fixed </a:t>
            </a:r>
            <a:r>
              <a:rPr lang="en-GB" sz="1600" b="1" dirty="0" err="1">
                <a:solidFill>
                  <a:schemeClr val="bg1"/>
                </a:solidFill>
              </a:rPr>
              <a:t>vs</a:t>
            </a:r>
            <a:r>
              <a:rPr lang="en-GB" sz="1600" b="1" dirty="0">
                <a:solidFill>
                  <a:schemeClr val="bg1"/>
                </a:solidFill>
              </a:rPr>
              <a:t> Variable costs</a:t>
            </a:r>
          </a:p>
        </p:txBody>
      </p:sp>
      <p:sp>
        <p:nvSpPr>
          <p:cNvPr id="17" name="Oval 16"/>
          <p:cNvSpPr/>
          <p:nvPr/>
        </p:nvSpPr>
        <p:spPr>
          <a:xfrm>
            <a:off x="1775520" y="1556792"/>
            <a:ext cx="3990674" cy="15075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Working Capital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383391-8FE5-49EB-95E5-E6F5DCF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295400"/>
          </a:xfrm>
        </p:spPr>
        <p:txBody>
          <a:bodyPr/>
          <a:lstStyle/>
          <a:p>
            <a:pPr algn="ctr" eaLnBrk="1" hangingPunct="1"/>
            <a:r>
              <a:rPr lang="en-IE" altLang="en-US" sz="4000" dirty="0"/>
              <a:t>Income Statement / P&amp;L Account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520" y="1340769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Formula:    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latin typeface="+mj-lt"/>
              </a:rPr>
              <a:t>Revenue [Sales] LESS  </a:t>
            </a:r>
            <a:r>
              <a:rPr lang="en-GB" sz="2400" b="1" dirty="0">
                <a:latin typeface="+mj-lt"/>
              </a:rPr>
              <a:t>*</a:t>
            </a:r>
            <a:r>
              <a:rPr lang="en-GB" dirty="0">
                <a:latin typeface="+mj-lt"/>
              </a:rPr>
              <a:t>Expenses [Costs]  	=      Profit</a:t>
            </a:r>
          </a:p>
          <a:p>
            <a:r>
              <a:rPr lang="en-GB" sz="2000" b="1" dirty="0">
                <a:latin typeface="+mj-lt"/>
              </a:rPr>
              <a:t>Measures: </a:t>
            </a:r>
            <a:r>
              <a:rPr lang="en-GB" sz="2400" dirty="0">
                <a:latin typeface="+mj-lt"/>
              </a:rPr>
              <a:t>	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Performance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over a period of time</a:t>
            </a:r>
          </a:p>
          <a:p>
            <a:r>
              <a:rPr lang="en-GB" sz="2000" b="1" dirty="0">
                <a:latin typeface="+mj-lt"/>
              </a:rPr>
              <a:t>Tells Us:</a:t>
            </a:r>
            <a:r>
              <a:rPr lang="en-GB" sz="2400" dirty="0">
                <a:latin typeface="+mj-lt"/>
              </a:rPr>
              <a:t>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Effectiveness at generating profits, business model </a:t>
            </a:r>
          </a:p>
          <a:p>
            <a:r>
              <a:rPr lang="en-GB" dirty="0">
                <a:solidFill>
                  <a:prstClr val="black"/>
                </a:solidFill>
                <a:latin typeface="+mj-lt"/>
              </a:rPr>
              <a:t>		[how profits made], effectiveness of management team</a:t>
            </a:r>
          </a:p>
          <a:p>
            <a:r>
              <a:rPr lang="en-GB" sz="2000" b="1" dirty="0">
                <a:solidFill>
                  <a:prstClr val="black"/>
                </a:solidFill>
                <a:latin typeface="+mj-lt"/>
              </a:rPr>
              <a:t>Why?:</a:t>
            </a:r>
            <a:r>
              <a:rPr lang="en-GB" sz="2400" b="1" dirty="0">
                <a:solidFill>
                  <a:prstClr val="black"/>
                </a:solidFill>
                <a:latin typeface="+mj-lt"/>
              </a:rPr>
              <a:t>		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Because cash and profits rarely move in unison - accruals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8540" y="3212976"/>
            <a:ext cx="5394920" cy="2743324"/>
          </a:xfrm>
          <a:prstGeom prst="rect">
            <a:avLst/>
          </a:prstGeom>
          <a:noFill/>
          <a:ln w="44450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9776" y="5949280"/>
            <a:ext cx="3888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* </a:t>
            </a:r>
            <a:r>
              <a:rPr lang="en-GB" sz="1600" b="1" i="1" dirty="0"/>
              <a:t>Ok, so there’s one small extra complication – we divide these expenses into categories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Helvetic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0ae3da-9a2b-4c40-97fa-bcd1b84ef6b3">
      <UserInfo>
        <DisplayName>Ruth Comerford-Morris</DisplayName>
        <AccountId>25</AccountId>
        <AccountType/>
      </UserInfo>
    </SharedWithUsers>
    <_Flow_SignoffStatus xmlns="284ad8fa-d6e5-4d7a-a9a7-5b1f5681b5bc" xsi:nil="true"/>
    <lcf76f155ced4ddcb4097134ff3c332f xmlns="284ad8fa-d6e5-4d7a-a9a7-5b1f5681b5bc">
      <Terms xmlns="http://schemas.microsoft.com/office/infopath/2007/PartnerControls"/>
    </lcf76f155ced4ddcb4097134ff3c332f>
    <TaxCatchAll xmlns="bd0ae3da-9a2b-4c40-97fa-bcd1b84ef6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9CBCF5E7D814892AC5464EA26C3C5" ma:contentTypeVersion="17" ma:contentTypeDescription="Create a new document." ma:contentTypeScope="" ma:versionID="f6873fd71f25787614968676ebaf354c">
  <xsd:schema xmlns:xsd="http://www.w3.org/2001/XMLSchema" xmlns:xs="http://www.w3.org/2001/XMLSchema" xmlns:p="http://schemas.microsoft.com/office/2006/metadata/properties" xmlns:ns2="bd0ae3da-9a2b-4c40-97fa-bcd1b84ef6b3" xmlns:ns3="284ad8fa-d6e5-4d7a-a9a7-5b1f5681b5bc" targetNamespace="http://schemas.microsoft.com/office/2006/metadata/properties" ma:root="true" ma:fieldsID="556135aff61d9199539f71fc5ab07bf5" ns2:_="" ns3:_="">
    <xsd:import namespace="bd0ae3da-9a2b-4c40-97fa-bcd1b84ef6b3"/>
    <xsd:import namespace="284ad8fa-d6e5-4d7a-a9a7-5b1f5681b5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ae3da-9a2b-4c40-97fa-bcd1b84ef6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cf1b65f-4199-4722-9d95-3afe53bdb906}" ma:internalName="TaxCatchAll" ma:showField="CatchAllData" ma:web="bd0ae3da-9a2b-4c40-97fa-bcd1b84ef6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d8fa-d6e5-4d7a-a9a7-5b1f5681b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55bf5c1-7e67-4feb-9e9a-1178cfb083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16C72-30AF-469A-B96A-A692FB380B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FC500-D371-4F3F-8646-3478F9C3B322}">
  <ds:schemaRefs>
    <ds:schemaRef ds:uri="http://schemas.microsoft.com/office/2006/documentManagement/types"/>
    <ds:schemaRef ds:uri="284ad8fa-d6e5-4d7a-a9a7-5b1f5681b5bc"/>
    <ds:schemaRef ds:uri="bd0ae3da-9a2b-4c40-97fa-bcd1b84ef6b3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218597-AF5A-4A39-917C-0518775DF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ae3da-9a2b-4c40-97fa-bcd1b84ef6b3"/>
    <ds:schemaRef ds:uri="284ad8fa-d6e5-4d7a-a9a7-5b1f5681b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1778</Words>
  <Application>Microsoft Office PowerPoint</Application>
  <PresentationFormat>Widescreen</PresentationFormat>
  <Paragraphs>235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Fira Sans Bold Bold</vt:lpstr>
      <vt:lpstr>Fira Sans Light</vt:lpstr>
      <vt:lpstr>Helvetica</vt:lpstr>
      <vt:lpstr>Wingdings</vt:lpstr>
      <vt:lpstr>1_Blank Presentation</vt:lpstr>
      <vt:lpstr>PowerPoint Presentation</vt:lpstr>
      <vt:lpstr>Accounting: What?</vt:lpstr>
      <vt:lpstr>Accounting: Why?</vt:lpstr>
      <vt:lpstr>What is Finance?</vt:lpstr>
      <vt:lpstr>Cash Flow Statement</vt:lpstr>
      <vt:lpstr>Usual Direction of Cash Flows</vt:lpstr>
      <vt:lpstr>Usual Direction of Cash Flows</vt:lpstr>
      <vt:lpstr>Cash Flow Management</vt:lpstr>
      <vt:lpstr>Income Statement / P&amp;L Account</vt:lpstr>
      <vt:lpstr>Income Statement – what it tells us</vt:lpstr>
      <vt:lpstr>Balance Sheet</vt:lpstr>
      <vt:lpstr>Balance Sheet</vt:lpstr>
      <vt:lpstr>Balance Sheet – what it tells us</vt:lpstr>
      <vt:lpstr>Financial Analysis</vt:lpstr>
      <vt:lpstr>Common Size Income Statement / P&amp;L</vt:lpstr>
      <vt:lpstr>Ratio Analysis</vt:lpstr>
      <vt:lpstr>Ratio Analysis</vt:lpstr>
      <vt:lpstr>Ratio Analysis</vt:lpstr>
      <vt:lpstr>Corporate Finance</vt:lpstr>
      <vt:lpstr>Debt and Equity</vt:lpstr>
      <vt:lpstr>Capital Structure</vt:lpstr>
      <vt:lpstr>What is Time Value of Money</vt:lpstr>
      <vt:lpstr>Time Value of Money</vt:lpstr>
      <vt:lpstr>Thank You 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 Counsellor Training</dc:title>
  <dc:creator>Lucy Kinghan</dc:creator>
  <cp:lastModifiedBy>Grace O`Doherty</cp:lastModifiedBy>
  <cp:revision>4</cp:revision>
  <cp:lastPrinted>2019-05-27T12:16:20Z</cp:lastPrinted>
  <dcterms:created xsi:type="dcterms:W3CDTF">2018-10-11T14:03:34Z</dcterms:created>
  <dcterms:modified xsi:type="dcterms:W3CDTF">2023-09-05T11:37:02Z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0x010100F649CBCF5E7D814892AC5464EA26C3C5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</Properties>
</file>