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630" r:id="rId3"/>
    <p:sldId id="775" r:id="rId4"/>
    <p:sldId id="904" r:id="rId5"/>
    <p:sldId id="516" r:id="rId6"/>
    <p:sldId id="776" r:id="rId7"/>
    <p:sldId id="785" r:id="rId8"/>
    <p:sldId id="905" r:id="rId9"/>
    <p:sldId id="906" r:id="rId10"/>
    <p:sldId id="907" r:id="rId11"/>
    <p:sldId id="521" r:id="rId12"/>
    <p:sldId id="300" r:id="rId13"/>
    <p:sldId id="307" r:id="rId14"/>
    <p:sldId id="304" r:id="rId15"/>
    <p:sldId id="523" r:id="rId16"/>
    <p:sldId id="498" r:id="rId17"/>
    <p:sldId id="302" r:id="rId18"/>
    <p:sldId id="921" r:id="rId19"/>
    <p:sldId id="920" r:id="rId20"/>
    <p:sldId id="266" r:id="rId21"/>
    <p:sldId id="502" r:id="rId22"/>
    <p:sldId id="527" r:id="rId23"/>
    <p:sldId id="929" r:id="rId24"/>
    <p:sldId id="930" r:id="rId25"/>
    <p:sldId id="512" r:id="rId26"/>
    <p:sldId id="931" r:id="rId27"/>
    <p:sldId id="276" r:id="rId28"/>
    <p:sldId id="274" r:id="rId29"/>
    <p:sldId id="282" r:id="rId30"/>
    <p:sldId id="275" r:id="rId31"/>
    <p:sldId id="264" r:id="rId32"/>
    <p:sldId id="53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/>
    <p:restoredTop sz="85290" autoAdjust="0"/>
  </p:normalViewPr>
  <p:slideViewPr>
    <p:cSldViewPr>
      <p:cViewPr>
        <p:scale>
          <a:sx n="54" d="100"/>
          <a:sy n="54" d="100"/>
        </p:scale>
        <p:origin x="79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-23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3AA32-C0DC-406E-BE42-AD77B352E72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ga-IE"/>
        </a:p>
      </dgm:t>
    </dgm:pt>
    <dgm:pt modelId="{C3AC500E-9E5D-487E-8103-38C466CF94F1}">
      <dgm:prSet phldrT="[Text]" custT="1"/>
      <dgm:spPr/>
      <dgm:t>
        <a:bodyPr/>
        <a:lstStyle/>
        <a:p>
          <a:r>
            <a:rPr lang="ga-IE" sz="2800" dirty="0">
              <a:solidFill>
                <a:srgbClr val="0E0505"/>
              </a:solidFill>
            </a:rPr>
            <a:t>RFI</a:t>
          </a:r>
          <a:r>
            <a:rPr lang="en-GB" sz="2800" dirty="0">
              <a:solidFill>
                <a:srgbClr val="0E0505"/>
              </a:solidFill>
            </a:rPr>
            <a:t>, </a:t>
          </a:r>
          <a:r>
            <a:rPr lang="ga-IE" sz="2800" dirty="0">
              <a:solidFill>
                <a:srgbClr val="0E0505"/>
              </a:solidFill>
            </a:rPr>
            <a:t>EOI</a:t>
          </a:r>
          <a:r>
            <a:rPr lang="en-GB" sz="2800" dirty="0">
              <a:solidFill>
                <a:srgbClr val="0E0505"/>
              </a:solidFill>
            </a:rPr>
            <a:t>, </a:t>
          </a:r>
          <a:r>
            <a:rPr lang="ga-IE" sz="2800" dirty="0">
              <a:solidFill>
                <a:srgbClr val="0E0505"/>
              </a:solidFill>
            </a:rPr>
            <a:t>PQQ</a:t>
          </a:r>
        </a:p>
      </dgm:t>
    </dgm:pt>
    <dgm:pt modelId="{19210744-9137-457B-A6E7-339E0ACBAE0D}" type="parTrans" cxnId="{0255281E-FF8E-4BD8-8851-06B75C878C08}">
      <dgm:prSet/>
      <dgm:spPr/>
      <dgm:t>
        <a:bodyPr/>
        <a:lstStyle/>
        <a:p>
          <a:endParaRPr lang="ga-IE"/>
        </a:p>
      </dgm:t>
    </dgm:pt>
    <dgm:pt modelId="{4FCBDCEB-BBDE-47F7-BC63-13F91D65E6E5}" type="sibTrans" cxnId="{0255281E-FF8E-4BD8-8851-06B75C878C08}">
      <dgm:prSet/>
      <dgm:spPr/>
      <dgm:t>
        <a:bodyPr/>
        <a:lstStyle/>
        <a:p>
          <a:endParaRPr lang="ga-IE"/>
        </a:p>
      </dgm:t>
    </dgm:pt>
    <dgm:pt modelId="{F13A9178-DF79-4FB1-BF30-10B6BD81E53B}">
      <dgm:prSet phldrT="[Text]" custT="1"/>
      <dgm:spPr/>
      <dgm:t>
        <a:bodyPr/>
        <a:lstStyle/>
        <a:p>
          <a:r>
            <a:rPr lang="en-GB" sz="2800" dirty="0">
              <a:solidFill>
                <a:srgbClr val="0E0505"/>
              </a:solidFill>
            </a:rPr>
            <a:t>CFT, </a:t>
          </a:r>
          <a:r>
            <a:rPr lang="ga-IE" sz="2800" dirty="0">
              <a:solidFill>
                <a:srgbClr val="0E0505"/>
              </a:solidFill>
            </a:rPr>
            <a:t>RFP</a:t>
          </a:r>
          <a:r>
            <a:rPr lang="en-GB" sz="2800" dirty="0">
              <a:solidFill>
                <a:srgbClr val="0E0505"/>
              </a:solidFill>
            </a:rPr>
            <a:t>, </a:t>
          </a:r>
          <a:r>
            <a:rPr lang="ga-IE" sz="2800" dirty="0">
              <a:solidFill>
                <a:srgbClr val="0E0505"/>
              </a:solidFill>
            </a:rPr>
            <a:t>RFT</a:t>
          </a:r>
          <a:r>
            <a:rPr lang="en-GB" sz="2800" dirty="0">
              <a:solidFill>
                <a:srgbClr val="0E0505"/>
              </a:solidFill>
            </a:rPr>
            <a:t>, </a:t>
          </a:r>
          <a:r>
            <a:rPr lang="ga-IE" sz="2800" dirty="0">
              <a:solidFill>
                <a:srgbClr val="0E0505"/>
              </a:solidFill>
            </a:rPr>
            <a:t>ITT</a:t>
          </a:r>
        </a:p>
      </dgm:t>
    </dgm:pt>
    <dgm:pt modelId="{04B5EDF0-0D85-4384-8F98-F37A5F8B87BB}" type="parTrans" cxnId="{084AD5B8-AC17-45A1-8EBA-6BB336A193F8}">
      <dgm:prSet/>
      <dgm:spPr/>
      <dgm:t>
        <a:bodyPr/>
        <a:lstStyle/>
        <a:p>
          <a:endParaRPr lang="ga-IE"/>
        </a:p>
      </dgm:t>
    </dgm:pt>
    <dgm:pt modelId="{4DCB4D9F-AC59-42EA-A354-06FE31710FE0}" type="sibTrans" cxnId="{084AD5B8-AC17-45A1-8EBA-6BB336A193F8}">
      <dgm:prSet/>
      <dgm:spPr/>
      <dgm:t>
        <a:bodyPr/>
        <a:lstStyle/>
        <a:p>
          <a:endParaRPr lang="ga-IE"/>
        </a:p>
      </dgm:t>
    </dgm:pt>
    <dgm:pt modelId="{ED29E180-8850-47C3-8F46-84A90D6E286B}">
      <dgm:prSet phldrT="[Text]" custT="1"/>
      <dgm:spPr/>
      <dgm:t>
        <a:bodyPr/>
        <a:lstStyle/>
        <a:p>
          <a:r>
            <a:rPr lang="ga-IE" sz="2800" dirty="0">
              <a:solidFill>
                <a:srgbClr val="0E0505"/>
              </a:solidFill>
            </a:rPr>
            <a:t>BAFO</a:t>
          </a:r>
        </a:p>
        <a:p>
          <a:r>
            <a:rPr lang="ga-IE" sz="2800" dirty="0">
              <a:solidFill>
                <a:srgbClr val="0E0505"/>
              </a:solidFill>
            </a:rPr>
            <a:t>Presentation</a:t>
          </a:r>
        </a:p>
      </dgm:t>
    </dgm:pt>
    <dgm:pt modelId="{68C834A4-0FFB-4275-9E5B-312188F18225}" type="parTrans" cxnId="{1B61250B-F6EF-4D48-B100-F201E350D8F9}">
      <dgm:prSet/>
      <dgm:spPr/>
      <dgm:t>
        <a:bodyPr/>
        <a:lstStyle/>
        <a:p>
          <a:endParaRPr lang="ga-IE"/>
        </a:p>
      </dgm:t>
    </dgm:pt>
    <dgm:pt modelId="{50638B3E-4651-470F-B167-54364042EDE1}" type="sibTrans" cxnId="{1B61250B-F6EF-4D48-B100-F201E350D8F9}">
      <dgm:prSet/>
      <dgm:spPr/>
      <dgm:t>
        <a:bodyPr/>
        <a:lstStyle/>
        <a:p>
          <a:endParaRPr lang="ga-IE"/>
        </a:p>
      </dgm:t>
    </dgm:pt>
    <dgm:pt modelId="{A0F392D1-5EA1-488F-AE6C-5E9A597BB990}" type="pres">
      <dgm:prSet presAssocID="{EB13AA32-C0DC-406E-BE42-AD77B352E72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482DA7BF-94FC-47CD-8374-72D1E5FE18A9}" type="pres">
      <dgm:prSet presAssocID="{C3AC500E-9E5D-487E-8103-38C466CF94F1}" presName="Accent1" presStyleCnt="0"/>
      <dgm:spPr/>
    </dgm:pt>
    <dgm:pt modelId="{57E08BA2-FA09-4F74-A599-8C36D8D230DD}" type="pres">
      <dgm:prSet presAssocID="{C3AC500E-9E5D-487E-8103-38C466CF94F1}" presName="Accent" presStyleLbl="node1" presStyleIdx="0" presStyleCnt="3" custScaleX="275502"/>
      <dgm:spPr>
        <a:solidFill>
          <a:schemeClr val="bg1">
            <a:lumMod val="50000"/>
            <a:alpha val="90000"/>
          </a:schemeClr>
        </a:solidFill>
      </dgm:spPr>
    </dgm:pt>
    <dgm:pt modelId="{0EACAF56-376C-4AF3-B7AF-BB9163F89049}" type="pres">
      <dgm:prSet presAssocID="{C3AC500E-9E5D-487E-8103-38C466CF94F1}" presName="Parent1" presStyleLbl="revTx" presStyleIdx="0" presStyleCnt="3" custScaleX="254683" custLinFactNeighborY="-35083">
        <dgm:presLayoutVars>
          <dgm:chMax val="1"/>
          <dgm:chPref val="1"/>
          <dgm:bulletEnabled val="1"/>
        </dgm:presLayoutVars>
      </dgm:prSet>
      <dgm:spPr/>
    </dgm:pt>
    <dgm:pt modelId="{A9B6F03A-56A7-4735-B2FC-AC0392CC2423}" type="pres">
      <dgm:prSet presAssocID="{F13A9178-DF79-4FB1-BF30-10B6BD81E53B}" presName="Accent2" presStyleCnt="0"/>
      <dgm:spPr/>
    </dgm:pt>
    <dgm:pt modelId="{F5D323E2-D864-4025-8A31-A0651549225B}" type="pres">
      <dgm:prSet presAssocID="{F13A9178-DF79-4FB1-BF30-10B6BD81E53B}" presName="Accent" presStyleLbl="node1" presStyleIdx="1" presStyleCnt="3" custScaleX="249219"/>
      <dgm:spPr>
        <a:solidFill>
          <a:srgbClr val="7F7F7F">
            <a:alpha val="70000"/>
          </a:srgbClr>
        </a:solidFill>
      </dgm:spPr>
    </dgm:pt>
    <dgm:pt modelId="{A9FA7A74-12BB-44C9-9038-474C5A74F9BC}" type="pres">
      <dgm:prSet presAssocID="{F13A9178-DF79-4FB1-BF30-10B6BD81E53B}" presName="Parent2" presStyleLbl="revTx" presStyleIdx="1" presStyleCnt="3" custScaleX="262522" custLinFactNeighborX="-66421" custLinFactNeighborY="3605">
        <dgm:presLayoutVars>
          <dgm:chMax val="1"/>
          <dgm:chPref val="1"/>
          <dgm:bulletEnabled val="1"/>
        </dgm:presLayoutVars>
      </dgm:prSet>
      <dgm:spPr/>
    </dgm:pt>
    <dgm:pt modelId="{34CA1633-F3D7-489D-81D9-16BD4208C205}" type="pres">
      <dgm:prSet presAssocID="{ED29E180-8850-47C3-8F46-84A90D6E286B}" presName="Accent3" presStyleCnt="0"/>
      <dgm:spPr/>
    </dgm:pt>
    <dgm:pt modelId="{D3D1ED0B-38F7-4C82-8CA2-2CCC2EA68845}" type="pres">
      <dgm:prSet presAssocID="{ED29E180-8850-47C3-8F46-84A90D6E286B}" presName="Accent" presStyleLbl="node1" presStyleIdx="2" presStyleCnt="3" custScaleX="244275"/>
      <dgm:spPr>
        <a:solidFill>
          <a:srgbClr val="7F7F7F">
            <a:alpha val="50000"/>
          </a:srgbClr>
        </a:solidFill>
      </dgm:spPr>
    </dgm:pt>
    <dgm:pt modelId="{43C61145-6608-47ED-AD8A-2824EE73B711}" type="pres">
      <dgm:prSet presAssocID="{ED29E180-8850-47C3-8F46-84A90D6E286B}" presName="Parent3" presStyleLbl="revTx" presStyleIdx="2" presStyleCnt="3" custScaleX="216255">
        <dgm:presLayoutVars>
          <dgm:chMax val="1"/>
          <dgm:chPref val="1"/>
          <dgm:bulletEnabled val="1"/>
        </dgm:presLayoutVars>
      </dgm:prSet>
      <dgm:spPr/>
    </dgm:pt>
  </dgm:ptLst>
  <dgm:cxnLst>
    <dgm:cxn modelId="{1B61250B-F6EF-4D48-B100-F201E350D8F9}" srcId="{EB13AA32-C0DC-406E-BE42-AD77B352E72F}" destId="{ED29E180-8850-47C3-8F46-84A90D6E286B}" srcOrd="2" destOrd="0" parTransId="{68C834A4-0FFB-4275-9E5B-312188F18225}" sibTransId="{50638B3E-4651-470F-B167-54364042EDE1}"/>
    <dgm:cxn modelId="{0255281E-FF8E-4BD8-8851-06B75C878C08}" srcId="{EB13AA32-C0DC-406E-BE42-AD77B352E72F}" destId="{C3AC500E-9E5D-487E-8103-38C466CF94F1}" srcOrd="0" destOrd="0" parTransId="{19210744-9137-457B-A6E7-339E0ACBAE0D}" sibTransId="{4FCBDCEB-BBDE-47F7-BC63-13F91D65E6E5}"/>
    <dgm:cxn modelId="{738AC03C-D042-EC4C-8A6A-1AF1BDBCED00}" type="presOf" srcId="{ED29E180-8850-47C3-8F46-84A90D6E286B}" destId="{43C61145-6608-47ED-AD8A-2824EE73B711}" srcOrd="0" destOrd="0" presId="urn:microsoft.com/office/officeart/2009/layout/CircleArrowProcess"/>
    <dgm:cxn modelId="{9DCA714C-C511-6C48-A543-090362679D38}" type="presOf" srcId="{C3AC500E-9E5D-487E-8103-38C466CF94F1}" destId="{0EACAF56-376C-4AF3-B7AF-BB9163F89049}" srcOrd="0" destOrd="0" presId="urn:microsoft.com/office/officeart/2009/layout/CircleArrowProcess"/>
    <dgm:cxn modelId="{42D63972-9B97-D644-855B-83CDAE53EAA2}" type="presOf" srcId="{EB13AA32-C0DC-406E-BE42-AD77B352E72F}" destId="{A0F392D1-5EA1-488F-AE6C-5E9A597BB990}" srcOrd="0" destOrd="0" presId="urn:microsoft.com/office/officeart/2009/layout/CircleArrowProcess"/>
    <dgm:cxn modelId="{084AD5B8-AC17-45A1-8EBA-6BB336A193F8}" srcId="{EB13AA32-C0DC-406E-BE42-AD77B352E72F}" destId="{F13A9178-DF79-4FB1-BF30-10B6BD81E53B}" srcOrd="1" destOrd="0" parTransId="{04B5EDF0-0D85-4384-8F98-F37A5F8B87BB}" sibTransId="{4DCB4D9F-AC59-42EA-A354-06FE31710FE0}"/>
    <dgm:cxn modelId="{7B0DEBE9-5B93-A943-AD1C-7436B3831A35}" type="presOf" srcId="{F13A9178-DF79-4FB1-BF30-10B6BD81E53B}" destId="{A9FA7A74-12BB-44C9-9038-474C5A74F9BC}" srcOrd="0" destOrd="0" presId="urn:microsoft.com/office/officeart/2009/layout/CircleArrowProcess"/>
    <dgm:cxn modelId="{18CC563E-BE22-0E42-8332-1FE9B63BCA8D}" type="presParOf" srcId="{A0F392D1-5EA1-488F-AE6C-5E9A597BB990}" destId="{482DA7BF-94FC-47CD-8374-72D1E5FE18A9}" srcOrd="0" destOrd="0" presId="urn:microsoft.com/office/officeart/2009/layout/CircleArrowProcess"/>
    <dgm:cxn modelId="{60E9C38D-BB4D-C44D-B73F-E01167352B90}" type="presParOf" srcId="{482DA7BF-94FC-47CD-8374-72D1E5FE18A9}" destId="{57E08BA2-FA09-4F74-A599-8C36D8D230DD}" srcOrd="0" destOrd="0" presId="urn:microsoft.com/office/officeart/2009/layout/CircleArrowProcess"/>
    <dgm:cxn modelId="{71C93E76-D5C4-D247-B506-DC1339959F22}" type="presParOf" srcId="{A0F392D1-5EA1-488F-AE6C-5E9A597BB990}" destId="{0EACAF56-376C-4AF3-B7AF-BB9163F89049}" srcOrd="1" destOrd="0" presId="urn:microsoft.com/office/officeart/2009/layout/CircleArrowProcess"/>
    <dgm:cxn modelId="{97754210-4BBD-3F44-A326-B215FBEE947C}" type="presParOf" srcId="{A0F392D1-5EA1-488F-AE6C-5E9A597BB990}" destId="{A9B6F03A-56A7-4735-B2FC-AC0392CC2423}" srcOrd="2" destOrd="0" presId="urn:microsoft.com/office/officeart/2009/layout/CircleArrowProcess"/>
    <dgm:cxn modelId="{66E044FD-8BF3-6942-8755-CF1FC3787C9C}" type="presParOf" srcId="{A9B6F03A-56A7-4735-B2FC-AC0392CC2423}" destId="{F5D323E2-D864-4025-8A31-A0651549225B}" srcOrd="0" destOrd="0" presId="urn:microsoft.com/office/officeart/2009/layout/CircleArrowProcess"/>
    <dgm:cxn modelId="{B9EF95EC-DD1D-2846-8A10-E54FFF8A73DB}" type="presParOf" srcId="{A0F392D1-5EA1-488F-AE6C-5E9A597BB990}" destId="{A9FA7A74-12BB-44C9-9038-474C5A74F9BC}" srcOrd="3" destOrd="0" presId="urn:microsoft.com/office/officeart/2009/layout/CircleArrowProcess"/>
    <dgm:cxn modelId="{9F529E7C-AC61-2544-B023-5540F63B45BC}" type="presParOf" srcId="{A0F392D1-5EA1-488F-AE6C-5E9A597BB990}" destId="{34CA1633-F3D7-489D-81D9-16BD4208C205}" srcOrd="4" destOrd="0" presId="urn:microsoft.com/office/officeart/2009/layout/CircleArrowProcess"/>
    <dgm:cxn modelId="{807B87F9-1A45-6A48-BD2C-3E03CA4CC79A}" type="presParOf" srcId="{34CA1633-F3D7-489D-81D9-16BD4208C205}" destId="{D3D1ED0B-38F7-4C82-8CA2-2CCC2EA68845}" srcOrd="0" destOrd="0" presId="urn:microsoft.com/office/officeart/2009/layout/CircleArrowProcess"/>
    <dgm:cxn modelId="{6E28CBD3-D919-F344-A712-9DF7CF0D4EA4}" type="presParOf" srcId="{A0F392D1-5EA1-488F-AE6C-5E9A597BB990}" destId="{43C61145-6608-47ED-AD8A-2824EE73B71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08BA2-FA09-4F74-A599-8C36D8D230DD}">
      <dsp:nvSpPr>
        <dsp:cNvPr id="0" name=""/>
        <dsp:cNvSpPr/>
      </dsp:nvSpPr>
      <dsp:spPr>
        <a:xfrm>
          <a:off x="510895" y="0"/>
          <a:ext cx="7524943" cy="273177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bg1">
            <a:lumMod val="5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CAF56-376C-4AF3-B7AF-BB9163F89049}">
      <dsp:nvSpPr>
        <dsp:cNvPr id="0" name=""/>
        <dsp:cNvSpPr/>
      </dsp:nvSpPr>
      <dsp:spPr>
        <a:xfrm>
          <a:off x="2337547" y="720078"/>
          <a:ext cx="3865483" cy="75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kern="1200" dirty="0">
              <a:solidFill>
                <a:srgbClr val="0E0505"/>
              </a:solidFill>
            </a:rPr>
            <a:t>RFI</a:t>
          </a:r>
          <a:r>
            <a:rPr lang="en-GB" sz="2800" kern="1200" dirty="0">
              <a:solidFill>
                <a:srgbClr val="0E0505"/>
              </a:solidFill>
            </a:rPr>
            <a:t>, </a:t>
          </a:r>
          <a:r>
            <a:rPr lang="ga-IE" sz="2800" kern="1200" dirty="0">
              <a:solidFill>
                <a:srgbClr val="0E0505"/>
              </a:solidFill>
            </a:rPr>
            <a:t>EOI</a:t>
          </a:r>
          <a:r>
            <a:rPr lang="en-GB" sz="2800" kern="1200" dirty="0">
              <a:solidFill>
                <a:srgbClr val="0E0505"/>
              </a:solidFill>
            </a:rPr>
            <a:t>, </a:t>
          </a:r>
          <a:r>
            <a:rPr lang="ga-IE" sz="2800" kern="1200" dirty="0">
              <a:solidFill>
                <a:srgbClr val="0E0505"/>
              </a:solidFill>
            </a:rPr>
            <a:t>PQQ</a:t>
          </a:r>
        </a:p>
      </dsp:txBody>
      <dsp:txXfrm>
        <a:off x="2337547" y="720078"/>
        <a:ext cx="3865483" cy="758699"/>
      </dsp:txXfrm>
    </dsp:sp>
    <dsp:sp modelId="{F5D323E2-D864-4025-8A31-A0651549225B}">
      <dsp:nvSpPr>
        <dsp:cNvPr id="0" name=""/>
        <dsp:cNvSpPr/>
      </dsp:nvSpPr>
      <dsp:spPr>
        <a:xfrm>
          <a:off x="111211" y="1569605"/>
          <a:ext cx="6807060" cy="273177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7F7F7F">
            <a:alpha val="7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A7A74-12BB-44C9-9038-474C5A74F9BC}">
      <dsp:nvSpPr>
        <dsp:cNvPr id="0" name=""/>
        <dsp:cNvSpPr/>
      </dsp:nvSpPr>
      <dsp:spPr>
        <a:xfrm>
          <a:off x="514398" y="2592289"/>
          <a:ext cx="3984460" cy="75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rgbClr val="0E0505"/>
              </a:solidFill>
            </a:rPr>
            <a:t>CFT, </a:t>
          </a:r>
          <a:r>
            <a:rPr lang="ga-IE" sz="2800" kern="1200" dirty="0">
              <a:solidFill>
                <a:srgbClr val="0E0505"/>
              </a:solidFill>
            </a:rPr>
            <a:t>RFP</a:t>
          </a:r>
          <a:r>
            <a:rPr lang="en-GB" sz="2800" kern="1200" dirty="0">
              <a:solidFill>
                <a:srgbClr val="0E0505"/>
              </a:solidFill>
            </a:rPr>
            <a:t>, </a:t>
          </a:r>
          <a:r>
            <a:rPr lang="ga-IE" sz="2800" kern="1200" dirty="0">
              <a:solidFill>
                <a:srgbClr val="0E0505"/>
              </a:solidFill>
            </a:rPr>
            <a:t>RFT</a:t>
          </a:r>
          <a:r>
            <a:rPr lang="en-GB" sz="2800" kern="1200" dirty="0">
              <a:solidFill>
                <a:srgbClr val="0E0505"/>
              </a:solidFill>
            </a:rPr>
            <a:t>, </a:t>
          </a:r>
          <a:r>
            <a:rPr lang="ga-IE" sz="2800" kern="1200" dirty="0">
              <a:solidFill>
                <a:srgbClr val="0E0505"/>
              </a:solidFill>
            </a:rPr>
            <a:t>ITT</a:t>
          </a:r>
        </a:p>
      </dsp:txBody>
      <dsp:txXfrm>
        <a:off x="514398" y="2592289"/>
        <a:ext cx="3984460" cy="758699"/>
      </dsp:txXfrm>
    </dsp:sp>
    <dsp:sp modelId="{D3D1ED0B-38F7-4C82-8CA2-2CCC2EA68845}">
      <dsp:nvSpPr>
        <dsp:cNvPr id="0" name=""/>
        <dsp:cNvSpPr/>
      </dsp:nvSpPr>
      <dsp:spPr>
        <a:xfrm>
          <a:off x="1409268" y="3327042"/>
          <a:ext cx="5732300" cy="234759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7F7F7F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61145-6608-47ED-AD8A-2824EE73B711}">
      <dsp:nvSpPr>
        <dsp:cNvPr id="0" name=""/>
        <dsp:cNvSpPr/>
      </dsp:nvSpPr>
      <dsp:spPr>
        <a:xfrm>
          <a:off x="2632761" y="4145893"/>
          <a:ext cx="3282237" cy="75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kern="1200" dirty="0">
              <a:solidFill>
                <a:srgbClr val="0E0505"/>
              </a:solidFill>
            </a:rPr>
            <a:t>BAFO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kern="1200" dirty="0">
              <a:solidFill>
                <a:srgbClr val="0E0505"/>
              </a:solidFill>
            </a:rPr>
            <a:t>Presentation</a:t>
          </a:r>
        </a:p>
      </dsp:txBody>
      <dsp:txXfrm>
        <a:off x="2632761" y="4145893"/>
        <a:ext cx="3282237" cy="758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26AAE-F50D-488E-926E-FD6BA0310444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132B3-0AA5-4AFA-8FDA-8FC74BAE011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1442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B7471-D01F-429C-922B-9D719386F233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E501B-26EA-4117-9F5E-45631EE9279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937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B5479-F822-40AD-8E00-2053A23D9F86}" type="slidenum">
              <a:rPr lang="en-IE" smtClean="0"/>
              <a:pPr/>
              <a:t>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Bid Management Services 2015</a:t>
            </a:r>
            <a:endParaRPr lang="en-IE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/>
              <a:t>Bid Management Services</a:t>
            </a:r>
            <a:endParaRPr lang="en-IE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ga-IE"/>
              <a:t>Sourcing, writing and winning tenders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31245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E501B-26EA-4117-9F5E-45631EE9279D}" type="slidenum">
              <a:rPr lang="en-IE" smtClean="0"/>
              <a:pPr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513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presentation is based on our new-book ‘Public Procurement: Rules of the Road’.</a:t>
            </a:r>
            <a:endParaRPr lang="en-I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really encourage you to get a copy – either in hard copy or as an e-book – as it provides an A to Z perspective of the tendering and procurement environment in Ireland and NI.</a:t>
            </a:r>
            <a:endParaRPr lang="en-I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B5479-F822-40AD-8E00-2053A23D9F86}" type="slidenum">
              <a:rPr lang="en-IE" smtClean="0"/>
              <a:pPr/>
              <a:t>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Bid Management Services 2015</a:t>
            </a:r>
            <a:endParaRPr lang="en-IE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/>
              <a:t>Bid Management Services</a:t>
            </a:r>
            <a:endParaRPr lang="en-IE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ga-IE"/>
              <a:t>Sourcing, writing and winning tenders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5736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presentation is based on our new-book ‘Public Procurement: Rules of the Road’.</a:t>
            </a:r>
            <a:endParaRPr lang="en-I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really encourage you to get a copy – either in hard copy or as an e-book – as it provides an A to Z perspective of the tendering and procurement environment in Ireland and NI.</a:t>
            </a:r>
            <a:endParaRPr lang="en-I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B5479-F822-40AD-8E00-2053A23D9F86}" type="slidenum">
              <a:rPr lang="en-IE" smtClean="0"/>
              <a:pPr/>
              <a:t>10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Bid Management Services 2015</a:t>
            </a:r>
            <a:endParaRPr lang="en-IE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/>
              <a:t>Bid Management Services</a:t>
            </a:r>
            <a:endParaRPr lang="en-IE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ga-IE"/>
              <a:t>Sourcing, writing and winning tenders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2989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B5479-F822-40AD-8E00-2053A23D9F86}" type="slidenum">
              <a:rPr lang="en-IE" smtClean="0"/>
              <a:pPr/>
              <a:t>16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Bid Management Services 2013</a:t>
            </a:r>
            <a:endParaRPr lang="en-IE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/>
              <a:t>Bid Management Services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APMP Foundation Level Training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2351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ga-IE"/>
              <a:t>Sourcing, writing and winning tenders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1B5479-F822-40AD-8E00-2053A23D9F86}" type="slidenum">
              <a:rPr lang="en-IE" smtClean="0"/>
              <a:pPr/>
              <a:t>22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61793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ga-IE"/>
              <a:t>Sourcing, writing and winning tenders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1B5479-F822-40AD-8E00-2053A23D9F86}" type="slidenum">
              <a:rPr lang="en-IE" smtClean="0"/>
              <a:pPr/>
              <a:t>23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0794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ga-IE"/>
              <a:t>Sourcing, writing and winning tenders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1B5479-F822-40AD-8E00-2053A23D9F86}" type="slidenum">
              <a:rPr lang="en-IE" smtClean="0"/>
              <a:pPr/>
              <a:t>24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4821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9183-F0AD-4639-8645-6DA2AE688418}" type="datetimeFigureOut">
              <a:rPr lang="en-IE" smtClean="0"/>
              <a:pPr/>
              <a:t>11/09/2023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3084E-13CD-4C4A-8535-9C3F7259B76A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tenders.gov.ie/epps/walkthrough/en/EO_B1.h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://www.bidservices.ie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S_Curv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77444"/>
            <a:ext cx="9144000" cy="2580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6632" y="2381074"/>
            <a:ext cx="10620672" cy="642918"/>
          </a:xfrm>
        </p:spPr>
        <p:txBody>
          <a:bodyPr>
            <a:noAutofit/>
          </a:bodyPr>
          <a:lstStyle/>
          <a:p>
            <a:br>
              <a:rPr lang="en-GB" sz="40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GB" sz="40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GB" sz="4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GB" sz="4000" dirty="0">
                <a:solidFill>
                  <a:schemeClr val="accent4">
                    <a:lumMod val="75000"/>
                  </a:schemeClr>
                </a:solidFill>
              </a:rPr>
              <a:t>PUBLIC PROCUREMENT</a:t>
            </a:r>
            <a:br>
              <a:rPr lang="en-GB" sz="4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GB" sz="4000" dirty="0">
                <a:solidFill>
                  <a:schemeClr val="accent4">
                    <a:lumMod val="75000"/>
                  </a:schemeClr>
                </a:solidFill>
              </a:rPr>
              <a:t>A BEGINNER’S GUIDE</a:t>
            </a:r>
            <a:br>
              <a:rPr lang="en-GB" sz="40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GB" sz="4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GB" sz="4000" dirty="0">
                <a:solidFill>
                  <a:schemeClr val="accent4">
                    <a:lumMod val="75000"/>
                  </a:schemeClr>
                </a:solidFill>
              </a:rPr>
              <a:t>Tuesday 12</a:t>
            </a:r>
            <a:r>
              <a:rPr lang="en-GB" sz="4000" baseline="30000" dirty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GB" sz="4000" dirty="0">
                <a:solidFill>
                  <a:schemeClr val="accent4">
                    <a:lumMod val="75000"/>
                  </a:schemeClr>
                </a:solidFill>
              </a:rPr>
              <a:t> September 2023</a:t>
            </a:r>
            <a:br>
              <a:rPr lang="en-GB" sz="4000" dirty="0">
                <a:solidFill>
                  <a:schemeClr val="accent4">
                    <a:lumMod val="75000"/>
                  </a:schemeClr>
                </a:solidFill>
              </a:rPr>
            </a:br>
            <a:endParaRPr lang="en-GB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43654"/>
            <a:ext cx="8532440" cy="61437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IE" sz="2000" b="1" dirty="0"/>
              <a:t>©Bid Services 2023</a:t>
            </a:r>
          </a:p>
        </p:txBody>
      </p:sp>
      <p:pic>
        <p:nvPicPr>
          <p:cNvPr id="8" name="Picture 2" descr="SLOGOCMYK.p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S_Curv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797152"/>
            <a:ext cx="9144000" cy="25805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2" y="1196752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>
            <a:off x="251520" y="1412776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611560" y="1412776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395536" y="1166843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12" name="Rectangle 11"/>
          <p:cNvSpPr/>
          <p:nvPr/>
        </p:nvSpPr>
        <p:spPr>
          <a:xfrm>
            <a:off x="755576" y="1859340"/>
            <a:ext cx="7776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323528" y="1196751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539552" y="1268761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755576" y="1443841"/>
            <a:ext cx="7344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67544" y="908720"/>
            <a:ext cx="763284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2000" dirty="0"/>
          </a:p>
          <a:p>
            <a:endParaRPr lang="en-IE" sz="2000" dirty="0"/>
          </a:p>
          <a:p>
            <a:endParaRPr lang="en-IE" sz="2000" dirty="0"/>
          </a:p>
          <a:p>
            <a:endParaRPr lang="en-IE" sz="2000" dirty="0"/>
          </a:p>
          <a:p>
            <a:endParaRPr lang="en-IE" sz="2000" dirty="0"/>
          </a:p>
          <a:p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683568" y="1268760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827584" y="1196752"/>
            <a:ext cx="7416824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3200" b="1" dirty="0"/>
              <a:t>Contracting Authorities/Buyer</a:t>
            </a:r>
          </a:p>
          <a:p>
            <a:pPr>
              <a:buNone/>
            </a:pPr>
            <a:r>
              <a:rPr lang="en-IE" sz="3200" dirty="0"/>
              <a:t>….defines the </a:t>
            </a:r>
            <a:r>
              <a:rPr lang="en-IE" sz="3200" b="1" dirty="0"/>
              <a:t>WHAT, WHERE and WHEN</a:t>
            </a:r>
          </a:p>
          <a:p>
            <a:pPr>
              <a:buNone/>
            </a:pPr>
            <a:endParaRPr lang="en-IE" sz="3200" b="1" dirty="0"/>
          </a:p>
          <a:p>
            <a:pPr>
              <a:buNone/>
            </a:pPr>
            <a:r>
              <a:rPr lang="en-IE" sz="3200" b="1" dirty="0"/>
              <a:t>Contract</a:t>
            </a:r>
          </a:p>
          <a:p>
            <a:pPr>
              <a:buNone/>
            </a:pPr>
            <a:r>
              <a:rPr lang="en-IE" sz="3200" dirty="0"/>
              <a:t>….sets out the requirements and specifications</a:t>
            </a:r>
          </a:p>
          <a:p>
            <a:pPr>
              <a:buNone/>
            </a:pPr>
            <a:endParaRPr lang="en-IE" sz="3200" b="1" dirty="0"/>
          </a:p>
          <a:p>
            <a:pPr>
              <a:buNone/>
            </a:pPr>
            <a:r>
              <a:rPr lang="en-IE" sz="3200" b="1" dirty="0"/>
              <a:t>Tenderers/Suppliers/Contractors</a:t>
            </a:r>
          </a:p>
          <a:p>
            <a:pPr>
              <a:buNone/>
            </a:pPr>
            <a:r>
              <a:rPr lang="en-IE" sz="3200" dirty="0"/>
              <a:t>….provide the </a:t>
            </a:r>
            <a:r>
              <a:rPr lang="en-IE" sz="3200" b="1" dirty="0"/>
              <a:t>HOW </a:t>
            </a:r>
            <a:r>
              <a:rPr lang="en-IE" sz="3200" dirty="0"/>
              <a:t>in their tender response</a:t>
            </a:r>
          </a:p>
          <a:p>
            <a:pPr>
              <a:buNone/>
            </a:pPr>
            <a:endParaRPr lang="en-IE" sz="2800" b="1" dirty="0"/>
          </a:p>
          <a:p>
            <a:pPr>
              <a:buNone/>
            </a:pPr>
            <a:endParaRPr lang="en-IE" sz="2800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  <a:p>
            <a:pPr lvl="0"/>
            <a:endParaRPr lang="en-IE" dirty="0"/>
          </a:p>
        </p:txBody>
      </p:sp>
      <p:pic>
        <p:nvPicPr>
          <p:cNvPr id="19" name="Picture 2" descr="SLOGOCMYK.p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690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72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7030A0"/>
                </a:solidFill>
              </a:rPr>
              <a:t>WHAT IS TENDERING?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147248" cy="48000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i="1" dirty="0"/>
              <a:t>Tendering is the process of making an offer, bid or proposal, or expressing interest in response to an invitation, call or request for tender.  </a:t>
            </a:r>
          </a:p>
          <a:p>
            <a:pPr marL="0" indent="0" algn="just">
              <a:buNone/>
            </a:pPr>
            <a:r>
              <a:rPr lang="en-US" i="1" dirty="0" err="1"/>
              <a:t>Organisations</a:t>
            </a:r>
            <a:r>
              <a:rPr lang="en-US" i="1" dirty="0"/>
              <a:t> will seek other businesses to respond to a particular need, such as the supply of goods and services, and will select an offer or tender that meets their needs and provides the best value for money.</a:t>
            </a:r>
          </a:p>
          <a:p>
            <a:pPr marL="0" indent="0" algn="r">
              <a:buNone/>
            </a:pP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r">
              <a:buNone/>
            </a:pP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r">
              <a:buNone/>
            </a:pP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SLOGOCMYK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30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27DEC-2721-8079-ACCA-2A06D1D19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Register on ETENDERS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5A1CFE-993B-802C-2BA9-48BF3BDCC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25267"/>
            <a:ext cx="9144000" cy="38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4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698B-7486-5089-521A-1069D4E9E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accent4"/>
                </a:solidFill>
              </a:rPr>
              <a:t>WHO REGISTERS?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6BDCB66-273E-132D-D9DA-3866D9D4C8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125267"/>
            <a:ext cx="3886200" cy="344466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108FD7E-4F73-A64C-3996-C88985A114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2125267"/>
            <a:ext cx="3886200" cy="2363351"/>
          </a:xfrm>
          <a:prstGeom prst="rect">
            <a:avLst/>
          </a:prstGeom>
        </p:spPr>
      </p:pic>
      <p:pic>
        <p:nvPicPr>
          <p:cNvPr id="3" name="Picture 2" descr="SLOGOCMYK.pdf">
            <a:extLst>
              <a:ext uri="{FF2B5EF4-FFF2-40B4-BE49-F238E27FC236}">
                <a16:creationId xmlns:a16="http://schemas.microsoft.com/office/drawing/2014/main" id="{B19A455D-1551-8E08-5702-C2A79190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502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DDD18-70FC-5B9F-B3A1-6A1C9101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accent4"/>
                </a:solidFill>
              </a:rPr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C01BD-FBC3-D262-4A16-6A4EB4150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86399"/>
            <a:ext cx="3886200" cy="37035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READ INFORMATION NOTE DATED 19 MAY ON HOME PAGE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LISTEN TO OGP TUTORIAL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https://www.etenders.gov.ie/epps/walkthrough/en/EO_B1.h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(Does not work on Safari)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7667-E6F1-B7E2-C6BC-430C9E383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992981"/>
            <a:ext cx="3886200" cy="48720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700" b="1" u="sng" dirty="0"/>
          </a:p>
          <a:p>
            <a:pPr marL="0" indent="0">
              <a:buNone/>
            </a:pPr>
            <a:r>
              <a:rPr lang="en-US" sz="2700" b="1" u="sng" dirty="0"/>
              <a:t>And</a:t>
            </a:r>
            <a:r>
              <a:rPr lang="en-US" sz="2700" b="1" dirty="0"/>
              <a:t> Consult User Guide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06E72-B176-8B6C-B3FB-C445446DB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1889387"/>
            <a:ext cx="3886200" cy="3703574"/>
          </a:xfrm>
          <a:prstGeom prst="rect">
            <a:avLst/>
          </a:prstGeom>
        </p:spPr>
      </p:pic>
      <p:pic>
        <p:nvPicPr>
          <p:cNvPr id="6" name="Picture 2" descr="SLOGOCMYK.pdf">
            <a:extLst>
              <a:ext uri="{FF2B5EF4-FFF2-40B4-BE49-F238E27FC236}">
                <a16:creationId xmlns:a16="http://schemas.microsoft.com/office/drawing/2014/main" id="{9B972F18-244B-141D-A188-FDE283C2E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3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60337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             PUBLIC AND PRIVATE PROCUREMENT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There are significant differences of approach and methodology.</a:t>
            </a:r>
          </a:p>
          <a:p>
            <a:r>
              <a:rPr lang="en-US" dirty="0"/>
              <a:t>Public procurement is rules based.</a:t>
            </a:r>
          </a:p>
          <a:p>
            <a:r>
              <a:rPr lang="en-US" dirty="0"/>
              <a:t>There are no legal rules in the private sector; best practicing sourcing techniques are used.</a:t>
            </a:r>
          </a:p>
          <a:p>
            <a:r>
              <a:rPr lang="en-US" dirty="0"/>
              <a:t>Know and appreciate the differences.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6360" y="1844824"/>
            <a:ext cx="4038600" cy="3528391"/>
          </a:xfrm>
          <a:prstGeom prst="rect">
            <a:avLst/>
          </a:prstGeom>
        </p:spPr>
      </p:pic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038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5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IE" sz="2800" dirty="0">
                <a:solidFill>
                  <a:schemeClr val="accent4">
                    <a:lumMod val="75000"/>
                  </a:schemeClr>
                </a:solidFill>
              </a:rPr>
              <a:t>THE JARGON</a:t>
            </a:r>
            <a:endParaRPr lang="ga-IE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908720"/>
          <a:ext cx="8147050" cy="5674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SLOGOCMYK.pd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234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37240-8CA5-322A-5F96-1012D8DA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accent4"/>
                </a:solidFill>
              </a:rPr>
              <a:t>TERMS/ABBREVIATIONS IN ETENDERS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42918CA-6119-1EE6-197B-D7915BB1FB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844129"/>
              </p:ext>
            </p:extLst>
          </p:nvPr>
        </p:nvGraphicFramePr>
        <p:xfrm>
          <a:off x="477912" y="1844824"/>
          <a:ext cx="7999156" cy="350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578">
                  <a:extLst>
                    <a:ext uri="{9D8B030D-6E8A-4147-A177-3AD203B41FA5}">
                      <a16:colId xmlns:a16="http://schemas.microsoft.com/office/drawing/2014/main" val="3402783744"/>
                    </a:ext>
                  </a:extLst>
                </a:gridCol>
                <a:gridCol w="3999578">
                  <a:extLst>
                    <a:ext uri="{9D8B030D-6E8A-4147-A177-3AD203B41FA5}">
                      <a16:colId xmlns:a16="http://schemas.microsoft.com/office/drawing/2014/main" val="1912395025"/>
                    </a:ext>
                  </a:extLst>
                </a:gridCol>
              </a:tblGrid>
              <a:tr h="437555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Acronym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31410499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r>
                        <a:rPr lang="en-US" sz="2100" dirty="0"/>
                        <a:t>ECONOMIC OPERATOR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EO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5032242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r>
                        <a:rPr lang="en-US" sz="2100" dirty="0"/>
                        <a:t>CALL FOR TENDER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CfT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9770286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r>
                        <a:rPr lang="en-US" sz="2100"/>
                        <a:t>CONTRACTING AUTHORITY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CA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8342130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r>
                        <a:rPr lang="en-US" sz="2100"/>
                        <a:t>PROCUREMENT OFFICER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PO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05870735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r>
                        <a:rPr lang="en-US" sz="2100"/>
                        <a:t>WORKSPACE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WS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80670154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r>
                        <a:rPr lang="en-US" sz="2100"/>
                        <a:t>FRAMEWORK AGREEMENT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FA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9367926"/>
                  </a:ext>
                </a:extLst>
              </a:tr>
              <a:tr h="437555">
                <a:tc>
                  <a:txBody>
                    <a:bodyPr/>
                    <a:lstStyle/>
                    <a:p>
                      <a:r>
                        <a:rPr lang="en-US" sz="2100" dirty="0"/>
                        <a:t>CENTRAL CERTIFICATE AUTHORITY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MANAGES EO’S CERTIFICATES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08888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205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TENDER COMPETITION TYPES</a:t>
            </a:r>
          </a:p>
        </p:txBody>
      </p:sp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3581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81A0913-AD74-C88F-3604-C6013085CD3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4979537"/>
              </p:ext>
            </p:extLst>
          </p:nvPr>
        </p:nvGraphicFramePr>
        <p:xfrm>
          <a:off x="539552" y="1275080"/>
          <a:ext cx="8229600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68">
                  <a:extLst>
                    <a:ext uri="{9D8B030D-6E8A-4147-A177-3AD203B41FA5}">
                      <a16:colId xmlns:a16="http://schemas.microsoft.com/office/drawing/2014/main" val="2789677541"/>
                    </a:ext>
                  </a:extLst>
                </a:gridCol>
                <a:gridCol w="6203032">
                  <a:extLst>
                    <a:ext uri="{9D8B030D-6E8A-4147-A177-3AD203B41FA5}">
                      <a16:colId xmlns:a16="http://schemas.microsoft.com/office/drawing/2014/main" val="3348967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TENDER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290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RFI / EOI / PQQ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STAGE 1</a:t>
                      </a:r>
                      <a:br>
                        <a:rPr lang="en-GB" dirty="0"/>
                      </a:br>
                      <a:r>
                        <a:rPr lang="en-GB" dirty="0"/>
                        <a:t>GENERAL COMPANY INFORMATION / CREDENTIALS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459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CFT/RFT/RFP/ITT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STAGE 1 / STAGE 2</a:t>
                      </a:r>
                    </a:p>
                    <a:p>
                      <a:r>
                        <a:rPr lang="en-GB" dirty="0"/>
                        <a:t>GREATER DETAIL</a:t>
                      </a:r>
                    </a:p>
                    <a:p>
                      <a:r>
                        <a:rPr lang="en-GB" dirty="0"/>
                        <a:t>COMBINATION OF SELECTION/ AWARD CRITERIA</a:t>
                      </a:r>
                    </a:p>
                    <a:p>
                      <a:r>
                        <a:rPr lang="en-GB" dirty="0"/>
                        <a:t>BASIS OF A CONTRACT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479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BAFO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OPTIONAL STAGE</a:t>
                      </a:r>
                    </a:p>
                    <a:p>
                      <a:r>
                        <a:rPr lang="en-GB" dirty="0"/>
                        <a:t>BEST AND FINAL OFFER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526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OPTIONAL STAGE</a:t>
                      </a:r>
                    </a:p>
                    <a:p>
                      <a:r>
                        <a:rPr lang="en-GB" dirty="0"/>
                        <a:t>PRESENTATION OF TENDER SUBMISSION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727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FRAMEWORK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SINGLE / MULTIPARTY</a:t>
                      </a:r>
                    </a:p>
                    <a:p>
                      <a:r>
                        <a:rPr lang="en-GB" dirty="0"/>
                        <a:t>COMBINATION OF SELECTION AND AWARD CRITERIA</a:t>
                      </a:r>
                    </a:p>
                    <a:p>
                      <a:r>
                        <a:rPr lang="en-GB" dirty="0"/>
                        <a:t>RATE CARD PRICING</a:t>
                      </a:r>
                    </a:p>
                    <a:p>
                      <a:r>
                        <a:rPr lang="en-GB" dirty="0"/>
                        <a:t>NO GUARANTEE OF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54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OPEN, FLEXIBLE FRAMEWORK</a:t>
                      </a:r>
                    </a:p>
                    <a:p>
                      <a:r>
                        <a:rPr lang="en-GB" dirty="0"/>
                        <a:t>RATE CARD PRICING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690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170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2816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</a:t>
            </a:r>
            <a:r>
              <a:rPr lang="en-US" sz="3100" dirty="0">
                <a:solidFill>
                  <a:srgbClr val="7030A0"/>
                </a:solidFill>
              </a:rPr>
              <a:t>BID / </a:t>
            </a:r>
            <a:br>
              <a:rPr lang="en-US" sz="3100" dirty="0">
                <a:solidFill>
                  <a:srgbClr val="7030A0"/>
                </a:solidFill>
              </a:rPr>
            </a:br>
            <a:r>
              <a:rPr lang="en-US" sz="3100" dirty="0">
                <a:solidFill>
                  <a:srgbClr val="7030A0"/>
                </a:solidFill>
              </a:rPr>
              <a:t>NO BID – </a:t>
            </a:r>
            <a:br>
              <a:rPr lang="en-US" sz="3100" dirty="0">
                <a:solidFill>
                  <a:srgbClr val="7030A0"/>
                </a:solidFill>
              </a:rPr>
            </a:br>
            <a:r>
              <a:rPr lang="en-US" sz="3100" dirty="0">
                <a:solidFill>
                  <a:srgbClr val="7030A0"/>
                </a:solidFill>
              </a:rPr>
              <a:t>SIMPLIFIED</a:t>
            </a:r>
          </a:p>
        </p:txBody>
      </p:sp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3581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5BE27-92D1-4B34-819E-954FC76CB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83522"/>
            <a:ext cx="4680520" cy="64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4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D031-83DF-5C44-B880-451C97A1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                           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YOUR TRAINER</a:t>
            </a:r>
            <a:endParaRPr lang="en-US" sz="30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D5D48-E36A-CC42-89BA-C13D9B3FF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8865" y="1535113"/>
            <a:ext cx="4041775" cy="639762"/>
          </a:xfrm>
        </p:spPr>
        <p:txBody>
          <a:bodyPr>
            <a:noAutofit/>
          </a:bodyPr>
          <a:lstStyle/>
          <a:p>
            <a:r>
              <a:rPr lang="en-US" sz="3600" i="1" dirty="0"/>
              <a:t>Roisin Mallon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BAA03-8669-7249-ACF4-CF9DBE5D6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18864" y="2289968"/>
            <a:ext cx="7997552" cy="35873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2002-2008: Tata Consultancy Services</a:t>
            </a:r>
          </a:p>
          <a:p>
            <a:r>
              <a:rPr lang="en-US" dirty="0"/>
              <a:t>2008-2011: Parity Solutions, Parity Recruitment</a:t>
            </a:r>
          </a:p>
          <a:p>
            <a:r>
              <a:rPr lang="en-US" dirty="0"/>
              <a:t>2011-2016: </a:t>
            </a:r>
            <a:r>
              <a:rPr lang="en-US" dirty="0" err="1"/>
              <a:t>Attenda</a:t>
            </a:r>
            <a:r>
              <a:rPr lang="en-US" dirty="0"/>
              <a:t> Ltd. (Now Ensono)</a:t>
            </a:r>
          </a:p>
          <a:p>
            <a:r>
              <a:rPr lang="en-US" dirty="0"/>
              <a:t>2016 to date: Bid Services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APMP Chair, Ireland</a:t>
            </a:r>
          </a:p>
          <a:p>
            <a:r>
              <a:rPr lang="en-US" dirty="0"/>
              <a:t>Accredited APMP Trainer</a:t>
            </a:r>
          </a:p>
          <a:p>
            <a:r>
              <a:rPr lang="en-US" dirty="0"/>
              <a:t>APMP Global 40 under 40 for contribution to industry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64DED-D81E-0B40-A459-17E7827B3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AB13-9421-9F46-B749-A23C2E53B19D}" type="datetime1">
              <a:rPr lang="en-IE" smtClean="0"/>
              <a:t>11/09/2023</a:t>
            </a:fld>
            <a:endParaRPr lang="en-IE"/>
          </a:p>
        </p:txBody>
      </p:sp>
      <p:pic>
        <p:nvPicPr>
          <p:cNvPr id="9" name="Picture 2" descr="SLOGOCMYK.pdf">
            <a:extLst>
              <a:ext uri="{FF2B5EF4-FFF2-40B4-BE49-F238E27FC236}">
                <a16:creationId xmlns:a16="http://schemas.microsoft.com/office/drawing/2014/main" id="{8021C48B-A12D-0A43-A320-88E9ED18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344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NO BID IF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You are going through the motions.</a:t>
            </a:r>
          </a:p>
          <a:p>
            <a:r>
              <a:rPr lang="en-IE" dirty="0"/>
              <a:t>Risks are too high.</a:t>
            </a:r>
          </a:p>
          <a:p>
            <a:r>
              <a:rPr lang="en-IE" dirty="0"/>
              <a:t>You cannot fulfil all the qualification and technical requirements.</a:t>
            </a:r>
          </a:p>
          <a:p>
            <a:r>
              <a:rPr lang="en-IE" dirty="0"/>
              <a:t>Cannot price the requirements.</a:t>
            </a:r>
          </a:p>
          <a:p>
            <a:r>
              <a:rPr lang="en-IE" dirty="0"/>
              <a:t>No relevant experience.</a:t>
            </a:r>
          </a:p>
          <a:p>
            <a:r>
              <a:rPr lang="en-IE" dirty="0"/>
              <a:t>Disruptive effective on other parts of the business.</a:t>
            </a:r>
          </a:p>
          <a:p>
            <a:r>
              <a:rPr lang="en-IE" dirty="0"/>
              <a:t>Lack the scale or skills required.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08104" y="1988840"/>
            <a:ext cx="3263504" cy="3263504"/>
          </a:xfrm>
          <a:prstGeom prst="rect">
            <a:avLst/>
          </a:prstGeom>
        </p:spPr>
      </p:pic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3581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37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WHY BIDS FAIL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dirty="0"/>
              <a:t>Failure to carry out a Bid/No Bid assessment.</a:t>
            </a:r>
          </a:p>
          <a:p>
            <a:r>
              <a:rPr lang="en-IE" dirty="0"/>
              <a:t>Not enough detail provided; material too generic.</a:t>
            </a:r>
          </a:p>
          <a:p>
            <a:r>
              <a:rPr lang="en-IE" dirty="0"/>
              <a:t>Too expensive.</a:t>
            </a:r>
          </a:p>
          <a:p>
            <a:r>
              <a:rPr lang="en-IE" dirty="0"/>
              <a:t>Bids are non-compliant; documentation incomplete.</a:t>
            </a:r>
          </a:p>
          <a:p>
            <a:r>
              <a:rPr lang="en-IE" dirty="0"/>
              <a:t>Award criteria not fully addressed.</a:t>
            </a:r>
          </a:p>
          <a:p>
            <a:r>
              <a:rPr lang="en-IE" dirty="0"/>
              <a:t>Sloppy presentation and poorly written material.</a:t>
            </a:r>
          </a:p>
        </p:txBody>
      </p:sp>
      <p:pic>
        <p:nvPicPr>
          <p:cNvPr id="5" name="Picture 2" descr="SLOGOCMYK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8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45" y="1603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7030A0"/>
                </a:solidFill>
              </a:rPr>
              <a:t>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3600" dirty="0"/>
              <a:t>If the buyer asks you to submit your proposal whilst standing on your head…. </a:t>
            </a:r>
          </a:p>
          <a:p>
            <a:pPr>
              <a:buNone/>
            </a:pPr>
            <a:endParaRPr lang="en-GB" sz="3600" dirty="0"/>
          </a:p>
          <a:p>
            <a:pPr>
              <a:buNone/>
            </a:pPr>
            <a:r>
              <a:rPr lang="en-GB" sz="3600" dirty="0"/>
              <a:t>Practice standing on your head.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183483"/>
            <a:ext cx="1562100" cy="314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173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45" y="1603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7030A0"/>
                </a:solidFill>
              </a:rPr>
              <a:t>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45" y="1463674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GB" i="1" dirty="0"/>
              <a:t>Tenderers are required to submit quotes for this work by hand to (address) as soon as possible as we are keen to get started.</a:t>
            </a:r>
          </a:p>
          <a:p>
            <a:pPr marL="0" indent="0">
              <a:buNone/>
            </a:pPr>
            <a:r>
              <a:rPr lang="en-GB" sz="2400" b="1" i="1" dirty="0"/>
              <a:t>(Small scale Construction tender, 2023)</a:t>
            </a:r>
          </a:p>
          <a:p>
            <a:pPr marL="0" indent="0">
              <a:buNone/>
            </a:pPr>
            <a:endParaRPr lang="en-GB" sz="2400" b="1" i="1" dirty="0"/>
          </a:p>
          <a:p>
            <a:pPr marL="514350" indent="-514350">
              <a:buFont typeface="+mj-lt"/>
              <a:buAutoNum type="arabicPeriod" startAt="2"/>
            </a:pPr>
            <a:r>
              <a:rPr lang="en-GB" i="1" dirty="0"/>
              <a:t>Potential Suppliers should submit 2  no. hard copies of their tender in separate plain envelopes with no identifying information on the outside.</a:t>
            </a:r>
          </a:p>
          <a:p>
            <a:pPr marL="0" indent="0">
              <a:buNone/>
            </a:pPr>
            <a:r>
              <a:rPr lang="en-GB" sz="2400" b="1" i="1" dirty="0"/>
              <a:t>(Window Cleaning Tender, 2022)</a:t>
            </a:r>
          </a:p>
          <a:p>
            <a:pPr marL="0" indent="0">
              <a:buNone/>
            </a:pPr>
            <a:endParaRPr lang="en-GB" i="1" dirty="0"/>
          </a:p>
        </p:txBody>
      </p:sp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16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45" y="1603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7030A0"/>
                </a:solidFill>
              </a:rPr>
              <a:t>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45" y="1463674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GB" i="1" dirty="0"/>
              <a:t>Tenderers are required to provide evidence of…….</a:t>
            </a:r>
          </a:p>
          <a:p>
            <a:pPr marL="0" indent="0">
              <a:buNone/>
            </a:pPr>
            <a:endParaRPr lang="en-GB" i="1" dirty="0"/>
          </a:p>
          <a:p>
            <a:pPr marL="514350" indent="-514350">
              <a:buFont typeface="+mj-lt"/>
              <a:buAutoNum type="arabicPeriod" startAt="2"/>
            </a:pPr>
            <a:r>
              <a:rPr lang="en-GB" i="1" dirty="0"/>
              <a:t>Potential Suppliers should ensure that documents are signed in blue ink.</a:t>
            </a:r>
          </a:p>
          <a:p>
            <a:pPr marL="0" indent="0">
              <a:buNone/>
            </a:pPr>
            <a:r>
              <a:rPr lang="en-GB" sz="2400" b="1" i="1" dirty="0"/>
              <a:t>(Architectural Services Tender)</a:t>
            </a:r>
          </a:p>
        </p:txBody>
      </p:sp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25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              ASK CLARIFICATION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Always ask a question if the RFT is not clear.</a:t>
            </a:r>
          </a:p>
          <a:p>
            <a:r>
              <a:rPr lang="en-IE" dirty="0"/>
              <a:t>Really important that you have clear guidance about price and how it will be evaluated.</a:t>
            </a:r>
          </a:p>
          <a:p>
            <a:r>
              <a:rPr lang="en-IE" dirty="0"/>
              <a:t>Buyers required to provide suppliers with adequate responses.</a:t>
            </a:r>
          </a:p>
          <a:p>
            <a:r>
              <a:rPr lang="en-IE" dirty="0"/>
              <a:t>Be careful how questions phrased.</a:t>
            </a:r>
          </a:p>
          <a:p>
            <a:r>
              <a:rPr lang="en-IE" dirty="0"/>
              <a:t>Responses provided to all tenderers.</a:t>
            </a:r>
          </a:p>
        </p:txBody>
      </p:sp>
      <p:pic>
        <p:nvPicPr>
          <p:cNvPr id="4" name="Picture 2" descr="SLOGOCMYK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305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1603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           </a:t>
            </a:r>
            <a:r>
              <a:rPr lang="en-US" sz="2800" dirty="0">
                <a:solidFill>
                  <a:srgbClr val="7030A0"/>
                </a:solidFill>
              </a:rPr>
              <a:t>THE BIDDING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IE" dirty="0"/>
              <a:t>EXPRESSION OF INTEREST</a:t>
            </a:r>
          </a:p>
          <a:p>
            <a:pPr lvl="0"/>
            <a:r>
              <a:rPr lang="en-IE" dirty="0"/>
              <a:t>STAGE 1 SUBMISSION</a:t>
            </a:r>
          </a:p>
          <a:p>
            <a:pPr lvl="0"/>
            <a:r>
              <a:rPr lang="en-IE" dirty="0"/>
              <a:t>SHORTLISTING?</a:t>
            </a:r>
          </a:p>
          <a:p>
            <a:pPr lvl="0"/>
            <a:r>
              <a:rPr lang="en-IE" dirty="0"/>
              <a:t>STAGE 2 SUBMISSION</a:t>
            </a:r>
          </a:p>
          <a:p>
            <a:pPr lvl="0"/>
            <a:r>
              <a:rPr lang="en-IE" dirty="0"/>
              <a:t>PREFERRED SUPPLIER NOTIFICATION</a:t>
            </a:r>
          </a:p>
          <a:p>
            <a:pPr lvl="0"/>
            <a:r>
              <a:rPr lang="en-IE" dirty="0"/>
              <a:t>STANDSTILL</a:t>
            </a:r>
          </a:p>
          <a:p>
            <a:pPr lvl="0"/>
            <a:r>
              <a:rPr lang="en-IE" dirty="0"/>
              <a:t>CONTRACT AWARD</a:t>
            </a:r>
          </a:p>
        </p:txBody>
      </p:sp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045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93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1603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           </a:t>
            </a:r>
            <a:r>
              <a:rPr lang="en-US" sz="2800" dirty="0">
                <a:solidFill>
                  <a:srgbClr val="7030A0"/>
                </a:solidFill>
              </a:rPr>
              <a:t>THE SEVEN DEADLY SINS OF BID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IE" dirty="0"/>
              <a:t>You use generic brochure material and fail to focus on the buyer’s specific requirements.</a:t>
            </a:r>
          </a:p>
          <a:p>
            <a:pPr lvl="0"/>
            <a:r>
              <a:rPr lang="en-IE" dirty="0"/>
              <a:t>The document becomes an information dump with no structure.</a:t>
            </a:r>
          </a:p>
          <a:p>
            <a:pPr lvl="0"/>
            <a:r>
              <a:rPr lang="en-IE" dirty="0"/>
              <a:t>Your USPs are not clearly spelled out.</a:t>
            </a:r>
          </a:p>
          <a:p>
            <a:pPr lvl="0"/>
            <a:r>
              <a:rPr lang="en-IE" dirty="0"/>
              <a:t>Key points are buried in numerous appendices.</a:t>
            </a:r>
          </a:p>
          <a:p>
            <a:pPr lvl="0"/>
            <a:r>
              <a:rPr lang="en-IE" dirty="0"/>
              <a:t>The document is full of jargon.</a:t>
            </a:r>
          </a:p>
          <a:p>
            <a:pPr lvl="0"/>
            <a:r>
              <a:rPr lang="en-IE" dirty="0"/>
              <a:t>Multiple misspellings, grammar and punctuation mistakes remain unchecked.</a:t>
            </a:r>
          </a:p>
          <a:p>
            <a:pPr lvl="0"/>
            <a:r>
              <a:rPr lang="en-IE" dirty="0"/>
              <a:t>You use the incorrect name for the buyer.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1417639"/>
            <a:ext cx="4407346" cy="4525962"/>
          </a:xfrm>
          <a:prstGeom prst="rect">
            <a:avLst/>
          </a:prstGeom>
        </p:spPr>
      </p:pic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045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24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    </a:t>
            </a:r>
            <a:r>
              <a:rPr lang="en-US" sz="2800" dirty="0">
                <a:solidFill>
                  <a:srgbClr val="7030A0"/>
                </a:solidFill>
              </a:rPr>
              <a:t>ADDRESSING THE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IE" dirty="0"/>
              <a:t>The key messages usually relate to:</a:t>
            </a:r>
          </a:p>
          <a:p>
            <a:pPr>
              <a:buNone/>
            </a:pPr>
            <a:endParaRPr lang="en-IE" dirty="0"/>
          </a:p>
          <a:p>
            <a:r>
              <a:rPr lang="en-IE" b="1" dirty="0"/>
              <a:t>Solution</a:t>
            </a:r>
            <a:r>
              <a:rPr lang="en-IE" dirty="0"/>
              <a:t>: Given the problems/opportunities set out in the RFT, what is needed?</a:t>
            </a:r>
          </a:p>
          <a:p>
            <a:r>
              <a:rPr lang="en-IE" b="1" dirty="0"/>
              <a:t>Method</a:t>
            </a:r>
            <a:r>
              <a:rPr lang="en-IE" dirty="0"/>
              <a:t>: Given that need, how should the solution be delivered?</a:t>
            </a:r>
          </a:p>
          <a:p>
            <a:r>
              <a:rPr lang="en-IE" b="1" dirty="0"/>
              <a:t>Suitability</a:t>
            </a:r>
            <a:r>
              <a:rPr lang="en-IE" dirty="0"/>
              <a:t>: Given the proposed methodology, who will deliver and why is this team selected for this task?</a:t>
            </a:r>
          </a:p>
          <a:p>
            <a:r>
              <a:rPr lang="en-IE" b="1" dirty="0"/>
              <a:t>Benefits</a:t>
            </a:r>
            <a:r>
              <a:rPr lang="en-IE" dirty="0"/>
              <a:t>: Given these methods and your suitability for the task, what measurable benefits will the client accrue?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1600200"/>
            <a:ext cx="3886200" cy="3989039"/>
          </a:xfrm>
          <a:prstGeom prst="rect">
            <a:avLst/>
          </a:prstGeom>
        </p:spPr>
      </p:pic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358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98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603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   WRITE TO THE EVALUATORS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50904" cy="4525963"/>
          </a:xfrm>
        </p:spPr>
        <p:txBody>
          <a:bodyPr>
            <a:normAutofit fontScale="85000" lnSpcReduction="20000"/>
          </a:bodyPr>
          <a:lstStyle/>
          <a:p>
            <a:r>
              <a:rPr lang="en-IE" dirty="0"/>
              <a:t>It is important to keep in mind that the people who will read your bid response and allocate the marks have only the page in front of them to judge you; so use their language not yours.  </a:t>
            </a:r>
          </a:p>
          <a:p>
            <a:r>
              <a:rPr lang="en-IE" dirty="0"/>
              <a:t>Use plain English and keep it simple.</a:t>
            </a:r>
          </a:p>
          <a:p>
            <a:r>
              <a:rPr lang="en-IE" dirty="0"/>
              <a:t>Assume the evaluators know absolutely nothing about you and your business.</a:t>
            </a:r>
          </a:p>
          <a:p>
            <a:r>
              <a:rPr lang="en-IE" dirty="0"/>
              <a:t>While it will be essential to address technical issues, remember that non-technical staff will be required to read these sections. 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47401" y="1871700"/>
            <a:ext cx="2997603" cy="3384375"/>
          </a:xfrm>
          <a:prstGeom prst="rect">
            <a:avLst/>
          </a:prstGeom>
        </p:spPr>
      </p:pic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4638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31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5238-C178-3E46-811C-8CEEAD04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TENDER TRAINING </a:t>
            </a:r>
            <a:br>
              <a:rPr lang="en-US" sz="3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  EXCELLENCE PROGRAMME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B7554-EB09-4544-89D9-9081667E0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Access (for free) on </a:t>
            </a:r>
            <a:r>
              <a:rPr lang="en-US" dirty="0">
                <a:hlinkClick r:id="rId2"/>
              </a:rPr>
              <a:t>www.bidservices.ie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Nine eLearning modules cover: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SLOGOCMYK.pdf">
            <a:extLst>
              <a:ext uri="{FF2B5EF4-FFF2-40B4-BE49-F238E27FC236}">
                <a16:creationId xmlns:a16="http://schemas.microsoft.com/office/drawing/2014/main" id="{C0C94C86-F32E-5342-AB65-FA1E02AD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739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2D21B6D-8778-5649-9CBA-38E9BD050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581067"/>
              </p:ext>
            </p:extLst>
          </p:nvPr>
        </p:nvGraphicFramePr>
        <p:xfrm>
          <a:off x="611560" y="2780928"/>
          <a:ext cx="8352927" cy="3345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>
                  <a:extLst>
                    <a:ext uri="{9D8B030D-6E8A-4147-A177-3AD203B41FA5}">
                      <a16:colId xmlns:a16="http://schemas.microsoft.com/office/drawing/2014/main" val="2616346045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val="339105942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val="1282417071"/>
                    </a:ext>
                  </a:extLst>
                </a:gridCol>
              </a:tblGrid>
              <a:tr h="123327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Winning Bid Strategy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Effective Bid Management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The Procurement Rules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486020"/>
                  </a:ext>
                </a:extLst>
              </a:tr>
              <a:tr h="878695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Information Sources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Bid/No Bid Process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Tender Submissions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246186"/>
                  </a:ext>
                </a:extLst>
              </a:tr>
              <a:tr h="123327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De-briefings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Collaborative Bidding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Targeting International Tenders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039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631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  BUYER’S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dirty="0"/>
              <a:t>Put yourself in the position of the evaluator. </a:t>
            </a:r>
          </a:p>
          <a:p>
            <a:r>
              <a:rPr lang="en-IE" dirty="0"/>
              <a:t>Would you be exhausted having read a hundred pages of a bid response clearly written by several different authors which is full of jargon, spelling and grammatical mistakes and formatting issues? </a:t>
            </a:r>
          </a:p>
          <a:p>
            <a:r>
              <a:rPr lang="en-IE" dirty="0"/>
              <a:t>Or would you allocate more marks to a bid response document that flows, is and looks coherent, reads well and has a uniform style?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6056" y="1700808"/>
            <a:ext cx="3858518" cy="3955578"/>
          </a:xfrm>
          <a:prstGeom prst="rect">
            <a:avLst/>
          </a:prstGeom>
        </p:spPr>
      </p:pic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58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46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    </a:t>
            </a:r>
            <a:r>
              <a:rPr lang="en-US" sz="2800" dirty="0">
                <a:solidFill>
                  <a:srgbClr val="7030A0"/>
                </a:solidFill>
              </a:rPr>
              <a:t>SOME BASIC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E" dirty="0"/>
              <a:t>Sentences should be short and should contain a statement that can stand on its own</a:t>
            </a:r>
            <a:r>
              <a:rPr lang="en-IE" b="1" dirty="0"/>
              <a:t> </a:t>
            </a:r>
            <a:endParaRPr lang="en-IE" dirty="0"/>
          </a:p>
          <a:p>
            <a:r>
              <a:rPr lang="en-IE" dirty="0"/>
              <a:t>Use active (short) sentences as the language is more persuasive, dynamic, decisive and confident</a:t>
            </a:r>
          </a:p>
          <a:p>
            <a:r>
              <a:rPr lang="en-IE" dirty="0"/>
              <a:t>Delete hyperbole from your draft material; drop every ‘very’, ‘best’ and ‘great’. Quantify.</a:t>
            </a:r>
          </a:p>
          <a:p>
            <a:r>
              <a:rPr lang="en-IE" dirty="0"/>
              <a:t>Name the client by name in every appropriate instance; do not use the generic term ‘client’ in what should be a bespoke bid response.</a:t>
            </a:r>
          </a:p>
        </p:txBody>
      </p:sp>
      <p:pic>
        <p:nvPicPr>
          <p:cNvPr id="4" name="Picture 2" descr="SLOGOCMYK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193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47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03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152" y="709658"/>
            <a:ext cx="4038600" cy="230425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  <a:r>
              <a:rPr lang="en-US" b="1" dirty="0"/>
              <a:t> </a:t>
            </a:r>
            <a:r>
              <a:rPr lang="en-US" sz="3600" b="1" dirty="0"/>
              <a:t>Discussion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27784" y="2924944"/>
            <a:ext cx="3727477" cy="2791348"/>
          </a:xfrm>
          <a:prstGeom prst="rect">
            <a:avLst/>
          </a:prstGeom>
        </p:spPr>
      </p:pic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6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5C0B-F4EF-3F42-BAA6-5E34849C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603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TODAY’S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D875F-95FA-3C49-AEC0-EFDBBA8D2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E" dirty="0">
                <a:latin typeface="Calibri" pitchFamily="34" charset="0"/>
                <a:cs typeface="Times New Roman" pitchFamily="18" charset="0"/>
              </a:rPr>
              <a:t>Understand the Benefits of Public Procurement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E" dirty="0">
                <a:latin typeface="Calibri" pitchFamily="34" charset="0"/>
                <a:cs typeface="Times New Roman" pitchFamily="18" charset="0"/>
              </a:rPr>
              <a:t>Learn some of the jargon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E" dirty="0">
                <a:latin typeface="Calibri" pitchFamily="34" charset="0"/>
                <a:cs typeface="Times New Roman" pitchFamily="18" charset="0"/>
              </a:rPr>
              <a:t>Find the right tender for you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E" dirty="0">
                <a:latin typeface="Calibri" pitchFamily="34" charset="0"/>
                <a:cs typeface="Times New Roman" pitchFamily="18" charset="0"/>
              </a:rPr>
              <a:t>Understand the process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E" dirty="0">
                <a:latin typeface="Calibri" pitchFamily="34" charset="0"/>
                <a:cs typeface="Times New Roman" pitchFamily="18" charset="0"/>
              </a:rPr>
              <a:t>Hints and Tips along the way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E" dirty="0">
                <a:latin typeface="Calibri" pitchFamily="34" charset="0"/>
                <a:cs typeface="Times New Roman" pitchFamily="18" charset="0"/>
              </a:rPr>
              <a:t>Potential Pitfalls</a:t>
            </a:r>
          </a:p>
        </p:txBody>
      </p:sp>
      <p:pic>
        <p:nvPicPr>
          <p:cNvPr id="4" name="Picture 2" descr="SLOGOCMYK.pdf">
            <a:extLst>
              <a:ext uri="{FF2B5EF4-FFF2-40B4-BE49-F238E27FC236}">
                <a16:creationId xmlns:a16="http://schemas.microsoft.com/office/drawing/2014/main" id="{1D684771-14F4-634C-ABBA-4B26DEBD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A3920-080B-3A40-B103-B1D9D56A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©Bid Services 2021 </a:t>
            </a:r>
          </a:p>
        </p:txBody>
      </p:sp>
    </p:spTree>
    <p:extLst>
      <p:ext uri="{BB962C8B-B14F-4D97-AF65-F5344CB8AC3E}">
        <p14:creationId xmlns:p14="http://schemas.microsoft.com/office/powerpoint/2010/main" val="233691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S_Curv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80892"/>
            <a:ext cx="9144000" cy="25805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9592" y="1700808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3528" y="1268770"/>
            <a:ext cx="80648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dirty="0">
                <a:solidFill>
                  <a:schemeClr val="accent4">
                    <a:lumMod val="75000"/>
                  </a:schemeClr>
                </a:solidFill>
              </a:rPr>
              <a:t>PUBLIC PROCUREMENT IS….</a:t>
            </a:r>
          </a:p>
          <a:p>
            <a:endParaRPr lang="en-IE" sz="3200" dirty="0"/>
          </a:p>
          <a:p>
            <a:r>
              <a:rPr lang="en-IE" sz="3200" dirty="0"/>
              <a:t>…..the process by which public bodies (called contracting authorities) purchase works, goods or services from suppliers (contractors) which they have selected for this purpose by way of a competitive tendering process</a:t>
            </a:r>
          </a:p>
          <a:p>
            <a:endParaRPr lang="en-IE" sz="2800" dirty="0"/>
          </a:p>
        </p:txBody>
      </p:sp>
      <p:pic>
        <p:nvPicPr>
          <p:cNvPr id="10" name="Picture 2" descr="SLOGOCMYK.p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4D410-C7C8-6B64-7EF4-C2DBD721BD90}"/>
              </a:ext>
            </a:extLst>
          </p:cNvPr>
          <p:cNvSpPr txBox="1"/>
          <p:nvPr/>
        </p:nvSpPr>
        <p:spPr>
          <a:xfrm>
            <a:off x="2570455" y="402003"/>
            <a:ext cx="6264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PUBLIC PROCUREMENT</a:t>
            </a:r>
            <a:endParaRPr lang="en-GB" sz="3200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06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F6D6C-B7E4-864D-858C-86FB253F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rgbClr val="7030A0"/>
                </a:solidFill>
              </a:rPr>
              <a:t>WHY TENDER?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2F669-7900-DC42-BB4B-9EED78710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83136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public sector market in Ireland (supplies, services and works) is worth at least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€17 billion per annum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Procurement is a key priority in the </a:t>
            </a:r>
            <a:r>
              <a:rPr lang="en-US" dirty="0" err="1"/>
              <a:t>Programme</a:t>
            </a:r>
            <a:r>
              <a:rPr lang="en-US" dirty="0"/>
              <a:t> for Government</a:t>
            </a:r>
          </a:p>
        </p:txBody>
      </p:sp>
      <p:pic>
        <p:nvPicPr>
          <p:cNvPr id="5" name="Picture 2" descr="IMG_3013.JPG">
            <a:extLst>
              <a:ext uri="{FF2B5EF4-FFF2-40B4-BE49-F238E27FC236}">
                <a16:creationId xmlns:a16="http://schemas.microsoft.com/office/drawing/2014/main" id="{E8223D6A-D912-0443-9E65-D767EC7F0B8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7400"/>
            <a:ext cx="3903290" cy="36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LOGOCMYK.pdf">
            <a:extLst>
              <a:ext uri="{FF2B5EF4-FFF2-40B4-BE49-F238E27FC236}">
                <a16:creationId xmlns:a16="http://schemas.microsoft.com/office/drawing/2014/main" id="{0708FEB5-F1F0-6A41-A9F5-ED212F6C3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4358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42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C6268-1565-2948-9B8A-F352F539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CF62-DF21-DD4F-8566-FA6694BF0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u="sng" dirty="0"/>
              <a:t>All</a:t>
            </a:r>
            <a:r>
              <a:rPr lang="en-IE" dirty="0"/>
              <a:t> bodies receiving Exchequer funding (including charities for example) must procure by way of a competitive tender: this is done on </a:t>
            </a:r>
            <a:r>
              <a:rPr lang="en-IE" dirty="0" err="1"/>
              <a:t>eTenders</a:t>
            </a:r>
            <a:r>
              <a:rPr lang="en-IE" dirty="0"/>
              <a:t>.</a:t>
            </a:r>
          </a:p>
          <a:p>
            <a:r>
              <a:rPr lang="en-IE" dirty="0"/>
              <a:t>The higher the contract value the more complicated the procedures/processes used.</a:t>
            </a:r>
          </a:p>
          <a:p>
            <a:r>
              <a:rPr lang="en-IE" dirty="0"/>
              <a:t>EU Procurement Directives set the rules.</a:t>
            </a:r>
          </a:p>
          <a:p>
            <a:r>
              <a:rPr lang="en-IE" dirty="0"/>
              <a:t>Guidelines published to help buyers and suppliers.</a:t>
            </a:r>
          </a:p>
          <a:p>
            <a:r>
              <a:rPr lang="en-IE" dirty="0"/>
              <a:t>System is very transparent.</a:t>
            </a:r>
          </a:p>
          <a:p>
            <a:r>
              <a:rPr lang="en-IE" dirty="0"/>
              <a:t>The Office of Government Procurement (OGP) is the de facto regulator.</a:t>
            </a:r>
          </a:p>
          <a:p>
            <a:pPr marL="257175" indent="-257175"/>
            <a:r>
              <a:rPr lang="en-IE" dirty="0"/>
              <a:t>Majority of tender opportunities by volume are under €25,000. </a:t>
            </a:r>
          </a:p>
          <a:p>
            <a:endParaRPr lang="en-US" dirty="0"/>
          </a:p>
        </p:txBody>
      </p:sp>
      <p:pic>
        <p:nvPicPr>
          <p:cNvPr id="4" name="Picture 2" descr="SLOGOCMYK.pdf">
            <a:extLst>
              <a:ext uri="{FF2B5EF4-FFF2-40B4-BE49-F238E27FC236}">
                <a16:creationId xmlns:a16="http://schemas.microsoft.com/office/drawing/2014/main" id="{0D2C767D-AA13-EB44-8C8A-80DF895F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3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72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7030A0"/>
                </a:solidFill>
              </a:rPr>
              <a:t>WHAT IS TENDERING?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147248" cy="48000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i="1" dirty="0"/>
              <a:t>Tendering is the process of making an offer, bid or proposal, or expressing interest in response to an invitation, call or request for tender.  </a:t>
            </a:r>
          </a:p>
          <a:p>
            <a:pPr marL="0" indent="0" algn="just">
              <a:buNone/>
            </a:pPr>
            <a:r>
              <a:rPr lang="en-US" i="1" dirty="0" err="1"/>
              <a:t>Organisations</a:t>
            </a:r>
            <a:r>
              <a:rPr lang="en-US" i="1" dirty="0"/>
              <a:t> will seek other businesses to respond to a particular need, such as the supply of goods and services, and will select an offer or tender that meets their needs and provides the best value for money.</a:t>
            </a:r>
          </a:p>
          <a:p>
            <a:pPr marL="0" indent="0" algn="r">
              <a:buNone/>
            </a:pP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r">
              <a:buNone/>
            </a:pP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r">
              <a:buNone/>
            </a:pP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SLOGOCMYK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87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199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KEY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en-US" dirty="0"/>
              <a:t>To be a player you need:</a:t>
            </a:r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en-US" dirty="0"/>
          </a:p>
          <a:p>
            <a:pPr marL="385763" indent="-385763" defTabSz="685800">
              <a:spcBef>
                <a:spcPts val="0"/>
              </a:spcBef>
              <a:buFontTx/>
              <a:buAutoNum type="arabicPeriod"/>
              <a:defRPr/>
            </a:pPr>
            <a:r>
              <a:rPr lang="en-US" dirty="0"/>
              <a:t>To fully understand the policy, legal and regulatory framework.</a:t>
            </a:r>
          </a:p>
          <a:p>
            <a:pPr marL="385763" indent="-385763" defTabSz="685800">
              <a:spcBef>
                <a:spcPts val="0"/>
              </a:spcBef>
              <a:buFontTx/>
              <a:buAutoNum type="arabicPeriod"/>
              <a:defRPr/>
            </a:pPr>
            <a:r>
              <a:rPr lang="en-US" dirty="0"/>
              <a:t>To target and </a:t>
            </a:r>
            <a:r>
              <a:rPr lang="en-US" dirty="0" err="1"/>
              <a:t>prioritise</a:t>
            </a:r>
            <a:r>
              <a:rPr lang="en-US" dirty="0"/>
              <a:t> the tender pipeline for your company.</a:t>
            </a:r>
          </a:p>
          <a:p>
            <a:pPr marL="385763" indent="-385763" defTabSz="685800">
              <a:spcBef>
                <a:spcPts val="0"/>
              </a:spcBef>
              <a:buFontTx/>
              <a:buAutoNum type="arabicPeriod"/>
              <a:defRPr/>
            </a:pPr>
            <a:r>
              <a:rPr lang="en-US" dirty="0"/>
              <a:t>To fully understand buyers’ procurement rules and procedures.</a:t>
            </a:r>
          </a:p>
          <a:p>
            <a:pPr marL="385763" indent="-385763" defTabSz="685800">
              <a:spcBef>
                <a:spcPts val="0"/>
              </a:spcBef>
              <a:buFontTx/>
              <a:buAutoNum type="arabicPeriod"/>
              <a:defRPr/>
            </a:pPr>
            <a:r>
              <a:rPr lang="en-US" dirty="0"/>
              <a:t>To research new opportunities in detail before tendering.</a:t>
            </a:r>
          </a:p>
          <a:p>
            <a:pPr marL="385763" indent="-385763" defTabSz="685800">
              <a:spcBef>
                <a:spcPts val="0"/>
              </a:spcBef>
              <a:buFontTx/>
              <a:buAutoNum type="arabicPeriod"/>
              <a:defRPr/>
            </a:pPr>
            <a:r>
              <a:rPr lang="en-US" dirty="0"/>
              <a:t>To decide if you need bid partners.</a:t>
            </a:r>
          </a:p>
          <a:p>
            <a:pPr marL="385763" indent="-385763" defTabSz="685800">
              <a:spcBef>
                <a:spcPts val="0"/>
              </a:spcBef>
              <a:buFontTx/>
              <a:buAutoNum type="arabicPeriod"/>
              <a:defRPr/>
            </a:pPr>
            <a:r>
              <a:rPr lang="en-US" dirty="0"/>
              <a:t>To up-skill your tendering techniques.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704084"/>
            <a:ext cx="4038600" cy="4318195"/>
          </a:xfrm>
          <a:prstGeom prst="rect">
            <a:avLst/>
          </a:prstGeom>
        </p:spPr>
      </p:pic>
      <p:pic>
        <p:nvPicPr>
          <p:cNvPr id="6" name="Picture 2" descr="SLOGOCMYK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1754814" cy="8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50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6130</TotalTime>
  <Words>1665</Words>
  <Application>Microsoft Office PowerPoint</Application>
  <PresentationFormat>On-screen Show (4:3)</PresentationFormat>
  <Paragraphs>305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   PUBLIC PROCUREMENT A BEGINNER’S GUIDE  Tuesday 12th September 2023 </vt:lpstr>
      <vt:lpstr>                             YOUR TRAINER</vt:lpstr>
      <vt:lpstr>  TENDER TRAINING     EXCELLENCE PROGRAMME</vt:lpstr>
      <vt:lpstr>TODAY’S OBJECTIVES</vt:lpstr>
      <vt:lpstr>PowerPoint Presentation</vt:lpstr>
      <vt:lpstr>WHY TENDER?</vt:lpstr>
      <vt:lpstr>THE BASICS</vt:lpstr>
      <vt:lpstr>WHAT IS TENDERING?</vt:lpstr>
      <vt:lpstr>KEY MESSAGES</vt:lpstr>
      <vt:lpstr>PowerPoint Presentation</vt:lpstr>
      <vt:lpstr>WHAT IS TENDERING?</vt:lpstr>
      <vt:lpstr>Register on ETENDERS</vt:lpstr>
      <vt:lpstr>WHO REGISTERS?</vt:lpstr>
      <vt:lpstr>GETTING STARTED</vt:lpstr>
      <vt:lpstr>              PUBLIC AND PRIVATE PROCUREMENT</vt:lpstr>
      <vt:lpstr>THE JARGON</vt:lpstr>
      <vt:lpstr>TERMS/ABBREVIATIONS IN ETENDERS</vt:lpstr>
      <vt:lpstr>TENDER COMPETITION TYPES</vt:lpstr>
      <vt:lpstr>     BID /  NO BID –  SIMPLIFIED</vt:lpstr>
      <vt:lpstr>NO BID IF</vt:lpstr>
      <vt:lpstr>WHY BIDS FAIL</vt:lpstr>
      <vt:lpstr>COMPLIANCE</vt:lpstr>
      <vt:lpstr>COMPLIANCE</vt:lpstr>
      <vt:lpstr>COMPLIANCE</vt:lpstr>
      <vt:lpstr>              ASK CLARIFICATION QUESTIONS</vt:lpstr>
      <vt:lpstr>           THE BIDDING PROCESS</vt:lpstr>
      <vt:lpstr>           THE SEVEN DEADLY SINS OF BID WRITING</vt:lpstr>
      <vt:lpstr>    ADDRESSING THE REQUIREMENTS</vt:lpstr>
      <vt:lpstr>   WRITE TO THE EVALUATORS</vt:lpstr>
      <vt:lpstr>  BUYER’S PERSPECTIVE</vt:lpstr>
      <vt:lpstr>    SOME BASIC RULES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FRAMEWORK AGREEMENTS AND COLLABORATIVE BIDDING</dc:title>
  <dc:creator>"Roisin Mallon" &lt;roisin@bidservices.ie&gt;</dc:creator>
  <cp:lastModifiedBy>Roisin Mallon</cp:lastModifiedBy>
  <cp:revision>95</cp:revision>
  <dcterms:created xsi:type="dcterms:W3CDTF">2016-08-01T10:00:34Z</dcterms:created>
  <dcterms:modified xsi:type="dcterms:W3CDTF">2023-09-12T07:47:57Z</dcterms:modified>
</cp:coreProperties>
</file>