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7" r:id="rId2"/>
    <p:sldId id="630" r:id="rId3"/>
    <p:sldId id="775" r:id="rId4"/>
    <p:sldId id="904" r:id="rId5"/>
    <p:sldId id="516" r:id="rId6"/>
    <p:sldId id="957" r:id="rId7"/>
    <p:sldId id="962" r:id="rId8"/>
    <p:sldId id="948" r:id="rId9"/>
    <p:sldId id="961" r:id="rId10"/>
    <p:sldId id="963" r:id="rId11"/>
    <p:sldId id="964" r:id="rId12"/>
    <p:sldId id="965" r:id="rId13"/>
    <p:sldId id="966" r:id="rId14"/>
    <p:sldId id="967" r:id="rId15"/>
    <p:sldId id="968" r:id="rId16"/>
    <p:sldId id="969" r:id="rId17"/>
    <p:sldId id="970" r:id="rId18"/>
    <p:sldId id="956" r:id="rId19"/>
    <p:sldId id="959" r:id="rId20"/>
    <p:sldId id="94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87"/>
    <p:restoredTop sz="85290" autoAdjust="0"/>
  </p:normalViewPr>
  <p:slideViewPr>
    <p:cSldViewPr>
      <p:cViewPr varScale="1">
        <p:scale>
          <a:sx n="75" d="100"/>
          <a:sy n="75" d="100"/>
        </p:scale>
        <p:origin x="1080" y="45"/>
      </p:cViewPr>
      <p:guideLst>
        <p:guide orient="horz" pos="2160"/>
        <p:guide pos="2880"/>
      </p:guideLst>
    </p:cSldViewPr>
  </p:slideViewPr>
  <p:notesTextViewPr>
    <p:cViewPr>
      <p:scale>
        <a:sx n="100" d="100"/>
        <a:sy n="100" d="100"/>
      </p:scale>
      <p:origin x="0" y="0"/>
    </p:cViewPr>
  </p:notesTextViewPr>
  <p:sorterViewPr>
    <p:cViewPr>
      <p:scale>
        <a:sx n="82" d="100"/>
        <a:sy n="82" d="100"/>
      </p:scale>
      <p:origin x="0" y="-2392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826AAE-F50D-488E-926E-FD6BA0310444}" type="datetimeFigureOut">
              <a:rPr lang="en-IE" smtClean="0"/>
              <a:pPr/>
              <a:t>09/11/2023</a:t>
            </a:fld>
            <a:endParaRPr lang="en-IE"/>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04132B3-0AA5-4AFA-8FDA-8FC74BAE011B}" type="slidenum">
              <a:rPr lang="en-IE" smtClean="0"/>
              <a:pPr/>
              <a:t>‹#›</a:t>
            </a:fld>
            <a:endParaRPr lang="en-IE"/>
          </a:p>
        </p:txBody>
      </p:sp>
    </p:spTree>
    <p:extLst>
      <p:ext uri="{BB962C8B-B14F-4D97-AF65-F5344CB8AC3E}">
        <p14:creationId xmlns:p14="http://schemas.microsoft.com/office/powerpoint/2010/main" val="27714420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FB7471-D01F-429C-922B-9D719386F233}" type="datetimeFigureOut">
              <a:rPr lang="en-IE" smtClean="0"/>
              <a:pPr/>
              <a:t>09/11/2023</a:t>
            </a:fld>
            <a:endParaRPr lang="en-I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C6E501B-26EA-4117-9F5E-45631EE9279D}" type="slidenum">
              <a:rPr lang="en-IE" smtClean="0"/>
              <a:pPr/>
              <a:t>‹#›</a:t>
            </a:fld>
            <a:endParaRPr lang="en-IE"/>
          </a:p>
        </p:txBody>
      </p:sp>
    </p:spTree>
    <p:extLst>
      <p:ext uri="{BB962C8B-B14F-4D97-AF65-F5344CB8AC3E}">
        <p14:creationId xmlns:p14="http://schemas.microsoft.com/office/powerpoint/2010/main" val="3449372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1B5479-F822-40AD-8E00-2053A23D9F86}" type="slidenum">
              <a:rPr lang="en-IE" smtClean="0"/>
              <a:pPr/>
              <a:t>1</a:t>
            </a:fld>
            <a:endParaRPr lang="en-IE" dirty="0"/>
          </a:p>
        </p:txBody>
      </p:sp>
      <p:sp>
        <p:nvSpPr>
          <p:cNvPr id="5" name="Footer Placeholder 4"/>
          <p:cNvSpPr>
            <a:spLocks noGrp="1"/>
          </p:cNvSpPr>
          <p:nvPr>
            <p:ph type="ftr" sz="quarter" idx="11"/>
          </p:nvPr>
        </p:nvSpPr>
        <p:spPr/>
        <p:txBody>
          <a:bodyPr/>
          <a:lstStyle/>
          <a:p>
            <a:r>
              <a:rPr lang="en-GB"/>
              <a:t>Copyright Bid Management Services 2015</a:t>
            </a:r>
            <a:endParaRPr lang="en-IE" dirty="0"/>
          </a:p>
        </p:txBody>
      </p:sp>
      <p:sp>
        <p:nvSpPr>
          <p:cNvPr id="6" name="Header Placeholder 5"/>
          <p:cNvSpPr>
            <a:spLocks noGrp="1"/>
          </p:cNvSpPr>
          <p:nvPr>
            <p:ph type="hdr" sz="quarter" idx="12"/>
          </p:nvPr>
        </p:nvSpPr>
        <p:spPr/>
        <p:txBody>
          <a:bodyPr/>
          <a:lstStyle/>
          <a:p>
            <a:r>
              <a:rPr lang="en-GB"/>
              <a:t>Bid Management Services</a:t>
            </a:r>
            <a:endParaRPr lang="en-IE" dirty="0"/>
          </a:p>
        </p:txBody>
      </p:sp>
      <p:sp>
        <p:nvSpPr>
          <p:cNvPr id="8" name="Date Placeholder 7"/>
          <p:cNvSpPr>
            <a:spLocks noGrp="1"/>
          </p:cNvSpPr>
          <p:nvPr>
            <p:ph type="dt" idx="13"/>
          </p:nvPr>
        </p:nvSpPr>
        <p:spPr/>
        <p:txBody>
          <a:bodyPr/>
          <a:lstStyle/>
          <a:p>
            <a:r>
              <a:rPr lang="ga-IE"/>
              <a:t>Sourcing, writing and winning tenders</a:t>
            </a:r>
            <a:endParaRPr lang="en-IE" dirty="0"/>
          </a:p>
        </p:txBody>
      </p:sp>
    </p:spTree>
    <p:extLst>
      <p:ext uri="{BB962C8B-B14F-4D97-AF65-F5344CB8AC3E}">
        <p14:creationId xmlns:p14="http://schemas.microsoft.com/office/powerpoint/2010/main" val="3531245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This presentation is based on our new-book ‘Public Procurement: Rules of the Road’.</a:t>
            </a:r>
            <a:endParaRPr lang="en-IE" sz="1200" kern="1200" dirty="0">
              <a:solidFill>
                <a:schemeClr val="tx1"/>
              </a:solidFill>
              <a:latin typeface="+mn-lt"/>
              <a:ea typeface="+mn-ea"/>
              <a:cs typeface="+mn-cs"/>
            </a:endParaRPr>
          </a:p>
          <a:p>
            <a:r>
              <a:rPr lang="en-US" sz="1200" kern="1200" dirty="0">
                <a:solidFill>
                  <a:schemeClr val="tx1"/>
                </a:solidFill>
                <a:latin typeface="+mn-lt"/>
                <a:ea typeface="+mn-ea"/>
                <a:cs typeface="+mn-cs"/>
              </a:rPr>
              <a:t>I really encourage you to get a copy – either in hard copy or as an e-book – as it provides an A to Z perspective of the tendering and procurement environment in Ireland and NI.</a:t>
            </a:r>
            <a:endParaRPr lang="en-IE"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21B5479-F822-40AD-8E00-2053A23D9F86}" type="slidenum">
              <a:rPr lang="en-IE" smtClean="0"/>
              <a:pPr/>
              <a:t>12</a:t>
            </a:fld>
            <a:endParaRPr lang="en-IE" dirty="0"/>
          </a:p>
        </p:txBody>
      </p:sp>
      <p:sp>
        <p:nvSpPr>
          <p:cNvPr id="5" name="Footer Placeholder 4"/>
          <p:cNvSpPr>
            <a:spLocks noGrp="1"/>
          </p:cNvSpPr>
          <p:nvPr>
            <p:ph type="ftr" sz="quarter" idx="11"/>
          </p:nvPr>
        </p:nvSpPr>
        <p:spPr/>
        <p:txBody>
          <a:bodyPr/>
          <a:lstStyle/>
          <a:p>
            <a:r>
              <a:rPr lang="en-GB"/>
              <a:t>Copyright Bid Management Services 2015</a:t>
            </a:r>
            <a:endParaRPr lang="en-IE" dirty="0"/>
          </a:p>
        </p:txBody>
      </p:sp>
      <p:sp>
        <p:nvSpPr>
          <p:cNvPr id="6" name="Header Placeholder 5"/>
          <p:cNvSpPr>
            <a:spLocks noGrp="1"/>
          </p:cNvSpPr>
          <p:nvPr>
            <p:ph type="hdr" sz="quarter" idx="12"/>
          </p:nvPr>
        </p:nvSpPr>
        <p:spPr/>
        <p:txBody>
          <a:bodyPr/>
          <a:lstStyle/>
          <a:p>
            <a:r>
              <a:rPr lang="en-GB"/>
              <a:t>Bid Management Services</a:t>
            </a:r>
            <a:endParaRPr lang="en-IE" dirty="0"/>
          </a:p>
        </p:txBody>
      </p:sp>
      <p:sp>
        <p:nvSpPr>
          <p:cNvPr id="8" name="Date Placeholder 7"/>
          <p:cNvSpPr>
            <a:spLocks noGrp="1"/>
          </p:cNvSpPr>
          <p:nvPr>
            <p:ph type="dt" idx="13"/>
          </p:nvPr>
        </p:nvSpPr>
        <p:spPr/>
        <p:txBody>
          <a:bodyPr/>
          <a:lstStyle/>
          <a:p>
            <a:r>
              <a:rPr lang="ga-IE"/>
              <a:t>Sourcing, writing and winning tenders</a:t>
            </a:r>
            <a:endParaRPr lang="en-IE" dirty="0"/>
          </a:p>
        </p:txBody>
      </p:sp>
    </p:spTree>
    <p:extLst>
      <p:ext uri="{BB962C8B-B14F-4D97-AF65-F5344CB8AC3E}">
        <p14:creationId xmlns:p14="http://schemas.microsoft.com/office/powerpoint/2010/main" val="1163130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This presentation is based on our new-book ‘Public Procurement: Rules of the Road’.</a:t>
            </a:r>
            <a:endParaRPr lang="en-IE" sz="1200" kern="1200" dirty="0">
              <a:solidFill>
                <a:schemeClr val="tx1"/>
              </a:solidFill>
              <a:latin typeface="+mn-lt"/>
              <a:ea typeface="+mn-ea"/>
              <a:cs typeface="+mn-cs"/>
            </a:endParaRPr>
          </a:p>
          <a:p>
            <a:r>
              <a:rPr lang="en-US" sz="1200" kern="1200" dirty="0">
                <a:solidFill>
                  <a:schemeClr val="tx1"/>
                </a:solidFill>
                <a:latin typeface="+mn-lt"/>
                <a:ea typeface="+mn-ea"/>
                <a:cs typeface="+mn-cs"/>
              </a:rPr>
              <a:t>I really encourage you to get a copy – either in hard copy or as an e-book – as it provides an A to Z perspective of the tendering and procurement environment in Ireland and NI.</a:t>
            </a:r>
            <a:endParaRPr lang="en-IE"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21B5479-F822-40AD-8E00-2053A23D9F86}" type="slidenum">
              <a:rPr lang="en-IE" smtClean="0"/>
              <a:pPr/>
              <a:t>13</a:t>
            </a:fld>
            <a:endParaRPr lang="en-IE" dirty="0"/>
          </a:p>
        </p:txBody>
      </p:sp>
      <p:sp>
        <p:nvSpPr>
          <p:cNvPr id="5" name="Footer Placeholder 4"/>
          <p:cNvSpPr>
            <a:spLocks noGrp="1"/>
          </p:cNvSpPr>
          <p:nvPr>
            <p:ph type="ftr" sz="quarter" idx="11"/>
          </p:nvPr>
        </p:nvSpPr>
        <p:spPr/>
        <p:txBody>
          <a:bodyPr/>
          <a:lstStyle/>
          <a:p>
            <a:r>
              <a:rPr lang="en-GB"/>
              <a:t>Copyright Bid Management Services 2015</a:t>
            </a:r>
            <a:endParaRPr lang="en-IE" dirty="0"/>
          </a:p>
        </p:txBody>
      </p:sp>
      <p:sp>
        <p:nvSpPr>
          <p:cNvPr id="6" name="Header Placeholder 5"/>
          <p:cNvSpPr>
            <a:spLocks noGrp="1"/>
          </p:cNvSpPr>
          <p:nvPr>
            <p:ph type="hdr" sz="quarter" idx="12"/>
          </p:nvPr>
        </p:nvSpPr>
        <p:spPr/>
        <p:txBody>
          <a:bodyPr/>
          <a:lstStyle/>
          <a:p>
            <a:r>
              <a:rPr lang="en-GB"/>
              <a:t>Bid Management Services</a:t>
            </a:r>
            <a:endParaRPr lang="en-IE" dirty="0"/>
          </a:p>
        </p:txBody>
      </p:sp>
      <p:sp>
        <p:nvSpPr>
          <p:cNvPr id="8" name="Date Placeholder 7"/>
          <p:cNvSpPr>
            <a:spLocks noGrp="1"/>
          </p:cNvSpPr>
          <p:nvPr>
            <p:ph type="dt" idx="13"/>
          </p:nvPr>
        </p:nvSpPr>
        <p:spPr/>
        <p:txBody>
          <a:bodyPr/>
          <a:lstStyle/>
          <a:p>
            <a:r>
              <a:rPr lang="ga-IE"/>
              <a:t>Sourcing, writing and winning tenders</a:t>
            </a:r>
            <a:endParaRPr lang="en-IE" dirty="0"/>
          </a:p>
        </p:txBody>
      </p:sp>
    </p:spTree>
    <p:extLst>
      <p:ext uri="{BB962C8B-B14F-4D97-AF65-F5344CB8AC3E}">
        <p14:creationId xmlns:p14="http://schemas.microsoft.com/office/powerpoint/2010/main" val="36591468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This presentation is based on our new-book ‘Public Procurement: Rules of the Road’.</a:t>
            </a:r>
            <a:endParaRPr lang="en-IE" sz="1200" kern="1200" dirty="0">
              <a:solidFill>
                <a:schemeClr val="tx1"/>
              </a:solidFill>
              <a:latin typeface="+mn-lt"/>
              <a:ea typeface="+mn-ea"/>
              <a:cs typeface="+mn-cs"/>
            </a:endParaRPr>
          </a:p>
          <a:p>
            <a:r>
              <a:rPr lang="en-US" sz="1200" kern="1200" dirty="0">
                <a:solidFill>
                  <a:schemeClr val="tx1"/>
                </a:solidFill>
                <a:latin typeface="+mn-lt"/>
                <a:ea typeface="+mn-ea"/>
                <a:cs typeface="+mn-cs"/>
              </a:rPr>
              <a:t>I really encourage you to get a copy – either in hard copy or as an e-book – as it provides an A to Z perspective of the tendering and procurement environment in Ireland and NI.</a:t>
            </a:r>
            <a:endParaRPr lang="en-IE"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21B5479-F822-40AD-8E00-2053A23D9F86}" type="slidenum">
              <a:rPr lang="en-IE" smtClean="0"/>
              <a:pPr/>
              <a:t>14</a:t>
            </a:fld>
            <a:endParaRPr lang="en-IE" dirty="0"/>
          </a:p>
        </p:txBody>
      </p:sp>
      <p:sp>
        <p:nvSpPr>
          <p:cNvPr id="5" name="Footer Placeholder 4"/>
          <p:cNvSpPr>
            <a:spLocks noGrp="1"/>
          </p:cNvSpPr>
          <p:nvPr>
            <p:ph type="ftr" sz="quarter" idx="11"/>
          </p:nvPr>
        </p:nvSpPr>
        <p:spPr/>
        <p:txBody>
          <a:bodyPr/>
          <a:lstStyle/>
          <a:p>
            <a:r>
              <a:rPr lang="en-GB"/>
              <a:t>Copyright Bid Management Services 2015</a:t>
            </a:r>
            <a:endParaRPr lang="en-IE" dirty="0"/>
          </a:p>
        </p:txBody>
      </p:sp>
      <p:sp>
        <p:nvSpPr>
          <p:cNvPr id="6" name="Header Placeholder 5"/>
          <p:cNvSpPr>
            <a:spLocks noGrp="1"/>
          </p:cNvSpPr>
          <p:nvPr>
            <p:ph type="hdr" sz="quarter" idx="12"/>
          </p:nvPr>
        </p:nvSpPr>
        <p:spPr/>
        <p:txBody>
          <a:bodyPr/>
          <a:lstStyle/>
          <a:p>
            <a:r>
              <a:rPr lang="en-GB"/>
              <a:t>Bid Management Services</a:t>
            </a:r>
            <a:endParaRPr lang="en-IE" dirty="0"/>
          </a:p>
        </p:txBody>
      </p:sp>
      <p:sp>
        <p:nvSpPr>
          <p:cNvPr id="8" name="Date Placeholder 7"/>
          <p:cNvSpPr>
            <a:spLocks noGrp="1"/>
          </p:cNvSpPr>
          <p:nvPr>
            <p:ph type="dt" idx="13"/>
          </p:nvPr>
        </p:nvSpPr>
        <p:spPr/>
        <p:txBody>
          <a:bodyPr/>
          <a:lstStyle/>
          <a:p>
            <a:r>
              <a:rPr lang="ga-IE"/>
              <a:t>Sourcing, writing and winning tenders</a:t>
            </a:r>
            <a:endParaRPr lang="en-IE" dirty="0"/>
          </a:p>
        </p:txBody>
      </p:sp>
    </p:spTree>
    <p:extLst>
      <p:ext uri="{BB962C8B-B14F-4D97-AF65-F5344CB8AC3E}">
        <p14:creationId xmlns:p14="http://schemas.microsoft.com/office/powerpoint/2010/main" val="2803804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This presentation is based on our new-book ‘Public Procurement: Rules of the Road’.</a:t>
            </a:r>
            <a:endParaRPr lang="en-IE" sz="1200" kern="1200" dirty="0">
              <a:solidFill>
                <a:schemeClr val="tx1"/>
              </a:solidFill>
              <a:latin typeface="+mn-lt"/>
              <a:ea typeface="+mn-ea"/>
              <a:cs typeface="+mn-cs"/>
            </a:endParaRPr>
          </a:p>
          <a:p>
            <a:r>
              <a:rPr lang="en-US" sz="1200" kern="1200" dirty="0">
                <a:solidFill>
                  <a:schemeClr val="tx1"/>
                </a:solidFill>
                <a:latin typeface="+mn-lt"/>
                <a:ea typeface="+mn-ea"/>
                <a:cs typeface="+mn-cs"/>
              </a:rPr>
              <a:t>I really encourage you to get a copy – either in hard copy or as an e-book – as it provides an A to Z perspective of the tendering and procurement environment in Ireland and NI.</a:t>
            </a:r>
            <a:endParaRPr lang="en-IE"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21B5479-F822-40AD-8E00-2053A23D9F86}" type="slidenum">
              <a:rPr lang="en-IE" smtClean="0"/>
              <a:pPr/>
              <a:t>15</a:t>
            </a:fld>
            <a:endParaRPr lang="en-IE" dirty="0"/>
          </a:p>
        </p:txBody>
      </p:sp>
      <p:sp>
        <p:nvSpPr>
          <p:cNvPr id="5" name="Footer Placeholder 4"/>
          <p:cNvSpPr>
            <a:spLocks noGrp="1"/>
          </p:cNvSpPr>
          <p:nvPr>
            <p:ph type="ftr" sz="quarter" idx="11"/>
          </p:nvPr>
        </p:nvSpPr>
        <p:spPr/>
        <p:txBody>
          <a:bodyPr/>
          <a:lstStyle/>
          <a:p>
            <a:r>
              <a:rPr lang="en-GB"/>
              <a:t>Copyright Bid Management Services 2015</a:t>
            </a:r>
            <a:endParaRPr lang="en-IE" dirty="0"/>
          </a:p>
        </p:txBody>
      </p:sp>
      <p:sp>
        <p:nvSpPr>
          <p:cNvPr id="6" name="Header Placeholder 5"/>
          <p:cNvSpPr>
            <a:spLocks noGrp="1"/>
          </p:cNvSpPr>
          <p:nvPr>
            <p:ph type="hdr" sz="quarter" idx="12"/>
          </p:nvPr>
        </p:nvSpPr>
        <p:spPr/>
        <p:txBody>
          <a:bodyPr/>
          <a:lstStyle/>
          <a:p>
            <a:r>
              <a:rPr lang="en-GB"/>
              <a:t>Bid Management Services</a:t>
            </a:r>
            <a:endParaRPr lang="en-IE" dirty="0"/>
          </a:p>
        </p:txBody>
      </p:sp>
      <p:sp>
        <p:nvSpPr>
          <p:cNvPr id="8" name="Date Placeholder 7"/>
          <p:cNvSpPr>
            <a:spLocks noGrp="1"/>
          </p:cNvSpPr>
          <p:nvPr>
            <p:ph type="dt" idx="13"/>
          </p:nvPr>
        </p:nvSpPr>
        <p:spPr/>
        <p:txBody>
          <a:bodyPr/>
          <a:lstStyle/>
          <a:p>
            <a:r>
              <a:rPr lang="ga-IE"/>
              <a:t>Sourcing, writing and winning tenders</a:t>
            </a:r>
            <a:endParaRPr lang="en-IE" dirty="0"/>
          </a:p>
        </p:txBody>
      </p:sp>
    </p:spTree>
    <p:extLst>
      <p:ext uri="{BB962C8B-B14F-4D97-AF65-F5344CB8AC3E}">
        <p14:creationId xmlns:p14="http://schemas.microsoft.com/office/powerpoint/2010/main" val="15886365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This presentation is based on our new-book ‘Public Procurement: Rules of the Road’.</a:t>
            </a:r>
            <a:endParaRPr lang="en-IE" sz="1200" kern="1200" dirty="0">
              <a:solidFill>
                <a:schemeClr val="tx1"/>
              </a:solidFill>
              <a:latin typeface="+mn-lt"/>
              <a:ea typeface="+mn-ea"/>
              <a:cs typeface="+mn-cs"/>
            </a:endParaRPr>
          </a:p>
          <a:p>
            <a:r>
              <a:rPr lang="en-US" sz="1200" kern="1200" dirty="0">
                <a:solidFill>
                  <a:schemeClr val="tx1"/>
                </a:solidFill>
                <a:latin typeface="+mn-lt"/>
                <a:ea typeface="+mn-ea"/>
                <a:cs typeface="+mn-cs"/>
              </a:rPr>
              <a:t>I really encourage you to get a copy – either in hard copy or as an e-book – as it provides an A to Z perspective of the tendering and procurement environment in Ireland and NI.</a:t>
            </a:r>
            <a:endParaRPr lang="en-IE"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21B5479-F822-40AD-8E00-2053A23D9F86}" type="slidenum">
              <a:rPr lang="en-IE" smtClean="0"/>
              <a:pPr/>
              <a:t>16</a:t>
            </a:fld>
            <a:endParaRPr lang="en-IE" dirty="0"/>
          </a:p>
        </p:txBody>
      </p:sp>
      <p:sp>
        <p:nvSpPr>
          <p:cNvPr id="5" name="Footer Placeholder 4"/>
          <p:cNvSpPr>
            <a:spLocks noGrp="1"/>
          </p:cNvSpPr>
          <p:nvPr>
            <p:ph type="ftr" sz="quarter" idx="11"/>
          </p:nvPr>
        </p:nvSpPr>
        <p:spPr/>
        <p:txBody>
          <a:bodyPr/>
          <a:lstStyle/>
          <a:p>
            <a:r>
              <a:rPr lang="en-GB"/>
              <a:t>Copyright Bid Management Services 2015</a:t>
            </a:r>
            <a:endParaRPr lang="en-IE" dirty="0"/>
          </a:p>
        </p:txBody>
      </p:sp>
      <p:sp>
        <p:nvSpPr>
          <p:cNvPr id="6" name="Header Placeholder 5"/>
          <p:cNvSpPr>
            <a:spLocks noGrp="1"/>
          </p:cNvSpPr>
          <p:nvPr>
            <p:ph type="hdr" sz="quarter" idx="12"/>
          </p:nvPr>
        </p:nvSpPr>
        <p:spPr/>
        <p:txBody>
          <a:bodyPr/>
          <a:lstStyle/>
          <a:p>
            <a:r>
              <a:rPr lang="en-GB"/>
              <a:t>Bid Management Services</a:t>
            </a:r>
            <a:endParaRPr lang="en-IE" dirty="0"/>
          </a:p>
        </p:txBody>
      </p:sp>
      <p:sp>
        <p:nvSpPr>
          <p:cNvPr id="8" name="Date Placeholder 7"/>
          <p:cNvSpPr>
            <a:spLocks noGrp="1"/>
          </p:cNvSpPr>
          <p:nvPr>
            <p:ph type="dt" idx="13"/>
          </p:nvPr>
        </p:nvSpPr>
        <p:spPr/>
        <p:txBody>
          <a:bodyPr/>
          <a:lstStyle/>
          <a:p>
            <a:r>
              <a:rPr lang="ga-IE"/>
              <a:t>Sourcing, writing and winning tenders</a:t>
            </a:r>
            <a:endParaRPr lang="en-IE" dirty="0"/>
          </a:p>
        </p:txBody>
      </p:sp>
    </p:spTree>
    <p:extLst>
      <p:ext uri="{BB962C8B-B14F-4D97-AF65-F5344CB8AC3E}">
        <p14:creationId xmlns:p14="http://schemas.microsoft.com/office/powerpoint/2010/main" val="34887460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This presentation is based on our new-book ‘Public Procurement: Rules of the Road’.</a:t>
            </a:r>
            <a:endParaRPr lang="en-IE" sz="1200" kern="1200" dirty="0">
              <a:solidFill>
                <a:schemeClr val="tx1"/>
              </a:solidFill>
              <a:latin typeface="+mn-lt"/>
              <a:ea typeface="+mn-ea"/>
              <a:cs typeface="+mn-cs"/>
            </a:endParaRPr>
          </a:p>
          <a:p>
            <a:r>
              <a:rPr lang="en-US" sz="1200" kern="1200" dirty="0">
                <a:solidFill>
                  <a:schemeClr val="tx1"/>
                </a:solidFill>
                <a:latin typeface="+mn-lt"/>
                <a:ea typeface="+mn-ea"/>
                <a:cs typeface="+mn-cs"/>
              </a:rPr>
              <a:t>I really encourage you to get a copy – either in hard copy or as an e-book – as it provides an A to Z perspective of the tendering and procurement environment in Ireland and NI.</a:t>
            </a:r>
            <a:endParaRPr lang="en-IE"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21B5479-F822-40AD-8E00-2053A23D9F86}" type="slidenum">
              <a:rPr lang="en-IE" smtClean="0"/>
              <a:pPr/>
              <a:t>17</a:t>
            </a:fld>
            <a:endParaRPr lang="en-IE" dirty="0"/>
          </a:p>
        </p:txBody>
      </p:sp>
      <p:sp>
        <p:nvSpPr>
          <p:cNvPr id="5" name="Footer Placeholder 4"/>
          <p:cNvSpPr>
            <a:spLocks noGrp="1"/>
          </p:cNvSpPr>
          <p:nvPr>
            <p:ph type="ftr" sz="quarter" idx="11"/>
          </p:nvPr>
        </p:nvSpPr>
        <p:spPr/>
        <p:txBody>
          <a:bodyPr/>
          <a:lstStyle/>
          <a:p>
            <a:r>
              <a:rPr lang="en-GB"/>
              <a:t>Copyright Bid Management Services 2015</a:t>
            </a:r>
            <a:endParaRPr lang="en-IE" dirty="0"/>
          </a:p>
        </p:txBody>
      </p:sp>
      <p:sp>
        <p:nvSpPr>
          <p:cNvPr id="6" name="Header Placeholder 5"/>
          <p:cNvSpPr>
            <a:spLocks noGrp="1"/>
          </p:cNvSpPr>
          <p:nvPr>
            <p:ph type="hdr" sz="quarter" idx="12"/>
          </p:nvPr>
        </p:nvSpPr>
        <p:spPr/>
        <p:txBody>
          <a:bodyPr/>
          <a:lstStyle/>
          <a:p>
            <a:r>
              <a:rPr lang="en-GB"/>
              <a:t>Bid Management Services</a:t>
            </a:r>
            <a:endParaRPr lang="en-IE" dirty="0"/>
          </a:p>
        </p:txBody>
      </p:sp>
      <p:sp>
        <p:nvSpPr>
          <p:cNvPr id="8" name="Date Placeholder 7"/>
          <p:cNvSpPr>
            <a:spLocks noGrp="1"/>
          </p:cNvSpPr>
          <p:nvPr>
            <p:ph type="dt" idx="13"/>
          </p:nvPr>
        </p:nvSpPr>
        <p:spPr/>
        <p:txBody>
          <a:bodyPr/>
          <a:lstStyle/>
          <a:p>
            <a:r>
              <a:rPr lang="ga-IE"/>
              <a:t>Sourcing, writing and winning tenders</a:t>
            </a:r>
            <a:endParaRPr lang="en-IE" dirty="0"/>
          </a:p>
        </p:txBody>
      </p:sp>
    </p:spTree>
    <p:extLst>
      <p:ext uri="{BB962C8B-B14F-4D97-AF65-F5344CB8AC3E}">
        <p14:creationId xmlns:p14="http://schemas.microsoft.com/office/powerpoint/2010/main" val="1256573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This presentation is based on our new-book ‘Public Procurement: Rules of the Road’.</a:t>
            </a:r>
            <a:endParaRPr lang="en-IE" sz="1200" kern="1200" dirty="0">
              <a:solidFill>
                <a:schemeClr val="tx1"/>
              </a:solidFill>
              <a:latin typeface="+mn-lt"/>
              <a:ea typeface="+mn-ea"/>
              <a:cs typeface="+mn-cs"/>
            </a:endParaRPr>
          </a:p>
          <a:p>
            <a:r>
              <a:rPr lang="en-US" sz="1200" kern="1200" dirty="0">
                <a:solidFill>
                  <a:schemeClr val="tx1"/>
                </a:solidFill>
                <a:latin typeface="+mn-lt"/>
                <a:ea typeface="+mn-ea"/>
                <a:cs typeface="+mn-cs"/>
              </a:rPr>
              <a:t>I really encourage you to get a copy – either in hard copy or as an e-book – as it provides an A to Z perspective of the tendering and procurement environment in Ireland and NI.</a:t>
            </a:r>
            <a:endParaRPr lang="en-IE"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21B5479-F822-40AD-8E00-2053A23D9F86}" type="slidenum">
              <a:rPr lang="en-IE" smtClean="0"/>
              <a:pPr/>
              <a:t>18</a:t>
            </a:fld>
            <a:endParaRPr lang="en-IE" dirty="0"/>
          </a:p>
        </p:txBody>
      </p:sp>
      <p:sp>
        <p:nvSpPr>
          <p:cNvPr id="5" name="Footer Placeholder 4"/>
          <p:cNvSpPr>
            <a:spLocks noGrp="1"/>
          </p:cNvSpPr>
          <p:nvPr>
            <p:ph type="ftr" sz="quarter" idx="11"/>
          </p:nvPr>
        </p:nvSpPr>
        <p:spPr/>
        <p:txBody>
          <a:bodyPr/>
          <a:lstStyle/>
          <a:p>
            <a:r>
              <a:rPr lang="en-GB"/>
              <a:t>Copyright Bid Management Services 2015</a:t>
            </a:r>
            <a:endParaRPr lang="en-IE" dirty="0"/>
          </a:p>
        </p:txBody>
      </p:sp>
      <p:sp>
        <p:nvSpPr>
          <p:cNvPr id="6" name="Header Placeholder 5"/>
          <p:cNvSpPr>
            <a:spLocks noGrp="1"/>
          </p:cNvSpPr>
          <p:nvPr>
            <p:ph type="hdr" sz="quarter" idx="12"/>
          </p:nvPr>
        </p:nvSpPr>
        <p:spPr/>
        <p:txBody>
          <a:bodyPr/>
          <a:lstStyle/>
          <a:p>
            <a:r>
              <a:rPr lang="en-GB"/>
              <a:t>Bid Management Services</a:t>
            </a:r>
            <a:endParaRPr lang="en-IE" dirty="0"/>
          </a:p>
        </p:txBody>
      </p:sp>
      <p:sp>
        <p:nvSpPr>
          <p:cNvPr id="8" name="Date Placeholder 7"/>
          <p:cNvSpPr>
            <a:spLocks noGrp="1"/>
          </p:cNvSpPr>
          <p:nvPr>
            <p:ph type="dt" idx="13"/>
          </p:nvPr>
        </p:nvSpPr>
        <p:spPr/>
        <p:txBody>
          <a:bodyPr/>
          <a:lstStyle/>
          <a:p>
            <a:r>
              <a:rPr lang="ga-IE"/>
              <a:t>Sourcing, writing and winning tenders</a:t>
            </a:r>
            <a:endParaRPr lang="en-IE" dirty="0"/>
          </a:p>
        </p:txBody>
      </p:sp>
    </p:spTree>
    <p:extLst>
      <p:ext uri="{BB962C8B-B14F-4D97-AF65-F5344CB8AC3E}">
        <p14:creationId xmlns:p14="http://schemas.microsoft.com/office/powerpoint/2010/main" val="5844029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This presentation is based on our new-book ‘Public Procurement: Rules of the Road’.</a:t>
            </a:r>
            <a:endParaRPr lang="en-IE" sz="1200" kern="1200" dirty="0">
              <a:solidFill>
                <a:schemeClr val="tx1"/>
              </a:solidFill>
              <a:latin typeface="+mn-lt"/>
              <a:ea typeface="+mn-ea"/>
              <a:cs typeface="+mn-cs"/>
            </a:endParaRPr>
          </a:p>
          <a:p>
            <a:r>
              <a:rPr lang="en-US" sz="1200" kern="1200" dirty="0">
                <a:solidFill>
                  <a:schemeClr val="tx1"/>
                </a:solidFill>
                <a:latin typeface="+mn-lt"/>
                <a:ea typeface="+mn-ea"/>
                <a:cs typeface="+mn-cs"/>
              </a:rPr>
              <a:t>I really encourage you to get a copy – either in hard copy or as an e-book – as it provides an A to Z perspective of the tendering and procurement environment in Ireland and NI.</a:t>
            </a:r>
            <a:endParaRPr lang="en-IE"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21B5479-F822-40AD-8E00-2053A23D9F86}" type="slidenum">
              <a:rPr lang="en-IE" smtClean="0"/>
              <a:pPr/>
              <a:t>19</a:t>
            </a:fld>
            <a:endParaRPr lang="en-IE" dirty="0"/>
          </a:p>
        </p:txBody>
      </p:sp>
      <p:sp>
        <p:nvSpPr>
          <p:cNvPr id="5" name="Footer Placeholder 4"/>
          <p:cNvSpPr>
            <a:spLocks noGrp="1"/>
          </p:cNvSpPr>
          <p:nvPr>
            <p:ph type="ftr" sz="quarter" idx="11"/>
          </p:nvPr>
        </p:nvSpPr>
        <p:spPr/>
        <p:txBody>
          <a:bodyPr/>
          <a:lstStyle/>
          <a:p>
            <a:r>
              <a:rPr lang="en-GB"/>
              <a:t>Copyright Bid Management Services 2015</a:t>
            </a:r>
            <a:endParaRPr lang="en-IE" dirty="0"/>
          </a:p>
        </p:txBody>
      </p:sp>
      <p:sp>
        <p:nvSpPr>
          <p:cNvPr id="6" name="Header Placeholder 5"/>
          <p:cNvSpPr>
            <a:spLocks noGrp="1"/>
          </p:cNvSpPr>
          <p:nvPr>
            <p:ph type="hdr" sz="quarter" idx="12"/>
          </p:nvPr>
        </p:nvSpPr>
        <p:spPr/>
        <p:txBody>
          <a:bodyPr/>
          <a:lstStyle/>
          <a:p>
            <a:r>
              <a:rPr lang="en-GB"/>
              <a:t>Bid Management Services</a:t>
            </a:r>
            <a:endParaRPr lang="en-IE" dirty="0"/>
          </a:p>
        </p:txBody>
      </p:sp>
      <p:sp>
        <p:nvSpPr>
          <p:cNvPr id="8" name="Date Placeholder 7"/>
          <p:cNvSpPr>
            <a:spLocks noGrp="1"/>
          </p:cNvSpPr>
          <p:nvPr>
            <p:ph type="dt" idx="13"/>
          </p:nvPr>
        </p:nvSpPr>
        <p:spPr/>
        <p:txBody>
          <a:bodyPr/>
          <a:lstStyle/>
          <a:p>
            <a:r>
              <a:rPr lang="ga-IE"/>
              <a:t>Sourcing, writing and winning tenders</a:t>
            </a:r>
            <a:endParaRPr lang="en-IE" dirty="0"/>
          </a:p>
        </p:txBody>
      </p:sp>
    </p:spTree>
    <p:extLst>
      <p:ext uri="{BB962C8B-B14F-4D97-AF65-F5344CB8AC3E}">
        <p14:creationId xmlns:p14="http://schemas.microsoft.com/office/powerpoint/2010/main" val="19106742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This presentation is based on our new-book ‘Public Procurement: Rules of the Road’.</a:t>
            </a:r>
            <a:endParaRPr lang="en-IE" sz="1200" kern="1200" dirty="0">
              <a:solidFill>
                <a:schemeClr val="tx1"/>
              </a:solidFill>
              <a:latin typeface="+mn-lt"/>
              <a:ea typeface="+mn-ea"/>
              <a:cs typeface="+mn-cs"/>
            </a:endParaRPr>
          </a:p>
          <a:p>
            <a:r>
              <a:rPr lang="en-US" sz="1200" kern="1200" dirty="0">
                <a:solidFill>
                  <a:schemeClr val="tx1"/>
                </a:solidFill>
                <a:latin typeface="+mn-lt"/>
                <a:ea typeface="+mn-ea"/>
                <a:cs typeface="+mn-cs"/>
              </a:rPr>
              <a:t>I really encourage you to get a copy – either in hard copy or as an e-book – as it provides an A to Z perspective of the tendering and procurement environment in Ireland and NI.</a:t>
            </a:r>
            <a:endParaRPr lang="en-IE"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21B5479-F822-40AD-8E00-2053A23D9F86}" type="slidenum">
              <a:rPr lang="en-IE" smtClean="0"/>
              <a:pPr/>
              <a:t>20</a:t>
            </a:fld>
            <a:endParaRPr lang="en-IE" dirty="0"/>
          </a:p>
        </p:txBody>
      </p:sp>
      <p:sp>
        <p:nvSpPr>
          <p:cNvPr id="5" name="Footer Placeholder 4"/>
          <p:cNvSpPr>
            <a:spLocks noGrp="1"/>
          </p:cNvSpPr>
          <p:nvPr>
            <p:ph type="ftr" sz="quarter" idx="11"/>
          </p:nvPr>
        </p:nvSpPr>
        <p:spPr/>
        <p:txBody>
          <a:bodyPr/>
          <a:lstStyle/>
          <a:p>
            <a:r>
              <a:rPr lang="en-GB"/>
              <a:t>Copyright Bid Management Services 2015</a:t>
            </a:r>
            <a:endParaRPr lang="en-IE" dirty="0"/>
          </a:p>
        </p:txBody>
      </p:sp>
      <p:sp>
        <p:nvSpPr>
          <p:cNvPr id="6" name="Header Placeholder 5"/>
          <p:cNvSpPr>
            <a:spLocks noGrp="1"/>
          </p:cNvSpPr>
          <p:nvPr>
            <p:ph type="hdr" sz="quarter" idx="12"/>
          </p:nvPr>
        </p:nvSpPr>
        <p:spPr/>
        <p:txBody>
          <a:bodyPr/>
          <a:lstStyle/>
          <a:p>
            <a:r>
              <a:rPr lang="en-GB"/>
              <a:t>Bid Management Services</a:t>
            </a:r>
            <a:endParaRPr lang="en-IE" dirty="0"/>
          </a:p>
        </p:txBody>
      </p:sp>
      <p:sp>
        <p:nvSpPr>
          <p:cNvPr id="8" name="Date Placeholder 7"/>
          <p:cNvSpPr>
            <a:spLocks noGrp="1"/>
          </p:cNvSpPr>
          <p:nvPr>
            <p:ph type="dt" idx="13"/>
          </p:nvPr>
        </p:nvSpPr>
        <p:spPr/>
        <p:txBody>
          <a:bodyPr/>
          <a:lstStyle/>
          <a:p>
            <a:r>
              <a:rPr lang="ga-IE"/>
              <a:t>Sourcing, writing and winning tenders</a:t>
            </a:r>
            <a:endParaRPr lang="en-IE" dirty="0"/>
          </a:p>
        </p:txBody>
      </p:sp>
    </p:spTree>
    <p:extLst>
      <p:ext uri="{BB962C8B-B14F-4D97-AF65-F5344CB8AC3E}">
        <p14:creationId xmlns:p14="http://schemas.microsoft.com/office/powerpoint/2010/main" val="2781314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6E501B-26EA-4117-9F5E-45631EE9279D}" type="slidenum">
              <a:rPr lang="en-IE" smtClean="0"/>
              <a:pPr/>
              <a:t>4</a:t>
            </a:fld>
            <a:endParaRPr lang="en-IE"/>
          </a:p>
        </p:txBody>
      </p:sp>
    </p:spTree>
    <p:extLst>
      <p:ext uri="{BB962C8B-B14F-4D97-AF65-F5344CB8AC3E}">
        <p14:creationId xmlns:p14="http://schemas.microsoft.com/office/powerpoint/2010/main" val="4225135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This presentation is based on our new-book ‘Public Procurement: Rules of the Road’.</a:t>
            </a:r>
            <a:endParaRPr lang="en-IE" sz="1200" kern="1200" dirty="0">
              <a:solidFill>
                <a:schemeClr val="tx1"/>
              </a:solidFill>
              <a:latin typeface="+mn-lt"/>
              <a:ea typeface="+mn-ea"/>
              <a:cs typeface="+mn-cs"/>
            </a:endParaRPr>
          </a:p>
          <a:p>
            <a:r>
              <a:rPr lang="en-US" sz="1200" kern="1200" dirty="0">
                <a:solidFill>
                  <a:schemeClr val="tx1"/>
                </a:solidFill>
                <a:latin typeface="+mn-lt"/>
                <a:ea typeface="+mn-ea"/>
                <a:cs typeface="+mn-cs"/>
              </a:rPr>
              <a:t>I really encourage you to get a copy – either in hard copy or as an e-book – as it provides an A to Z perspective of the tendering and procurement environment in Ireland and NI.</a:t>
            </a:r>
            <a:endParaRPr lang="en-IE"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21B5479-F822-40AD-8E00-2053A23D9F86}" type="slidenum">
              <a:rPr lang="en-IE" smtClean="0"/>
              <a:pPr/>
              <a:t>5</a:t>
            </a:fld>
            <a:endParaRPr lang="en-IE" dirty="0"/>
          </a:p>
        </p:txBody>
      </p:sp>
      <p:sp>
        <p:nvSpPr>
          <p:cNvPr id="5" name="Footer Placeholder 4"/>
          <p:cNvSpPr>
            <a:spLocks noGrp="1"/>
          </p:cNvSpPr>
          <p:nvPr>
            <p:ph type="ftr" sz="quarter" idx="11"/>
          </p:nvPr>
        </p:nvSpPr>
        <p:spPr/>
        <p:txBody>
          <a:bodyPr/>
          <a:lstStyle/>
          <a:p>
            <a:r>
              <a:rPr lang="en-GB"/>
              <a:t>Copyright Bid Management Services 2015</a:t>
            </a:r>
            <a:endParaRPr lang="en-IE" dirty="0"/>
          </a:p>
        </p:txBody>
      </p:sp>
      <p:sp>
        <p:nvSpPr>
          <p:cNvPr id="6" name="Header Placeholder 5"/>
          <p:cNvSpPr>
            <a:spLocks noGrp="1"/>
          </p:cNvSpPr>
          <p:nvPr>
            <p:ph type="hdr" sz="quarter" idx="12"/>
          </p:nvPr>
        </p:nvSpPr>
        <p:spPr/>
        <p:txBody>
          <a:bodyPr/>
          <a:lstStyle/>
          <a:p>
            <a:r>
              <a:rPr lang="en-GB"/>
              <a:t>Bid Management Services</a:t>
            </a:r>
            <a:endParaRPr lang="en-IE" dirty="0"/>
          </a:p>
        </p:txBody>
      </p:sp>
      <p:sp>
        <p:nvSpPr>
          <p:cNvPr id="8" name="Date Placeholder 7"/>
          <p:cNvSpPr>
            <a:spLocks noGrp="1"/>
          </p:cNvSpPr>
          <p:nvPr>
            <p:ph type="dt" idx="13"/>
          </p:nvPr>
        </p:nvSpPr>
        <p:spPr/>
        <p:txBody>
          <a:bodyPr/>
          <a:lstStyle/>
          <a:p>
            <a:r>
              <a:rPr lang="ga-IE"/>
              <a:t>Sourcing, writing and winning tenders</a:t>
            </a:r>
            <a:endParaRPr lang="en-IE" dirty="0"/>
          </a:p>
        </p:txBody>
      </p:sp>
    </p:spTree>
    <p:extLst>
      <p:ext uri="{BB962C8B-B14F-4D97-AF65-F5344CB8AC3E}">
        <p14:creationId xmlns:p14="http://schemas.microsoft.com/office/powerpoint/2010/main" val="5573639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This presentation is based on our new-book ‘Public Procurement: Rules of the Road’.</a:t>
            </a:r>
            <a:endParaRPr lang="en-IE" sz="1200" kern="1200" dirty="0">
              <a:solidFill>
                <a:schemeClr val="tx1"/>
              </a:solidFill>
              <a:latin typeface="+mn-lt"/>
              <a:ea typeface="+mn-ea"/>
              <a:cs typeface="+mn-cs"/>
            </a:endParaRPr>
          </a:p>
          <a:p>
            <a:r>
              <a:rPr lang="en-US" sz="1200" kern="1200" dirty="0">
                <a:solidFill>
                  <a:schemeClr val="tx1"/>
                </a:solidFill>
                <a:latin typeface="+mn-lt"/>
                <a:ea typeface="+mn-ea"/>
                <a:cs typeface="+mn-cs"/>
              </a:rPr>
              <a:t>I really encourage you to get a copy – either in hard copy or as an e-book – as it provides an A to Z perspective of the tendering and procurement environment in Ireland and NI.</a:t>
            </a:r>
            <a:endParaRPr lang="en-IE"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21B5479-F822-40AD-8E00-2053A23D9F86}" type="slidenum">
              <a:rPr lang="en-IE" smtClean="0"/>
              <a:pPr/>
              <a:t>6</a:t>
            </a:fld>
            <a:endParaRPr lang="en-IE" dirty="0"/>
          </a:p>
        </p:txBody>
      </p:sp>
      <p:sp>
        <p:nvSpPr>
          <p:cNvPr id="5" name="Footer Placeholder 4"/>
          <p:cNvSpPr>
            <a:spLocks noGrp="1"/>
          </p:cNvSpPr>
          <p:nvPr>
            <p:ph type="ftr" sz="quarter" idx="11"/>
          </p:nvPr>
        </p:nvSpPr>
        <p:spPr/>
        <p:txBody>
          <a:bodyPr/>
          <a:lstStyle/>
          <a:p>
            <a:r>
              <a:rPr lang="en-GB"/>
              <a:t>Copyright Bid Management Services 2015</a:t>
            </a:r>
            <a:endParaRPr lang="en-IE" dirty="0"/>
          </a:p>
        </p:txBody>
      </p:sp>
      <p:sp>
        <p:nvSpPr>
          <p:cNvPr id="6" name="Header Placeholder 5"/>
          <p:cNvSpPr>
            <a:spLocks noGrp="1"/>
          </p:cNvSpPr>
          <p:nvPr>
            <p:ph type="hdr" sz="quarter" idx="12"/>
          </p:nvPr>
        </p:nvSpPr>
        <p:spPr/>
        <p:txBody>
          <a:bodyPr/>
          <a:lstStyle/>
          <a:p>
            <a:r>
              <a:rPr lang="en-GB"/>
              <a:t>Bid Management Services</a:t>
            </a:r>
            <a:endParaRPr lang="en-IE" dirty="0"/>
          </a:p>
        </p:txBody>
      </p:sp>
      <p:sp>
        <p:nvSpPr>
          <p:cNvPr id="8" name="Date Placeholder 7"/>
          <p:cNvSpPr>
            <a:spLocks noGrp="1"/>
          </p:cNvSpPr>
          <p:nvPr>
            <p:ph type="dt" idx="13"/>
          </p:nvPr>
        </p:nvSpPr>
        <p:spPr/>
        <p:txBody>
          <a:bodyPr/>
          <a:lstStyle/>
          <a:p>
            <a:r>
              <a:rPr lang="ga-IE"/>
              <a:t>Sourcing, writing and winning tenders</a:t>
            </a:r>
            <a:endParaRPr lang="en-IE" dirty="0"/>
          </a:p>
        </p:txBody>
      </p:sp>
    </p:spTree>
    <p:extLst>
      <p:ext uri="{BB962C8B-B14F-4D97-AF65-F5344CB8AC3E}">
        <p14:creationId xmlns:p14="http://schemas.microsoft.com/office/powerpoint/2010/main" val="18130054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This presentation is based on our new-book ‘Public Procurement: Rules of the Road’.</a:t>
            </a:r>
            <a:endParaRPr lang="en-IE" sz="1200" kern="1200" dirty="0">
              <a:solidFill>
                <a:schemeClr val="tx1"/>
              </a:solidFill>
              <a:latin typeface="+mn-lt"/>
              <a:ea typeface="+mn-ea"/>
              <a:cs typeface="+mn-cs"/>
            </a:endParaRPr>
          </a:p>
          <a:p>
            <a:r>
              <a:rPr lang="en-US" sz="1200" kern="1200" dirty="0">
                <a:solidFill>
                  <a:schemeClr val="tx1"/>
                </a:solidFill>
                <a:latin typeface="+mn-lt"/>
                <a:ea typeface="+mn-ea"/>
                <a:cs typeface="+mn-cs"/>
              </a:rPr>
              <a:t>I really encourage you to get a copy – either in hard copy or as an e-book – as it provides an A to Z perspective of the tendering and procurement environment in Ireland and NI.</a:t>
            </a:r>
            <a:endParaRPr lang="en-IE"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21B5479-F822-40AD-8E00-2053A23D9F86}" type="slidenum">
              <a:rPr lang="en-IE" smtClean="0"/>
              <a:pPr/>
              <a:t>7</a:t>
            </a:fld>
            <a:endParaRPr lang="en-IE" dirty="0"/>
          </a:p>
        </p:txBody>
      </p:sp>
      <p:sp>
        <p:nvSpPr>
          <p:cNvPr id="5" name="Footer Placeholder 4"/>
          <p:cNvSpPr>
            <a:spLocks noGrp="1"/>
          </p:cNvSpPr>
          <p:nvPr>
            <p:ph type="ftr" sz="quarter" idx="11"/>
          </p:nvPr>
        </p:nvSpPr>
        <p:spPr/>
        <p:txBody>
          <a:bodyPr/>
          <a:lstStyle/>
          <a:p>
            <a:r>
              <a:rPr lang="en-GB"/>
              <a:t>Copyright Bid Management Services 2015</a:t>
            </a:r>
            <a:endParaRPr lang="en-IE" dirty="0"/>
          </a:p>
        </p:txBody>
      </p:sp>
      <p:sp>
        <p:nvSpPr>
          <p:cNvPr id="6" name="Header Placeholder 5"/>
          <p:cNvSpPr>
            <a:spLocks noGrp="1"/>
          </p:cNvSpPr>
          <p:nvPr>
            <p:ph type="hdr" sz="quarter" idx="12"/>
          </p:nvPr>
        </p:nvSpPr>
        <p:spPr/>
        <p:txBody>
          <a:bodyPr/>
          <a:lstStyle/>
          <a:p>
            <a:r>
              <a:rPr lang="en-GB"/>
              <a:t>Bid Management Services</a:t>
            </a:r>
            <a:endParaRPr lang="en-IE" dirty="0"/>
          </a:p>
        </p:txBody>
      </p:sp>
      <p:sp>
        <p:nvSpPr>
          <p:cNvPr id="8" name="Date Placeholder 7"/>
          <p:cNvSpPr>
            <a:spLocks noGrp="1"/>
          </p:cNvSpPr>
          <p:nvPr>
            <p:ph type="dt" idx="13"/>
          </p:nvPr>
        </p:nvSpPr>
        <p:spPr/>
        <p:txBody>
          <a:bodyPr/>
          <a:lstStyle/>
          <a:p>
            <a:r>
              <a:rPr lang="ga-IE"/>
              <a:t>Sourcing, writing and winning tenders</a:t>
            </a:r>
            <a:endParaRPr lang="en-IE" dirty="0"/>
          </a:p>
        </p:txBody>
      </p:sp>
    </p:spTree>
    <p:extLst>
      <p:ext uri="{BB962C8B-B14F-4D97-AF65-F5344CB8AC3E}">
        <p14:creationId xmlns:p14="http://schemas.microsoft.com/office/powerpoint/2010/main" val="3632726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This presentation is based on our new-book ‘Public Procurement: Rules of the Road’.</a:t>
            </a:r>
            <a:endParaRPr lang="en-IE" sz="1200" kern="1200" dirty="0">
              <a:solidFill>
                <a:schemeClr val="tx1"/>
              </a:solidFill>
              <a:latin typeface="+mn-lt"/>
              <a:ea typeface="+mn-ea"/>
              <a:cs typeface="+mn-cs"/>
            </a:endParaRPr>
          </a:p>
          <a:p>
            <a:r>
              <a:rPr lang="en-US" sz="1200" kern="1200" dirty="0">
                <a:solidFill>
                  <a:schemeClr val="tx1"/>
                </a:solidFill>
                <a:latin typeface="+mn-lt"/>
                <a:ea typeface="+mn-ea"/>
                <a:cs typeface="+mn-cs"/>
              </a:rPr>
              <a:t>I really encourage you to get a copy – either in hard copy or as an e-book – as it provides an A to Z perspective of the tendering and procurement environment in Ireland and NI.</a:t>
            </a:r>
            <a:endParaRPr lang="en-IE"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21B5479-F822-40AD-8E00-2053A23D9F86}" type="slidenum">
              <a:rPr lang="en-IE" smtClean="0"/>
              <a:pPr/>
              <a:t>8</a:t>
            </a:fld>
            <a:endParaRPr lang="en-IE" dirty="0"/>
          </a:p>
        </p:txBody>
      </p:sp>
      <p:sp>
        <p:nvSpPr>
          <p:cNvPr id="5" name="Footer Placeholder 4"/>
          <p:cNvSpPr>
            <a:spLocks noGrp="1"/>
          </p:cNvSpPr>
          <p:nvPr>
            <p:ph type="ftr" sz="quarter" idx="11"/>
          </p:nvPr>
        </p:nvSpPr>
        <p:spPr/>
        <p:txBody>
          <a:bodyPr/>
          <a:lstStyle/>
          <a:p>
            <a:r>
              <a:rPr lang="en-GB"/>
              <a:t>Copyright Bid Management Services 2015</a:t>
            </a:r>
            <a:endParaRPr lang="en-IE" dirty="0"/>
          </a:p>
        </p:txBody>
      </p:sp>
      <p:sp>
        <p:nvSpPr>
          <p:cNvPr id="6" name="Header Placeholder 5"/>
          <p:cNvSpPr>
            <a:spLocks noGrp="1"/>
          </p:cNvSpPr>
          <p:nvPr>
            <p:ph type="hdr" sz="quarter" idx="12"/>
          </p:nvPr>
        </p:nvSpPr>
        <p:spPr/>
        <p:txBody>
          <a:bodyPr/>
          <a:lstStyle/>
          <a:p>
            <a:r>
              <a:rPr lang="en-GB"/>
              <a:t>Bid Management Services</a:t>
            </a:r>
            <a:endParaRPr lang="en-IE" dirty="0"/>
          </a:p>
        </p:txBody>
      </p:sp>
      <p:sp>
        <p:nvSpPr>
          <p:cNvPr id="8" name="Date Placeholder 7"/>
          <p:cNvSpPr>
            <a:spLocks noGrp="1"/>
          </p:cNvSpPr>
          <p:nvPr>
            <p:ph type="dt" idx="13"/>
          </p:nvPr>
        </p:nvSpPr>
        <p:spPr/>
        <p:txBody>
          <a:bodyPr/>
          <a:lstStyle/>
          <a:p>
            <a:r>
              <a:rPr lang="ga-IE"/>
              <a:t>Sourcing, writing and winning tenders</a:t>
            </a:r>
            <a:endParaRPr lang="en-IE" dirty="0"/>
          </a:p>
        </p:txBody>
      </p:sp>
    </p:spTree>
    <p:extLst>
      <p:ext uri="{BB962C8B-B14F-4D97-AF65-F5344CB8AC3E}">
        <p14:creationId xmlns:p14="http://schemas.microsoft.com/office/powerpoint/2010/main" val="1670463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This presentation is based on our new-book ‘Public Procurement: Rules of the Road’.</a:t>
            </a:r>
            <a:endParaRPr lang="en-IE" sz="1200" kern="1200" dirty="0">
              <a:solidFill>
                <a:schemeClr val="tx1"/>
              </a:solidFill>
              <a:latin typeface="+mn-lt"/>
              <a:ea typeface="+mn-ea"/>
              <a:cs typeface="+mn-cs"/>
            </a:endParaRPr>
          </a:p>
          <a:p>
            <a:r>
              <a:rPr lang="en-US" sz="1200" kern="1200" dirty="0">
                <a:solidFill>
                  <a:schemeClr val="tx1"/>
                </a:solidFill>
                <a:latin typeface="+mn-lt"/>
                <a:ea typeface="+mn-ea"/>
                <a:cs typeface="+mn-cs"/>
              </a:rPr>
              <a:t>I really encourage you to get a copy – either in hard copy or as an e-book – as it provides an A to Z perspective of the tendering and procurement environment in Ireland and NI.</a:t>
            </a:r>
            <a:endParaRPr lang="en-IE"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21B5479-F822-40AD-8E00-2053A23D9F86}" type="slidenum">
              <a:rPr lang="en-IE" smtClean="0"/>
              <a:pPr/>
              <a:t>9</a:t>
            </a:fld>
            <a:endParaRPr lang="en-IE" dirty="0"/>
          </a:p>
        </p:txBody>
      </p:sp>
      <p:sp>
        <p:nvSpPr>
          <p:cNvPr id="5" name="Footer Placeholder 4"/>
          <p:cNvSpPr>
            <a:spLocks noGrp="1"/>
          </p:cNvSpPr>
          <p:nvPr>
            <p:ph type="ftr" sz="quarter" idx="11"/>
          </p:nvPr>
        </p:nvSpPr>
        <p:spPr/>
        <p:txBody>
          <a:bodyPr/>
          <a:lstStyle/>
          <a:p>
            <a:r>
              <a:rPr lang="en-GB"/>
              <a:t>Copyright Bid Management Services 2015</a:t>
            </a:r>
            <a:endParaRPr lang="en-IE" dirty="0"/>
          </a:p>
        </p:txBody>
      </p:sp>
      <p:sp>
        <p:nvSpPr>
          <p:cNvPr id="6" name="Header Placeholder 5"/>
          <p:cNvSpPr>
            <a:spLocks noGrp="1"/>
          </p:cNvSpPr>
          <p:nvPr>
            <p:ph type="hdr" sz="quarter" idx="12"/>
          </p:nvPr>
        </p:nvSpPr>
        <p:spPr/>
        <p:txBody>
          <a:bodyPr/>
          <a:lstStyle/>
          <a:p>
            <a:r>
              <a:rPr lang="en-GB"/>
              <a:t>Bid Management Services</a:t>
            </a:r>
            <a:endParaRPr lang="en-IE" dirty="0"/>
          </a:p>
        </p:txBody>
      </p:sp>
      <p:sp>
        <p:nvSpPr>
          <p:cNvPr id="8" name="Date Placeholder 7"/>
          <p:cNvSpPr>
            <a:spLocks noGrp="1"/>
          </p:cNvSpPr>
          <p:nvPr>
            <p:ph type="dt" idx="13"/>
          </p:nvPr>
        </p:nvSpPr>
        <p:spPr/>
        <p:txBody>
          <a:bodyPr/>
          <a:lstStyle/>
          <a:p>
            <a:r>
              <a:rPr lang="ga-IE"/>
              <a:t>Sourcing, writing and winning tenders</a:t>
            </a:r>
            <a:endParaRPr lang="en-IE" dirty="0"/>
          </a:p>
        </p:txBody>
      </p:sp>
    </p:spTree>
    <p:extLst>
      <p:ext uri="{BB962C8B-B14F-4D97-AF65-F5344CB8AC3E}">
        <p14:creationId xmlns:p14="http://schemas.microsoft.com/office/powerpoint/2010/main" val="1710610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This presentation is based on our new-book ‘Public Procurement: Rules of the Road’.</a:t>
            </a:r>
            <a:endParaRPr lang="en-IE" sz="1200" kern="1200" dirty="0">
              <a:solidFill>
                <a:schemeClr val="tx1"/>
              </a:solidFill>
              <a:latin typeface="+mn-lt"/>
              <a:ea typeface="+mn-ea"/>
              <a:cs typeface="+mn-cs"/>
            </a:endParaRPr>
          </a:p>
          <a:p>
            <a:r>
              <a:rPr lang="en-US" sz="1200" kern="1200" dirty="0">
                <a:solidFill>
                  <a:schemeClr val="tx1"/>
                </a:solidFill>
                <a:latin typeface="+mn-lt"/>
                <a:ea typeface="+mn-ea"/>
                <a:cs typeface="+mn-cs"/>
              </a:rPr>
              <a:t>I really encourage you to get a copy – either in hard copy or as an e-book – as it provides an A to Z perspective of the tendering and procurement environment in Ireland and NI.</a:t>
            </a:r>
            <a:endParaRPr lang="en-IE"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21B5479-F822-40AD-8E00-2053A23D9F86}" type="slidenum">
              <a:rPr lang="en-IE" smtClean="0"/>
              <a:pPr/>
              <a:t>10</a:t>
            </a:fld>
            <a:endParaRPr lang="en-IE" dirty="0"/>
          </a:p>
        </p:txBody>
      </p:sp>
      <p:sp>
        <p:nvSpPr>
          <p:cNvPr id="5" name="Footer Placeholder 4"/>
          <p:cNvSpPr>
            <a:spLocks noGrp="1"/>
          </p:cNvSpPr>
          <p:nvPr>
            <p:ph type="ftr" sz="quarter" idx="11"/>
          </p:nvPr>
        </p:nvSpPr>
        <p:spPr/>
        <p:txBody>
          <a:bodyPr/>
          <a:lstStyle/>
          <a:p>
            <a:r>
              <a:rPr lang="en-GB"/>
              <a:t>Copyright Bid Management Services 2015</a:t>
            </a:r>
            <a:endParaRPr lang="en-IE" dirty="0"/>
          </a:p>
        </p:txBody>
      </p:sp>
      <p:sp>
        <p:nvSpPr>
          <p:cNvPr id="6" name="Header Placeholder 5"/>
          <p:cNvSpPr>
            <a:spLocks noGrp="1"/>
          </p:cNvSpPr>
          <p:nvPr>
            <p:ph type="hdr" sz="quarter" idx="12"/>
          </p:nvPr>
        </p:nvSpPr>
        <p:spPr/>
        <p:txBody>
          <a:bodyPr/>
          <a:lstStyle/>
          <a:p>
            <a:r>
              <a:rPr lang="en-GB"/>
              <a:t>Bid Management Services</a:t>
            </a:r>
            <a:endParaRPr lang="en-IE" dirty="0"/>
          </a:p>
        </p:txBody>
      </p:sp>
      <p:sp>
        <p:nvSpPr>
          <p:cNvPr id="8" name="Date Placeholder 7"/>
          <p:cNvSpPr>
            <a:spLocks noGrp="1"/>
          </p:cNvSpPr>
          <p:nvPr>
            <p:ph type="dt" idx="13"/>
          </p:nvPr>
        </p:nvSpPr>
        <p:spPr/>
        <p:txBody>
          <a:bodyPr/>
          <a:lstStyle/>
          <a:p>
            <a:r>
              <a:rPr lang="ga-IE"/>
              <a:t>Sourcing, writing and winning tenders</a:t>
            </a:r>
            <a:endParaRPr lang="en-IE" dirty="0"/>
          </a:p>
        </p:txBody>
      </p:sp>
    </p:spTree>
    <p:extLst>
      <p:ext uri="{BB962C8B-B14F-4D97-AF65-F5344CB8AC3E}">
        <p14:creationId xmlns:p14="http://schemas.microsoft.com/office/powerpoint/2010/main" val="2653751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This presentation is based on our new-book ‘Public Procurement: Rules of the Road’.</a:t>
            </a:r>
            <a:endParaRPr lang="en-IE" sz="1200" kern="1200" dirty="0">
              <a:solidFill>
                <a:schemeClr val="tx1"/>
              </a:solidFill>
              <a:latin typeface="+mn-lt"/>
              <a:ea typeface="+mn-ea"/>
              <a:cs typeface="+mn-cs"/>
            </a:endParaRPr>
          </a:p>
          <a:p>
            <a:r>
              <a:rPr lang="en-US" sz="1200" kern="1200" dirty="0">
                <a:solidFill>
                  <a:schemeClr val="tx1"/>
                </a:solidFill>
                <a:latin typeface="+mn-lt"/>
                <a:ea typeface="+mn-ea"/>
                <a:cs typeface="+mn-cs"/>
              </a:rPr>
              <a:t>I really encourage you to get a copy – either in hard copy or as an e-book – as it provides an A to Z perspective of the tendering and procurement environment in Ireland and NI.</a:t>
            </a:r>
            <a:endParaRPr lang="en-IE"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21B5479-F822-40AD-8E00-2053A23D9F86}" type="slidenum">
              <a:rPr lang="en-IE" smtClean="0"/>
              <a:pPr/>
              <a:t>11</a:t>
            </a:fld>
            <a:endParaRPr lang="en-IE" dirty="0"/>
          </a:p>
        </p:txBody>
      </p:sp>
      <p:sp>
        <p:nvSpPr>
          <p:cNvPr id="5" name="Footer Placeholder 4"/>
          <p:cNvSpPr>
            <a:spLocks noGrp="1"/>
          </p:cNvSpPr>
          <p:nvPr>
            <p:ph type="ftr" sz="quarter" idx="11"/>
          </p:nvPr>
        </p:nvSpPr>
        <p:spPr/>
        <p:txBody>
          <a:bodyPr/>
          <a:lstStyle/>
          <a:p>
            <a:r>
              <a:rPr lang="en-GB"/>
              <a:t>Copyright Bid Management Services 2015</a:t>
            </a:r>
            <a:endParaRPr lang="en-IE" dirty="0"/>
          </a:p>
        </p:txBody>
      </p:sp>
      <p:sp>
        <p:nvSpPr>
          <p:cNvPr id="6" name="Header Placeholder 5"/>
          <p:cNvSpPr>
            <a:spLocks noGrp="1"/>
          </p:cNvSpPr>
          <p:nvPr>
            <p:ph type="hdr" sz="quarter" idx="12"/>
          </p:nvPr>
        </p:nvSpPr>
        <p:spPr/>
        <p:txBody>
          <a:bodyPr/>
          <a:lstStyle/>
          <a:p>
            <a:r>
              <a:rPr lang="en-GB"/>
              <a:t>Bid Management Services</a:t>
            </a:r>
            <a:endParaRPr lang="en-IE" dirty="0"/>
          </a:p>
        </p:txBody>
      </p:sp>
      <p:sp>
        <p:nvSpPr>
          <p:cNvPr id="8" name="Date Placeholder 7"/>
          <p:cNvSpPr>
            <a:spLocks noGrp="1"/>
          </p:cNvSpPr>
          <p:nvPr>
            <p:ph type="dt" idx="13"/>
          </p:nvPr>
        </p:nvSpPr>
        <p:spPr/>
        <p:txBody>
          <a:bodyPr/>
          <a:lstStyle/>
          <a:p>
            <a:r>
              <a:rPr lang="ga-IE"/>
              <a:t>Sourcing, writing and winning tenders</a:t>
            </a:r>
            <a:endParaRPr lang="en-IE" dirty="0"/>
          </a:p>
        </p:txBody>
      </p:sp>
    </p:spTree>
    <p:extLst>
      <p:ext uri="{BB962C8B-B14F-4D97-AF65-F5344CB8AC3E}">
        <p14:creationId xmlns:p14="http://schemas.microsoft.com/office/powerpoint/2010/main" val="1467405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I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4EAD9183-F0AD-4639-8645-6DA2AE688418}" type="datetimeFigureOut">
              <a:rPr lang="en-IE" smtClean="0"/>
              <a:pPr/>
              <a:t>09/11/2023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7C3084E-13CD-4C4A-8535-9C3F7259B76A}" type="slidenum">
              <a:rPr lang="en-IE" smtClean="0"/>
              <a:pPr/>
              <a:t>‹#›</a:t>
            </a:fld>
            <a:endParaRPr lang="en-I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4EAD9183-F0AD-4639-8645-6DA2AE688418}" type="datetimeFigureOut">
              <a:rPr lang="en-IE" smtClean="0"/>
              <a:pPr/>
              <a:t>09/11/2023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7C3084E-13CD-4C4A-8535-9C3F7259B76A}" type="slidenum">
              <a:rPr lang="en-IE" smtClean="0"/>
              <a:pPr/>
              <a:t>‹#›</a:t>
            </a:fld>
            <a:endParaRPr lang="en-I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4EAD9183-F0AD-4639-8645-6DA2AE688418}" type="datetimeFigureOut">
              <a:rPr lang="en-IE" smtClean="0"/>
              <a:pPr/>
              <a:t>09/11/2023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7C3084E-13CD-4C4A-8535-9C3F7259B76A}" type="slidenum">
              <a:rPr lang="en-IE" smtClean="0"/>
              <a:pPr/>
              <a:t>‹#›</a:t>
            </a:fld>
            <a:endParaRPr lang="en-I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4EAD9183-F0AD-4639-8645-6DA2AE688418}" type="datetimeFigureOut">
              <a:rPr lang="en-IE" smtClean="0"/>
              <a:pPr/>
              <a:t>09/11/2023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7C3084E-13CD-4C4A-8535-9C3F7259B76A}" type="slidenum">
              <a:rPr lang="en-IE" smtClean="0"/>
              <a:pPr/>
              <a:t>‹#›</a:t>
            </a:fld>
            <a:endParaRPr lang="en-I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AD9183-F0AD-4639-8645-6DA2AE688418}" type="datetimeFigureOut">
              <a:rPr lang="en-IE" smtClean="0"/>
              <a:pPr/>
              <a:t>09/11/2023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7C3084E-13CD-4C4A-8535-9C3F7259B76A}" type="slidenum">
              <a:rPr lang="en-IE" smtClean="0"/>
              <a:pPr/>
              <a:t>‹#›</a:t>
            </a:fld>
            <a:endParaRPr lang="en-I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4EAD9183-F0AD-4639-8645-6DA2AE688418}" type="datetimeFigureOut">
              <a:rPr lang="en-IE" smtClean="0"/>
              <a:pPr/>
              <a:t>09/11/2023</a:t>
            </a:fld>
            <a:endParaRPr lang="en-IE"/>
          </a:p>
        </p:txBody>
      </p:sp>
      <p:sp>
        <p:nvSpPr>
          <p:cNvPr id="7" name="Slide Number Placeholder 6"/>
          <p:cNvSpPr>
            <a:spLocks noGrp="1"/>
          </p:cNvSpPr>
          <p:nvPr>
            <p:ph type="sldNum" sz="quarter" idx="12"/>
          </p:nvPr>
        </p:nvSpPr>
        <p:spPr/>
        <p:txBody>
          <a:bodyPr/>
          <a:lstStyle/>
          <a:p>
            <a:fld id="{37C3084E-13CD-4C4A-8535-9C3F7259B76A}" type="slidenum">
              <a:rPr lang="en-IE" smtClean="0"/>
              <a:pPr/>
              <a:t>‹#›</a:t>
            </a:fld>
            <a:endParaRPr lang="en-I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4EAD9183-F0AD-4639-8645-6DA2AE688418}" type="datetimeFigureOut">
              <a:rPr lang="en-IE" smtClean="0"/>
              <a:pPr/>
              <a:t>09/11/2023</a:t>
            </a:fld>
            <a:endParaRPr lang="en-IE"/>
          </a:p>
        </p:txBody>
      </p:sp>
      <p:sp>
        <p:nvSpPr>
          <p:cNvPr id="9" name="Slide Number Placeholder 8"/>
          <p:cNvSpPr>
            <a:spLocks noGrp="1"/>
          </p:cNvSpPr>
          <p:nvPr>
            <p:ph type="sldNum" sz="quarter" idx="12"/>
          </p:nvPr>
        </p:nvSpPr>
        <p:spPr/>
        <p:txBody>
          <a:bodyPr/>
          <a:lstStyle/>
          <a:p>
            <a:fld id="{37C3084E-13CD-4C4A-8535-9C3F7259B76A}" type="slidenum">
              <a:rPr lang="en-IE" smtClean="0"/>
              <a:pPr/>
              <a:t>‹#›</a:t>
            </a:fld>
            <a:endParaRPr lang="en-I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4EAD9183-F0AD-4639-8645-6DA2AE688418}" type="datetimeFigureOut">
              <a:rPr lang="en-IE" smtClean="0"/>
              <a:pPr/>
              <a:t>09/11/2023</a:t>
            </a:fld>
            <a:endParaRPr lang="en-IE"/>
          </a:p>
        </p:txBody>
      </p:sp>
      <p:sp>
        <p:nvSpPr>
          <p:cNvPr id="5" name="Slide Number Placeholder 4"/>
          <p:cNvSpPr>
            <a:spLocks noGrp="1"/>
          </p:cNvSpPr>
          <p:nvPr>
            <p:ph type="sldNum" sz="quarter" idx="12"/>
          </p:nvPr>
        </p:nvSpPr>
        <p:spPr/>
        <p:txBody>
          <a:bodyPr/>
          <a:lstStyle/>
          <a:p>
            <a:fld id="{37C3084E-13CD-4C4A-8535-9C3F7259B76A}" type="slidenum">
              <a:rPr lang="en-IE" smtClean="0"/>
              <a:pPr/>
              <a:t>‹#›</a:t>
            </a:fld>
            <a:endParaRPr lang="en-I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AD9183-F0AD-4639-8645-6DA2AE688418}" type="datetimeFigureOut">
              <a:rPr lang="en-IE" smtClean="0"/>
              <a:pPr/>
              <a:t>09/11/2023</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37C3084E-13CD-4C4A-8535-9C3F7259B76A}" type="slidenum">
              <a:rPr lang="en-IE" smtClean="0"/>
              <a:pPr/>
              <a:t>‹#›</a:t>
            </a:fld>
            <a:endParaRPr lang="en-I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AD9183-F0AD-4639-8645-6DA2AE688418}" type="datetimeFigureOut">
              <a:rPr lang="en-IE" smtClean="0"/>
              <a:pPr/>
              <a:t>09/11/2023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37C3084E-13CD-4C4A-8535-9C3F7259B76A}" type="slidenum">
              <a:rPr lang="en-IE" smtClean="0"/>
              <a:pPr/>
              <a:t>‹#›</a:t>
            </a:fld>
            <a:endParaRPr lang="en-I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AD9183-F0AD-4639-8645-6DA2AE688418}" type="datetimeFigureOut">
              <a:rPr lang="en-IE" smtClean="0"/>
              <a:pPr/>
              <a:t>09/11/2023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37C3084E-13CD-4C4A-8535-9C3F7259B76A}" type="slidenum">
              <a:rPr lang="en-IE" smtClean="0"/>
              <a:pPr/>
              <a:t>‹#›</a:t>
            </a:fld>
            <a:endParaRPr lang="en-I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AD9183-F0AD-4639-8645-6DA2AE688418}" type="datetimeFigureOut">
              <a:rPr lang="en-IE" smtClean="0"/>
              <a:pPr/>
              <a:t>09/11/2023</a:t>
            </a:fld>
            <a:endParaRPr lang="en-I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C3084E-13CD-4C4A-8535-9C3F7259B76A}" type="slidenum">
              <a:rPr lang="en-IE" smtClean="0"/>
              <a:pPr/>
              <a:t>‹#›</a:t>
            </a:fld>
            <a:endParaRPr lang="en-I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hyperlink" Target="http://www.bidservices.i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MS_Curve.jpg"/>
          <p:cNvPicPr>
            <a:picLocks noChangeAspect="1"/>
          </p:cNvPicPr>
          <p:nvPr/>
        </p:nvPicPr>
        <p:blipFill>
          <a:blip r:embed="rId3" cstate="print">
            <a:clrChange>
              <a:clrFrom>
                <a:srgbClr val="FFFFFF"/>
              </a:clrFrom>
              <a:clrTo>
                <a:srgbClr val="FFFFFF">
                  <a:alpha val="0"/>
                </a:srgbClr>
              </a:clrTo>
            </a:clrChange>
          </a:blip>
          <a:stretch>
            <a:fillRect/>
          </a:stretch>
        </p:blipFill>
        <p:spPr>
          <a:xfrm>
            <a:off x="0" y="4277444"/>
            <a:ext cx="9144000" cy="2580556"/>
          </a:xfrm>
          <a:prstGeom prst="rect">
            <a:avLst/>
          </a:prstGeom>
        </p:spPr>
      </p:pic>
      <p:sp>
        <p:nvSpPr>
          <p:cNvPr id="2" name="Title 1"/>
          <p:cNvSpPr>
            <a:spLocks noGrp="1"/>
          </p:cNvSpPr>
          <p:nvPr>
            <p:ph type="ctrTitle"/>
          </p:nvPr>
        </p:nvSpPr>
        <p:spPr>
          <a:xfrm>
            <a:off x="-720080" y="2381074"/>
            <a:ext cx="10620672" cy="642918"/>
          </a:xfrm>
        </p:spPr>
        <p:txBody>
          <a:bodyPr>
            <a:noAutofit/>
          </a:bodyPr>
          <a:lstStyle/>
          <a:p>
            <a:br>
              <a:rPr lang="en-GB" sz="4000" dirty="0">
                <a:solidFill>
                  <a:schemeClr val="accent4">
                    <a:lumMod val="75000"/>
                  </a:schemeClr>
                </a:solidFill>
              </a:rPr>
            </a:br>
            <a:br>
              <a:rPr lang="en-GB" sz="4000" dirty="0">
                <a:solidFill>
                  <a:schemeClr val="accent4">
                    <a:lumMod val="75000"/>
                  </a:schemeClr>
                </a:solidFill>
              </a:rPr>
            </a:br>
            <a:br>
              <a:rPr lang="en-GB" sz="4000" dirty="0">
                <a:solidFill>
                  <a:schemeClr val="accent4">
                    <a:lumMod val="75000"/>
                  </a:schemeClr>
                </a:solidFill>
              </a:rPr>
            </a:br>
            <a:r>
              <a:rPr lang="en-GB" sz="4000" dirty="0">
                <a:solidFill>
                  <a:schemeClr val="accent4">
                    <a:lumMod val="75000"/>
                  </a:schemeClr>
                </a:solidFill>
              </a:rPr>
              <a:t>UNDERSTANDING </a:t>
            </a:r>
            <a:br>
              <a:rPr lang="en-GB" sz="4000" dirty="0">
                <a:solidFill>
                  <a:schemeClr val="accent4">
                    <a:lumMod val="75000"/>
                  </a:schemeClr>
                </a:solidFill>
              </a:rPr>
            </a:br>
            <a:r>
              <a:rPr lang="en-GB" sz="4000" dirty="0">
                <a:solidFill>
                  <a:schemeClr val="accent4">
                    <a:lumMod val="75000"/>
                  </a:schemeClr>
                </a:solidFill>
              </a:rPr>
              <a:t>SOCIAL VALUE  </a:t>
            </a:r>
            <a:br>
              <a:rPr lang="en-GB" sz="4000" dirty="0">
                <a:solidFill>
                  <a:schemeClr val="accent4">
                    <a:lumMod val="75000"/>
                  </a:schemeClr>
                </a:solidFill>
              </a:rPr>
            </a:br>
            <a:br>
              <a:rPr lang="en-GB" sz="4000" dirty="0">
                <a:solidFill>
                  <a:schemeClr val="accent4">
                    <a:lumMod val="75000"/>
                  </a:schemeClr>
                </a:solidFill>
              </a:rPr>
            </a:br>
            <a:r>
              <a:rPr lang="en-GB" sz="4000" dirty="0">
                <a:solidFill>
                  <a:schemeClr val="accent4">
                    <a:lumMod val="75000"/>
                  </a:schemeClr>
                </a:solidFill>
              </a:rPr>
              <a:t>Thursday 9</a:t>
            </a:r>
            <a:r>
              <a:rPr lang="en-GB" sz="4000" baseline="30000" dirty="0">
                <a:solidFill>
                  <a:schemeClr val="accent4">
                    <a:lumMod val="75000"/>
                  </a:schemeClr>
                </a:solidFill>
              </a:rPr>
              <a:t>th</a:t>
            </a:r>
            <a:r>
              <a:rPr lang="en-GB" sz="4000" dirty="0">
                <a:solidFill>
                  <a:schemeClr val="accent4">
                    <a:lumMod val="75000"/>
                  </a:schemeClr>
                </a:solidFill>
              </a:rPr>
              <a:t> November 2023</a:t>
            </a:r>
            <a:br>
              <a:rPr lang="en-GB" sz="4000" dirty="0">
                <a:solidFill>
                  <a:schemeClr val="accent4">
                    <a:lumMod val="75000"/>
                  </a:schemeClr>
                </a:solidFill>
              </a:rPr>
            </a:br>
            <a:endParaRPr lang="en-GB" sz="4000" dirty="0">
              <a:solidFill>
                <a:schemeClr val="accent4">
                  <a:lumMod val="75000"/>
                </a:schemeClr>
              </a:solidFill>
            </a:endParaRPr>
          </a:p>
        </p:txBody>
      </p:sp>
      <p:sp>
        <p:nvSpPr>
          <p:cNvPr id="3" name="Subtitle 2"/>
          <p:cNvSpPr>
            <a:spLocks noGrp="1"/>
          </p:cNvSpPr>
          <p:nvPr>
            <p:ph type="subTitle" idx="1"/>
          </p:nvPr>
        </p:nvSpPr>
        <p:spPr>
          <a:xfrm>
            <a:off x="611560" y="6243654"/>
            <a:ext cx="8532440" cy="614370"/>
          </a:xfrm>
        </p:spPr>
        <p:txBody>
          <a:bodyPr>
            <a:normAutofit/>
          </a:bodyPr>
          <a:lstStyle/>
          <a:p>
            <a:pPr algn="r">
              <a:spcBef>
                <a:spcPts val="0"/>
              </a:spcBef>
            </a:pPr>
            <a:r>
              <a:rPr lang="en-IE" sz="2000" b="1" dirty="0"/>
              <a:t>©Bid Services 2023</a:t>
            </a:r>
          </a:p>
        </p:txBody>
      </p:sp>
      <p:pic>
        <p:nvPicPr>
          <p:cNvPr id="8" name="Picture 2" descr="SLOGOCMYK.pd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0"/>
            <a:ext cx="2339752" cy="11247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MS_Curve.jpg"/>
          <p:cNvPicPr>
            <a:picLocks noChangeAspect="1"/>
          </p:cNvPicPr>
          <p:nvPr/>
        </p:nvPicPr>
        <p:blipFill>
          <a:blip r:embed="rId3" cstate="print">
            <a:clrChange>
              <a:clrFrom>
                <a:srgbClr val="FFFFFF"/>
              </a:clrFrom>
              <a:clrTo>
                <a:srgbClr val="FFFFFF">
                  <a:alpha val="0"/>
                </a:srgbClr>
              </a:clrTo>
            </a:clrChange>
          </a:blip>
          <a:stretch>
            <a:fillRect/>
          </a:stretch>
        </p:blipFill>
        <p:spPr>
          <a:xfrm>
            <a:off x="0" y="5661248"/>
            <a:ext cx="9144000" cy="1800200"/>
          </a:xfrm>
          <a:prstGeom prst="rect">
            <a:avLst/>
          </a:prstGeom>
        </p:spPr>
      </p:pic>
      <p:sp>
        <p:nvSpPr>
          <p:cNvPr id="9" name="Rectangle 8"/>
          <p:cNvSpPr/>
          <p:nvPr/>
        </p:nvSpPr>
        <p:spPr>
          <a:xfrm>
            <a:off x="173861" y="2269030"/>
            <a:ext cx="7920880" cy="2031325"/>
          </a:xfrm>
          <a:prstGeom prst="rect">
            <a:avLst/>
          </a:prstGeom>
        </p:spPr>
        <p:txBody>
          <a:bodyPr wrap="square">
            <a:spAutoFit/>
          </a:bodyPr>
          <a:lstStyle/>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p:txBody>
      </p:sp>
      <p:sp>
        <p:nvSpPr>
          <p:cNvPr id="8" name="Rectangle 7"/>
          <p:cNvSpPr/>
          <p:nvPr/>
        </p:nvSpPr>
        <p:spPr>
          <a:xfrm>
            <a:off x="154425" y="1100643"/>
            <a:ext cx="8835150" cy="6124754"/>
          </a:xfrm>
          <a:prstGeom prst="rect">
            <a:avLst/>
          </a:prstGeom>
        </p:spPr>
        <p:txBody>
          <a:bodyPr wrap="square">
            <a:spAutoFit/>
          </a:bodyPr>
          <a:lstStyle/>
          <a:p>
            <a:r>
              <a:rPr lang="en-IE" sz="2800" dirty="0">
                <a:solidFill>
                  <a:schemeClr val="accent4">
                    <a:lumMod val="75000"/>
                  </a:schemeClr>
                </a:solidFill>
              </a:rPr>
              <a:t>EXAMPLES (Theme 2):</a:t>
            </a:r>
          </a:p>
          <a:p>
            <a:endParaRPr lang="en-IE" sz="2800" dirty="0">
              <a:solidFill>
                <a:schemeClr val="accent4">
                  <a:lumMod val="75000"/>
                </a:schemeClr>
              </a:solidFill>
            </a:endParaRPr>
          </a:p>
          <a:p>
            <a:pPr marL="457200" indent="-457200">
              <a:buFont typeface="Arial" panose="020B0604020202020204" pitchFamily="34" charset="0"/>
              <a:buChar char="•"/>
            </a:pPr>
            <a:r>
              <a:rPr lang="en-GB" sz="2800" dirty="0"/>
              <a:t>Modern Slavery Assessment Tool</a:t>
            </a:r>
          </a:p>
          <a:p>
            <a:pPr marL="457200" indent="-457200">
              <a:buFont typeface="Arial" panose="020B0604020202020204" pitchFamily="34" charset="0"/>
              <a:buChar char="•"/>
            </a:pPr>
            <a:r>
              <a:rPr lang="en-GB" sz="2800" dirty="0"/>
              <a:t>Modern slavery training for employees engaged on the contract</a:t>
            </a:r>
          </a:p>
          <a:p>
            <a:pPr marL="457200" indent="-457200">
              <a:buFont typeface="Arial" panose="020B0604020202020204" pitchFamily="34" charset="0"/>
              <a:buChar char="•"/>
            </a:pPr>
            <a:r>
              <a:rPr lang="en-GB" sz="2800" dirty="0"/>
              <a:t>Supply Chain Resilience and Capacity strategy for the contract</a:t>
            </a:r>
          </a:p>
          <a:p>
            <a:pPr marL="457200" indent="-457200">
              <a:buFont typeface="Arial" panose="020B0604020202020204" pitchFamily="34" charset="0"/>
              <a:buChar char="•"/>
            </a:pPr>
            <a:r>
              <a:rPr lang="en-GB" sz="2800" dirty="0"/>
              <a:t>Inclusion of Micro Enterprises, which are in their first 48 months of trading, in the contract's supply chain</a:t>
            </a:r>
          </a:p>
          <a:p>
            <a:pPr marL="457200" indent="-457200">
              <a:buFont typeface="Arial" panose="020B0604020202020204" pitchFamily="34" charset="0"/>
              <a:buChar char="•"/>
            </a:pPr>
            <a:r>
              <a:rPr lang="en-GB" sz="2800" dirty="0"/>
              <a:t>Inclusion of VCSE sector organisations in the contract's supply chain</a:t>
            </a:r>
          </a:p>
          <a:p>
            <a:endParaRPr lang="en-GB" sz="2800" dirty="0"/>
          </a:p>
          <a:p>
            <a:endParaRPr lang="en-GB" sz="2800" dirty="0"/>
          </a:p>
          <a:p>
            <a:endParaRPr lang="en-GB" sz="2800" dirty="0"/>
          </a:p>
        </p:txBody>
      </p:sp>
      <p:pic>
        <p:nvPicPr>
          <p:cNvPr id="10" name="Picture 2" descr="SLOGOCMYK.pd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0"/>
            <a:ext cx="2339752" cy="11247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874D410-C7C8-6B64-7EF4-C2DBD721BD90}"/>
              </a:ext>
            </a:extLst>
          </p:cNvPr>
          <p:cNvSpPr txBox="1"/>
          <p:nvPr/>
        </p:nvSpPr>
        <p:spPr>
          <a:xfrm>
            <a:off x="2570455" y="402003"/>
            <a:ext cx="6264695" cy="584775"/>
          </a:xfrm>
          <a:prstGeom prst="rect">
            <a:avLst/>
          </a:prstGeom>
          <a:noFill/>
        </p:spPr>
        <p:txBody>
          <a:bodyPr wrap="square">
            <a:spAutoFit/>
          </a:bodyPr>
          <a:lstStyle/>
          <a:p>
            <a:pPr algn="r"/>
            <a:r>
              <a:rPr lang="en-US" sz="3200" dirty="0">
                <a:solidFill>
                  <a:schemeClr val="accent4">
                    <a:lumMod val="75000"/>
                  </a:schemeClr>
                </a:solidFill>
                <a:latin typeface="+mj-lt"/>
                <a:ea typeface="+mj-ea"/>
                <a:cs typeface="+mj-cs"/>
              </a:rPr>
              <a:t>SOCIAL VALUE INITIATIVES</a:t>
            </a:r>
            <a:endParaRPr lang="en-GB" sz="3200" dirty="0">
              <a:solidFill>
                <a:schemeClr val="accent4">
                  <a:lumMod val="75000"/>
                </a:schemeClr>
              </a:solidFill>
              <a:latin typeface="+mj-lt"/>
              <a:ea typeface="+mj-ea"/>
              <a:cs typeface="+mj-cs"/>
            </a:endParaRPr>
          </a:p>
        </p:txBody>
      </p:sp>
    </p:spTree>
    <p:extLst>
      <p:ext uri="{BB962C8B-B14F-4D97-AF65-F5344CB8AC3E}">
        <p14:creationId xmlns:p14="http://schemas.microsoft.com/office/powerpoint/2010/main" val="4165905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MS_Curve.jpg"/>
          <p:cNvPicPr>
            <a:picLocks noChangeAspect="1"/>
          </p:cNvPicPr>
          <p:nvPr/>
        </p:nvPicPr>
        <p:blipFill>
          <a:blip r:embed="rId3" cstate="print">
            <a:clrChange>
              <a:clrFrom>
                <a:srgbClr val="FFFFFF"/>
              </a:clrFrom>
              <a:clrTo>
                <a:srgbClr val="FFFFFF">
                  <a:alpha val="0"/>
                </a:srgbClr>
              </a:clrTo>
            </a:clrChange>
          </a:blip>
          <a:stretch>
            <a:fillRect/>
          </a:stretch>
        </p:blipFill>
        <p:spPr>
          <a:xfrm>
            <a:off x="0" y="5661248"/>
            <a:ext cx="9144000" cy="1800200"/>
          </a:xfrm>
          <a:prstGeom prst="rect">
            <a:avLst/>
          </a:prstGeom>
        </p:spPr>
      </p:pic>
      <p:sp>
        <p:nvSpPr>
          <p:cNvPr id="9" name="Rectangle 8"/>
          <p:cNvSpPr/>
          <p:nvPr/>
        </p:nvSpPr>
        <p:spPr>
          <a:xfrm>
            <a:off x="173861" y="2269030"/>
            <a:ext cx="7920880" cy="2031325"/>
          </a:xfrm>
          <a:prstGeom prst="rect">
            <a:avLst/>
          </a:prstGeom>
        </p:spPr>
        <p:txBody>
          <a:bodyPr wrap="square">
            <a:spAutoFit/>
          </a:bodyPr>
          <a:lstStyle/>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p:txBody>
      </p:sp>
      <p:sp>
        <p:nvSpPr>
          <p:cNvPr id="8" name="Rectangle 7"/>
          <p:cNvSpPr/>
          <p:nvPr/>
        </p:nvSpPr>
        <p:spPr>
          <a:xfrm>
            <a:off x="154425" y="1100643"/>
            <a:ext cx="8835150" cy="5262979"/>
          </a:xfrm>
          <a:prstGeom prst="rect">
            <a:avLst/>
          </a:prstGeom>
        </p:spPr>
        <p:txBody>
          <a:bodyPr wrap="square">
            <a:spAutoFit/>
          </a:bodyPr>
          <a:lstStyle/>
          <a:p>
            <a:r>
              <a:rPr lang="en-IE" sz="2800" dirty="0">
                <a:solidFill>
                  <a:schemeClr val="accent4">
                    <a:lumMod val="75000"/>
                  </a:schemeClr>
                </a:solidFill>
              </a:rPr>
              <a:t>EXAMPLES (Theme 3):</a:t>
            </a:r>
          </a:p>
          <a:p>
            <a:endParaRPr lang="en-IE" sz="2800" dirty="0">
              <a:solidFill>
                <a:schemeClr val="accent4">
                  <a:lumMod val="75000"/>
                </a:schemeClr>
              </a:solidFill>
            </a:endParaRPr>
          </a:p>
          <a:p>
            <a:pPr marL="457200" indent="-457200">
              <a:buFont typeface="Arial" panose="020B0604020202020204" pitchFamily="34" charset="0"/>
              <a:buChar char="•"/>
            </a:pPr>
            <a:r>
              <a:rPr lang="en-GB" sz="2800" dirty="0"/>
              <a:t>Environmental Strategy for the contract including Carbon Reduction.</a:t>
            </a:r>
          </a:p>
          <a:p>
            <a:pPr marL="457200" indent="-457200">
              <a:buFont typeface="Arial" panose="020B0604020202020204" pitchFamily="34" charset="0"/>
              <a:buChar char="•"/>
            </a:pPr>
            <a:r>
              <a:rPr lang="en-GB" sz="2800" dirty="0"/>
              <a:t>Environmental Strategy for the contract including Carbon Reduction.</a:t>
            </a:r>
          </a:p>
          <a:p>
            <a:pPr marL="457200" indent="-457200">
              <a:buFont typeface="Arial" panose="020B0604020202020204" pitchFamily="34" charset="0"/>
              <a:buChar char="•"/>
            </a:pPr>
            <a:r>
              <a:rPr lang="en-GB" sz="2800" dirty="0"/>
              <a:t>Environmental Awareness Initiatives delivered to schools / Youth services / EOTAS Centres</a:t>
            </a:r>
          </a:p>
          <a:p>
            <a:pPr marL="457200" indent="-457200">
              <a:buFont typeface="Arial" panose="020B0604020202020204" pitchFamily="34" charset="0"/>
              <a:buChar char="•"/>
            </a:pPr>
            <a:r>
              <a:rPr lang="en-GB" sz="2800" dirty="0"/>
              <a:t>Climate change and carbon reduction training for staff</a:t>
            </a:r>
          </a:p>
          <a:p>
            <a:pPr marL="457200" indent="-457200">
              <a:buFont typeface="Arial" panose="020B0604020202020204" pitchFamily="34" charset="0"/>
              <a:buChar char="•"/>
            </a:pPr>
            <a:r>
              <a:rPr lang="en-GB" sz="2800" dirty="0"/>
              <a:t>Waste management training </a:t>
            </a:r>
          </a:p>
          <a:p>
            <a:endParaRPr lang="en-GB" sz="2800" dirty="0"/>
          </a:p>
          <a:p>
            <a:endParaRPr lang="en-GB" sz="2800" dirty="0"/>
          </a:p>
        </p:txBody>
      </p:sp>
      <p:pic>
        <p:nvPicPr>
          <p:cNvPr id="10" name="Picture 2" descr="SLOGOCMYK.pd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0"/>
            <a:ext cx="2339752" cy="11247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874D410-C7C8-6B64-7EF4-C2DBD721BD90}"/>
              </a:ext>
            </a:extLst>
          </p:cNvPr>
          <p:cNvSpPr txBox="1"/>
          <p:nvPr/>
        </p:nvSpPr>
        <p:spPr>
          <a:xfrm>
            <a:off x="2570455" y="402003"/>
            <a:ext cx="6264695" cy="584775"/>
          </a:xfrm>
          <a:prstGeom prst="rect">
            <a:avLst/>
          </a:prstGeom>
          <a:noFill/>
        </p:spPr>
        <p:txBody>
          <a:bodyPr wrap="square">
            <a:spAutoFit/>
          </a:bodyPr>
          <a:lstStyle/>
          <a:p>
            <a:pPr algn="r"/>
            <a:r>
              <a:rPr lang="en-US" sz="3200" dirty="0">
                <a:solidFill>
                  <a:schemeClr val="accent4">
                    <a:lumMod val="75000"/>
                  </a:schemeClr>
                </a:solidFill>
                <a:latin typeface="+mj-lt"/>
                <a:ea typeface="+mj-ea"/>
                <a:cs typeface="+mj-cs"/>
              </a:rPr>
              <a:t>SOCIAL VALUE INITIATIVES</a:t>
            </a:r>
            <a:endParaRPr lang="en-GB" sz="3200" dirty="0">
              <a:solidFill>
                <a:schemeClr val="accent4">
                  <a:lumMod val="75000"/>
                </a:schemeClr>
              </a:solidFill>
              <a:latin typeface="+mj-lt"/>
              <a:ea typeface="+mj-ea"/>
              <a:cs typeface="+mj-cs"/>
            </a:endParaRPr>
          </a:p>
        </p:txBody>
      </p:sp>
    </p:spTree>
    <p:extLst>
      <p:ext uri="{BB962C8B-B14F-4D97-AF65-F5344CB8AC3E}">
        <p14:creationId xmlns:p14="http://schemas.microsoft.com/office/powerpoint/2010/main" val="3321169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MS_Curve.jpg"/>
          <p:cNvPicPr>
            <a:picLocks noChangeAspect="1"/>
          </p:cNvPicPr>
          <p:nvPr/>
        </p:nvPicPr>
        <p:blipFill>
          <a:blip r:embed="rId3" cstate="print">
            <a:clrChange>
              <a:clrFrom>
                <a:srgbClr val="FFFFFF"/>
              </a:clrFrom>
              <a:clrTo>
                <a:srgbClr val="FFFFFF">
                  <a:alpha val="0"/>
                </a:srgbClr>
              </a:clrTo>
            </a:clrChange>
          </a:blip>
          <a:stretch>
            <a:fillRect/>
          </a:stretch>
        </p:blipFill>
        <p:spPr>
          <a:xfrm>
            <a:off x="0" y="5661248"/>
            <a:ext cx="9144000" cy="1800200"/>
          </a:xfrm>
          <a:prstGeom prst="rect">
            <a:avLst/>
          </a:prstGeom>
        </p:spPr>
      </p:pic>
      <p:sp>
        <p:nvSpPr>
          <p:cNvPr id="9" name="Rectangle 8"/>
          <p:cNvSpPr/>
          <p:nvPr/>
        </p:nvSpPr>
        <p:spPr>
          <a:xfrm>
            <a:off x="173861" y="2269030"/>
            <a:ext cx="7920880" cy="2031325"/>
          </a:xfrm>
          <a:prstGeom prst="rect">
            <a:avLst/>
          </a:prstGeom>
        </p:spPr>
        <p:txBody>
          <a:bodyPr wrap="square">
            <a:spAutoFit/>
          </a:bodyPr>
          <a:lstStyle/>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p:txBody>
      </p:sp>
      <p:sp>
        <p:nvSpPr>
          <p:cNvPr id="8" name="Rectangle 7"/>
          <p:cNvSpPr/>
          <p:nvPr/>
        </p:nvSpPr>
        <p:spPr>
          <a:xfrm>
            <a:off x="154425" y="1100643"/>
            <a:ext cx="8835150" cy="5262979"/>
          </a:xfrm>
          <a:prstGeom prst="rect">
            <a:avLst/>
          </a:prstGeom>
        </p:spPr>
        <p:txBody>
          <a:bodyPr wrap="square">
            <a:spAutoFit/>
          </a:bodyPr>
          <a:lstStyle/>
          <a:p>
            <a:r>
              <a:rPr lang="en-IE" sz="2800" dirty="0">
                <a:solidFill>
                  <a:schemeClr val="accent4">
                    <a:lumMod val="75000"/>
                  </a:schemeClr>
                </a:solidFill>
              </a:rPr>
              <a:t>EXAMPLES (Theme 4):</a:t>
            </a:r>
          </a:p>
          <a:p>
            <a:endParaRPr lang="en-IE" sz="2800" dirty="0">
              <a:solidFill>
                <a:schemeClr val="accent4">
                  <a:lumMod val="75000"/>
                </a:schemeClr>
              </a:solidFill>
            </a:endParaRPr>
          </a:p>
          <a:p>
            <a:pPr marL="457200" indent="-457200">
              <a:buFont typeface="Arial" panose="020B0604020202020204" pitchFamily="34" charset="0"/>
              <a:buChar char="•"/>
            </a:pPr>
            <a:r>
              <a:rPr lang="en-GB" sz="2800" dirty="0"/>
              <a:t>Health and Wellbeing initiatives to support employees including those working remotely on the contract.</a:t>
            </a:r>
          </a:p>
          <a:p>
            <a:pPr marL="457200" indent="-457200">
              <a:buFont typeface="Arial" panose="020B0604020202020204" pitchFamily="34" charset="0"/>
              <a:buChar char="•"/>
            </a:pPr>
            <a:r>
              <a:rPr lang="en-GB" sz="2800" dirty="0"/>
              <a:t>Initiatives to reduce the stigma of mental illness and increase awareness of health and well-being issues among employees and managers engaged on the Contract. </a:t>
            </a:r>
          </a:p>
          <a:p>
            <a:pPr marL="457200" indent="-457200">
              <a:buFont typeface="Arial" panose="020B0604020202020204" pitchFamily="34" charset="0"/>
              <a:buChar char="•"/>
            </a:pPr>
            <a:r>
              <a:rPr lang="en-GB" sz="2800" dirty="0"/>
              <a:t>Initiatives to influence  communities,  Schools , Youth and EOTAS Centres to support health and wellbeing, including physical and mental health.</a:t>
            </a:r>
          </a:p>
          <a:p>
            <a:endParaRPr lang="en-GB" sz="2800" dirty="0"/>
          </a:p>
        </p:txBody>
      </p:sp>
      <p:pic>
        <p:nvPicPr>
          <p:cNvPr id="10" name="Picture 2" descr="SLOGOCMYK.pd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0"/>
            <a:ext cx="2339752" cy="11247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874D410-C7C8-6B64-7EF4-C2DBD721BD90}"/>
              </a:ext>
            </a:extLst>
          </p:cNvPr>
          <p:cNvSpPr txBox="1"/>
          <p:nvPr/>
        </p:nvSpPr>
        <p:spPr>
          <a:xfrm>
            <a:off x="2570455" y="402003"/>
            <a:ext cx="6264695" cy="584775"/>
          </a:xfrm>
          <a:prstGeom prst="rect">
            <a:avLst/>
          </a:prstGeom>
          <a:noFill/>
        </p:spPr>
        <p:txBody>
          <a:bodyPr wrap="square">
            <a:spAutoFit/>
          </a:bodyPr>
          <a:lstStyle/>
          <a:p>
            <a:pPr algn="r"/>
            <a:r>
              <a:rPr lang="en-US" sz="3200" dirty="0">
                <a:solidFill>
                  <a:schemeClr val="accent4">
                    <a:lumMod val="75000"/>
                  </a:schemeClr>
                </a:solidFill>
                <a:latin typeface="+mj-lt"/>
                <a:ea typeface="+mj-ea"/>
                <a:cs typeface="+mj-cs"/>
              </a:rPr>
              <a:t>SOCIAL VALUE INITIATIVES</a:t>
            </a:r>
            <a:endParaRPr lang="en-GB" sz="3200" dirty="0">
              <a:solidFill>
                <a:schemeClr val="accent4">
                  <a:lumMod val="75000"/>
                </a:schemeClr>
              </a:solidFill>
              <a:latin typeface="+mj-lt"/>
              <a:ea typeface="+mj-ea"/>
              <a:cs typeface="+mj-cs"/>
            </a:endParaRPr>
          </a:p>
        </p:txBody>
      </p:sp>
    </p:spTree>
    <p:extLst>
      <p:ext uri="{BB962C8B-B14F-4D97-AF65-F5344CB8AC3E}">
        <p14:creationId xmlns:p14="http://schemas.microsoft.com/office/powerpoint/2010/main" val="29962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MS_Curve.jpg"/>
          <p:cNvPicPr>
            <a:picLocks noChangeAspect="1"/>
          </p:cNvPicPr>
          <p:nvPr/>
        </p:nvPicPr>
        <p:blipFill>
          <a:blip r:embed="rId3" cstate="print">
            <a:clrChange>
              <a:clrFrom>
                <a:srgbClr val="FFFFFF"/>
              </a:clrFrom>
              <a:clrTo>
                <a:srgbClr val="FFFFFF">
                  <a:alpha val="0"/>
                </a:srgbClr>
              </a:clrTo>
            </a:clrChange>
          </a:blip>
          <a:stretch>
            <a:fillRect/>
          </a:stretch>
        </p:blipFill>
        <p:spPr>
          <a:xfrm>
            <a:off x="0" y="5661248"/>
            <a:ext cx="9144000" cy="1800200"/>
          </a:xfrm>
          <a:prstGeom prst="rect">
            <a:avLst/>
          </a:prstGeom>
        </p:spPr>
      </p:pic>
      <p:sp>
        <p:nvSpPr>
          <p:cNvPr id="9" name="Rectangle 8"/>
          <p:cNvSpPr/>
          <p:nvPr/>
        </p:nvSpPr>
        <p:spPr>
          <a:xfrm>
            <a:off x="173861" y="2269030"/>
            <a:ext cx="7920880" cy="2031325"/>
          </a:xfrm>
          <a:prstGeom prst="rect">
            <a:avLst/>
          </a:prstGeom>
        </p:spPr>
        <p:txBody>
          <a:bodyPr wrap="square">
            <a:spAutoFit/>
          </a:bodyPr>
          <a:lstStyle/>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p:txBody>
      </p:sp>
      <p:sp>
        <p:nvSpPr>
          <p:cNvPr id="8" name="Rectangle 7"/>
          <p:cNvSpPr/>
          <p:nvPr/>
        </p:nvSpPr>
        <p:spPr>
          <a:xfrm>
            <a:off x="154425" y="1100643"/>
            <a:ext cx="8835150" cy="4832092"/>
          </a:xfrm>
          <a:prstGeom prst="rect">
            <a:avLst/>
          </a:prstGeom>
        </p:spPr>
        <p:txBody>
          <a:bodyPr wrap="square">
            <a:spAutoFit/>
          </a:bodyPr>
          <a:lstStyle/>
          <a:p>
            <a:r>
              <a:rPr lang="en-IE" sz="2800" dirty="0">
                <a:solidFill>
                  <a:schemeClr val="accent4">
                    <a:lumMod val="75000"/>
                  </a:schemeClr>
                </a:solidFill>
              </a:rPr>
              <a:t>LINKED TO EACH INITIATIVE IS AN INDICATOR OF WHAT THE INITIATIVE WILL ENTAIL, FOR EXAMPLE:</a:t>
            </a:r>
          </a:p>
          <a:p>
            <a:endParaRPr lang="en-IE" sz="2800" dirty="0">
              <a:solidFill>
                <a:schemeClr val="accent4">
                  <a:lumMod val="75000"/>
                </a:schemeClr>
              </a:solidFill>
            </a:endParaRPr>
          </a:p>
          <a:p>
            <a:pPr marL="457200" indent="-457200">
              <a:buFont typeface="Arial" panose="020B0604020202020204" pitchFamily="34" charset="0"/>
              <a:buChar char="•"/>
            </a:pPr>
            <a:r>
              <a:rPr lang="en-GB" sz="2800" dirty="0"/>
              <a:t>Paid Employment: Create employment, retraining and other return to work opportunities for those furthest from the labour market </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Inclusion of VCSE sector organisations in the contract's supply chain: Create a diverse supply chain to deliver the contract including new businesses and entrepreneurs, start-ups, SMEs and VCSEs.</a:t>
            </a:r>
          </a:p>
        </p:txBody>
      </p:sp>
      <p:pic>
        <p:nvPicPr>
          <p:cNvPr id="10" name="Picture 2" descr="SLOGOCMYK.pd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0"/>
            <a:ext cx="2339752" cy="11247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874D410-C7C8-6B64-7EF4-C2DBD721BD90}"/>
              </a:ext>
            </a:extLst>
          </p:cNvPr>
          <p:cNvSpPr txBox="1"/>
          <p:nvPr/>
        </p:nvSpPr>
        <p:spPr>
          <a:xfrm>
            <a:off x="2570455" y="402003"/>
            <a:ext cx="6264695" cy="584775"/>
          </a:xfrm>
          <a:prstGeom prst="rect">
            <a:avLst/>
          </a:prstGeom>
          <a:noFill/>
        </p:spPr>
        <p:txBody>
          <a:bodyPr wrap="square">
            <a:spAutoFit/>
          </a:bodyPr>
          <a:lstStyle/>
          <a:p>
            <a:pPr algn="r"/>
            <a:r>
              <a:rPr lang="en-US" sz="3200" dirty="0">
                <a:solidFill>
                  <a:schemeClr val="accent4">
                    <a:lumMod val="75000"/>
                  </a:schemeClr>
                </a:solidFill>
                <a:latin typeface="+mj-lt"/>
                <a:ea typeface="+mj-ea"/>
                <a:cs typeface="+mj-cs"/>
              </a:rPr>
              <a:t>SOCIAL VALUE INDICATORS</a:t>
            </a:r>
            <a:endParaRPr lang="en-GB" sz="3200" dirty="0">
              <a:solidFill>
                <a:schemeClr val="accent4">
                  <a:lumMod val="75000"/>
                </a:schemeClr>
              </a:solidFill>
              <a:latin typeface="+mj-lt"/>
              <a:ea typeface="+mj-ea"/>
              <a:cs typeface="+mj-cs"/>
            </a:endParaRPr>
          </a:p>
        </p:txBody>
      </p:sp>
    </p:spTree>
    <p:extLst>
      <p:ext uri="{BB962C8B-B14F-4D97-AF65-F5344CB8AC3E}">
        <p14:creationId xmlns:p14="http://schemas.microsoft.com/office/powerpoint/2010/main" val="220284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MS_Curve.jpg"/>
          <p:cNvPicPr>
            <a:picLocks noChangeAspect="1"/>
          </p:cNvPicPr>
          <p:nvPr/>
        </p:nvPicPr>
        <p:blipFill>
          <a:blip r:embed="rId3" cstate="print">
            <a:clrChange>
              <a:clrFrom>
                <a:srgbClr val="FFFFFF"/>
              </a:clrFrom>
              <a:clrTo>
                <a:srgbClr val="FFFFFF">
                  <a:alpha val="0"/>
                </a:srgbClr>
              </a:clrTo>
            </a:clrChange>
          </a:blip>
          <a:stretch>
            <a:fillRect/>
          </a:stretch>
        </p:blipFill>
        <p:spPr>
          <a:xfrm>
            <a:off x="0" y="5661248"/>
            <a:ext cx="9144000" cy="1800200"/>
          </a:xfrm>
          <a:prstGeom prst="rect">
            <a:avLst/>
          </a:prstGeom>
        </p:spPr>
      </p:pic>
      <p:sp>
        <p:nvSpPr>
          <p:cNvPr id="9" name="Rectangle 8"/>
          <p:cNvSpPr/>
          <p:nvPr/>
        </p:nvSpPr>
        <p:spPr>
          <a:xfrm>
            <a:off x="173861" y="2269030"/>
            <a:ext cx="7920880" cy="2031325"/>
          </a:xfrm>
          <a:prstGeom prst="rect">
            <a:avLst/>
          </a:prstGeom>
        </p:spPr>
        <p:txBody>
          <a:bodyPr wrap="square">
            <a:spAutoFit/>
          </a:bodyPr>
          <a:lstStyle/>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p:txBody>
      </p:sp>
      <p:sp>
        <p:nvSpPr>
          <p:cNvPr id="8" name="Rectangle 7"/>
          <p:cNvSpPr/>
          <p:nvPr/>
        </p:nvSpPr>
        <p:spPr>
          <a:xfrm>
            <a:off x="154425" y="1100643"/>
            <a:ext cx="8835150" cy="5262979"/>
          </a:xfrm>
          <a:prstGeom prst="rect">
            <a:avLst/>
          </a:prstGeom>
        </p:spPr>
        <p:txBody>
          <a:bodyPr wrap="square">
            <a:spAutoFit/>
          </a:bodyPr>
          <a:lstStyle/>
          <a:p>
            <a:r>
              <a:rPr lang="en-IE" sz="2800" dirty="0">
                <a:solidFill>
                  <a:schemeClr val="accent4">
                    <a:lumMod val="75000"/>
                  </a:schemeClr>
                </a:solidFill>
              </a:rPr>
              <a:t>LINKED TO EACH INITIATIVE IS AN INDICATOR OF WHAT THE INITIATIVE WILL ENTAIL, FOR EXAMPLE:</a:t>
            </a:r>
          </a:p>
          <a:p>
            <a:endParaRPr lang="en-IE" sz="2800" dirty="0">
              <a:solidFill>
                <a:schemeClr val="accent4">
                  <a:lumMod val="75000"/>
                </a:schemeClr>
              </a:solidFill>
            </a:endParaRPr>
          </a:p>
          <a:p>
            <a:pPr marL="457200" indent="-457200">
              <a:buFont typeface="Arial" panose="020B0604020202020204" pitchFamily="34" charset="0"/>
              <a:buChar char="•"/>
            </a:pPr>
            <a:r>
              <a:rPr lang="en-GB" sz="2800" dirty="0"/>
              <a:t>Environmental Strategy for the contract including Carbon Reduction: Deliver additional environmental benefits in the performance of the contract including working towards net zero greenhouse gas emissions.</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Initiatives to reduce the stigma of mental illness and increase awareness of health and well-being issues : Promote equality, diversity and inclusion in the contract's workforce</a:t>
            </a:r>
          </a:p>
        </p:txBody>
      </p:sp>
      <p:pic>
        <p:nvPicPr>
          <p:cNvPr id="10" name="Picture 2" descr="SLOGOCMYK.pd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0"/>
            <a:ext cx="2339752" cy="11247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874D410-C7C8-6B64-7EF4-C2DBD721BD90}"/>
              </a:ext>
            </a:extLst>
          </p:cNvPr>
          <p:cNvSpPr txBox="1"/>
          <p:nvPr/>
        </p:nvSpPr>
        <p:spPr>
          <a:xfrm>
            <a:off x="2570455" y="402003"/>
            <a:ext cx="6264695" cy="584775"/>
          </a:xfrm>
          <a:prstGeom prst="rect">
            <a:avLst/>
          </a:prstGeom>
          <a:noFill/>
        </p:spPr>
        <p:txBody>
          <a:bodyPr wrap="square">
            <a:spAutoFit/>
          </a:bodyPr>
          <a:lstStyle/>
          <a:p>
            <a:pPr algn="r"/>
            <a:r>
              <a:rPr lang="en-US" sz="3200" dirty="0">
                <a:solidFill>
                  <a:schemeClr val="accent4">
                    <a:lumMod val="75000"/>
                  </a:schemeClr>
                </a:solidFill>
                <a:latin typeface="+mj-lt"/>
                <a:ea typeface="+mj-ea"/>
                <a:cs typeface="+mj-cs"/>
              </a:rPr>
              <a:t>SOCIAL VALUE INDICATORS</a:t>
            </a:r>
            <a:endParaRPr lang="en-GB" sz="3200" dirty="0">
              <a:solidFill>
                <a:schemeClr val="accent4">
                  <a:lumMod val="75000"/>
                </a:schemeClr>
              </a:solidFill>
              <a:latin typeface="+mj-lt"/>
              <a:ea typeface="+mj-ea"/>
              <a:cs typeface="+mj-cs"/>
            </a:endParaRPr>
          </a:p>
        </p:txBody>
      </p:sp>
    </p:spTree>
    <p:extLst>
      <p:ext uri="{BB962C8B-B14F-4D97-AF65-F5344CB8AC3E}">
        <p14:creationId xmlns:p14="http://schemas.microsoft.com/office/powerpoint/2010/main" val="6620276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MS_Curve.jpg"/>
          <p:cNvPicPr>
            <a:picLocks noChangeAspect="1"/>
          </p:cNvPicPr>
          <p:nvPr/>
        </p:nvPicPr>
        <p:blipFill>
          <a:blip r:embed="rId3" cstate="print">
            <a:clrChange>
              <a:clrFrom>
                <a:srgbClr val="FFFFFF"/>
              </a:clrFrom>
              <a:clrTo>
                <a:srgbClr val="FFFFFF">
                  <a:alpha val="0"/>
                </a:srgbClr>
              </a:clrTo>
            </a:clrChange>
          </a:blip>
          <a:stretch>
            <a:fillRect/>
          </a:stretch>
        </p:blipFill>
        <p:spPr>
          <a:xfrm>
            <a:off x="0" y="5661248"/>
            <a:ext cx="9144000" cy="1800200"/>
          </a:xfrm>
          <a:prstGeom prst="rect">
            <a:avLst/>
          </a:prstGeom>
        </p:spPr>
      </p:pic>
      <p:sp>
        <p:nvSpPr>
          <p:cNvPr id="9" name="Rectangle 8"/>
          <p:cNvSpPr/>
          <p:nvPr/>
        </p:nvSpPr>
        <p:spPr>
          <a:xfrm>
            <a:off x="173861" y="2269030"/>
            <a:ext cx="7920880" cy="2031325"/>
          </a:xfrm>
          <a:prstGeom prst="rect">
            <a:avLst/>
          </a:prstGeom>
        </p:spPr>
        <p:txBody>
          <a:bodyPr wrap="square">
            <a:spAutoFit/>
          </a:bodyPr>
          <a:lstStyle/>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p:txBody>
      </p:sp>
      <p:sp>
        <p:nvSpPr>
          <p:cNvPr id="8" name="Rectangle 7"/>
          <p:cNvSpPr/>
          <p:nvPr/>
        </p:nvSpPr>
        <p:spPr>
          <a:xfrm>
            <a:off x="13479" y="1907708"/>
            <a:ext cx="8835150" cy="3108543"/>
          </a:xfrm>
          <a:prstGeom prst="rect">
            <a:avLst/>
          </a:prstGeom>
        </p:spPr>
        <p:txBody>
          <a:bodyPr wrap="square">
            <a:spAutoFit/>
          </a:bodyPr>
          <a:lstStyle/>
          <a:p>
            <a:pPr marL="457200" indent="-457200">
              <a:buFont typeface="Arial" panose="020B0604020202020204" pitchFamily="34" charset="0"/>
              <a:buChar char="•"/>
            </a:pPr>
            <a:r>
              <a:rPr lang="en-GB" sz="2800" dirty="0"/>
              <a:t>One Off Delivery (e.g. Strategy Document)</a:t>
            </a:r>
          </a:p>
          <a:p>
            <a:pPr marL="457200" indent="-457200">
              <a:buFont typeface="Arial" panose="020B0604020202020204" pitchFamily="34" charset="0"/>
              <a:buChar char="•"/>
            </a:pPr>
            <a:r>
              <a:rPr lang="en-GB" sz="2800" dirty="0"/>
              <a:t>Frequency of Updates (e.g. Annual)</a:t>
            </a:r>
          </a:p>
          <a:p>
            <a:pPr marL="457200" indent="-457200">
              <a:buFont typeface="Arial" panose="020B0604020202020204" pitchFamily="34" charset="0"/>
              <a:buChar char="•"/>
            </a:pPr>
            <a:r>
              <a:rPr lang="en-GB" sz="2800" dirty="0"/>
              <a:t>Hours (Typically Blocks of 8)</a:t>
            </a:r>
          </a:p>
          <a:p>
            <a:pPr marL="457200" indent="-457200">
              <a:buFont typeface="Arial" panose="020B0604020202020204" pitchFamily="34" charset="0"/>
              <a:buChar char="•"/>
            </a:pPr>
            <a:r>
              <a:rPr lang="en-GB" sz="2800" dirty="0"/>
              <a:t>Number (e.g. of SMEs)</a:t>
            </a:r>
          </a:p>
          <a:p>
            <a:pPr marL="457200" indent="-457200">
              <a:buFont typeface="Arial" panose="020B0604020202020204" pitchFamily="34" charset="0"/>
              <a:buChar char="•"/>
            </a:pPr>
            <a:r>
              <a:rPr lang="en-GB" sz="2800" dirty="0"/>
              <a:t>Monetary Value</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p:txBody>
      </p:sp>
      <p:pic>
        <p:nvPicPr>
          <p:cNvPr id="10" name="Picture 2" descr="SLOGOCMYK.pd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0"/>
            <a:ext cx="2339752" cy="11247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874D410-C7C8-6B64-7EF4-C2DBD721BD90}"/>
              </a:ext>
            </a:extLst>
          </p:cNvPr>
          <p:cNvSpPr txBox="1"/>
          <p:nvPr/>
        </p:nvSpPr>
        <p:spPr>
          <a:xfrm>
            <a:off x="2570455" y="402003"/>
            <a:ext cx="6264695" cy="584775"/>
          </a:xfrm>
          <a:prstGeom prst="rect">
            <a:avLst/>
          </a:prstGeom>
          <a:noFill/>
        </p:spPr>
        <p:txBody>
          <a:bodyPr wrap="square">
            <a:spAutoFit/>
          </a:bodyPr>
          <a:lstStyle/>
          <a:p>
            <a:pPr algn="r"/>
            <a:r>
              <a:rPr lang="en-US" sz="3200" dirty="0">
                <a:solidFill>
                  <a:schemeClr val="accent4">
                    <a:lumMod val="75000"/>
                  </a:schemeClr>
                </a:solidFill>
                <a:latin typeface="+mj-lt"/>
                <a:ea typeface="+mj-ea"/>
                <a:cs typeface="+mj-cs"/>
              </a:rPr>
              <a:t>UNITS OF MEASUREMENT</a:t>
            </a:r>
            <a:endParaRPr lang="en-GB" sz="3200" dirty="0">
              <a:solidFill>
                <a:schemeClr val="accent4">
                  <a:lumMod val="75000"/>
                </a:schemeClr>
              </a:solidFill>
              <a:latin typeface="+mj-lt"/>
              <a:ea typeface="+mj-ea"/>
              <a:cs typeface="+mj-cs"/>
            </a:endParaRPr>
          </a:p>
        </p:txBody>
      </p:sp>
    </p:spTree>
    <p:extLst>
      <p:ext uri="{BB962C8B-B14F-4D97-AF65-F5344CB8AC3E}">
        <p14:creationId xmlns:p14="http://schemas.microsoft.com/office/powerpoint/2010/main" val="1007454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MS_Curve.jpg"/>
          <p:cNvPicPr>
            <a:picLocks noChangeAspect="1"/>
          </p:cNvPicPr>
          <p:nvPr/>
        </p:nvPicPr>
        <p:blipFill>
          <a:blip r:embed="rId3" cstate="print">
            <a:clrChange>
              <a:clrFrom>
                <a:srgbClr val="FFFFFF"/>
              </a:clrFrom>
              <a:clrTo>
                <a:srgbClr val="FFFFFF">
                  <a:alpha val="0"/>
                </a:srgbClr>
              </a:clrTo>
            </a:clrChange>
          </a:blip>
          <a:stretch>
            <a:fillRect/>
          </a:stretch>
        </p:blipFill>
        <p:spPr>
          <a:xfrm>
            <a:off x="0" y="5661248"/>
            <a:ext cx="9144000" cy="1800200"/>
          </a:xfrm>
          <a:prstGeom prst="rect">
            <a:avLst/>
          </a:prstGeom>
        </p:spPr>
      </p:pic>
      <p:sp>
        <p:nvSpPr>
          <p:cNvPr id="9" name="Rectangle 8"/>
          <p:cNvSpPr/>
          <p:nvPr/>
        </p:nvSpPr>
        <p:spPr>
          <a:xfrm>
            <a:off x="173861" y="2269030"/>
            <a:ext cx="7920880" cy="2031325"/>
          </a:xfrm>
          <a:prstGeom prst="rect">
            <a:avLst/>
          </a:prstGeom>
        </p:spPr>
        <p:txBody>
          <a:bodyPr wrap="square">
            <a:spAutoFit/>
          </a:bodyPr>
          <a:lstStyle/>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p:txBody>
      </p:sp>
      <p:sp>
        <p:nvSpPr>
          <p:cNvPr id="8" name="Rectangle 7"/>
          <p:cNvSpPr/>
          <p:nvPr/>
        </p:nvSpPr>
        <p:spPr>
          <a:xfrm>
            <a:off x="13479" y="1907708"/>
            <a:ext cx="8835150" cy="4401205"/>
          </a:xfrm>
          <a:prstGeom prst="rect">
            <a:avLst/>
          </a:prstGeom>
        </p:spPr>
        <p:txBody>
          <a:bodyPr wrap="square">
            <a:spAutoFit/>
          </a:bodyPr>
          <a:lstStyle/>
          <a:p>
            <a:pPr marL="457200" indent="-457200">
              <a:buFont typeface="Arial" panose="020B0604020202020204" pitchFamily="34" charset="0"/>
              <a:buChar char="•"/>
            </a:pPr>
            <a:r>
              <a:rPr lang="en-GB" sz="2800" dirty="0"/>
              <a:t>Progress Against Agreed Plan will be monitored, typically an annual return</a:t>
            </a:r>
          </a:p>
          <a:p>
            <a:pPr marL="457200" indent="-457200">
              <a:buFont typeface="Arial" panose="020B0604020202020204" pitchFamily="34" charset="0"/>
              <a:buChar char="•"/>
            </a:pPr>
            <a:r>
              <a:rPr lang="en-GB" sz="2800" dirty="0"/>
              <a:t>Pro Forma report template provided</a:t>
            </a:r>
          </a:p>
          <a:p>
            <a:pPr marL="457200" indent="-457200">
              <a:buFont typeface="Arial" panose="020B0604020202020204" pitchFamily="34" charset="0"/>
              <a:buChar char="•"/>
            </a:pPr>
            <a:r>
              <a:rPr lang="en-GB" sz="2800" dirty="0"/>
              <a:t>Failure to meet agreed targets will result in consequences as per the contract agreement</a:t>
            </a:r>
          </a:p>
          <a:p>
            <a:pPr marL="457200" indent="-457200">
              <a:buFont typeface="Arial" panose="020B0604020202020204" pitchFamily="34" charset="0"/>
              <a:buChar char="•"/>
            </a:pPr>
            <a:r>
              <a:rPr lang="en-GB" sz="2800" dirty="0"/>
              <a:t>Evidence will be required</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p:txBody>
      </p:sp>
      <p:pic>
        <p:nvPicPr>
          <p:cNvPr id="10" name="Picture 2" descr="SLOGOCMYK.pd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0"/>
            <a:ext cx="2339752" cy="11247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874D410-C7C8-6B64-7EF4-C2DBD721BD90}"/>
              </a:ext>
            </a:extLst>
          </p:cNvPr>
          <p:cNvSpPr txBox="1"/>
          <p:nvPr/>
        </p:nvSpPr>
        <p:spPr>
          <a:xfrm>
            <a:off x="2570455" y="402003"/>
            <a:ext cx="6264695" cy="584775"/>
          </a:xfrm>
          <a:prstGeom prst="rect">
            <a:avLst/>
          </a:prstGeom>
          <a:noFill/>
        </p:spPr>
        <p:txBody>
          <a:bodyPr wrap="square">
            <a:spAutoFit/>
          </a:bodyPr>
          <a:lstStyle/>
          <a:p>
            <a:pPr algn="r"/>
            <a:r>
              <a:rPr lang="en-US" sz="3200" dirty="0">
                <a:solidFill>
                  <a:schemeClr val="accent4">
                    <a:lumMod val="75000"/>
                  </a:schemeClr>
                </a:solidFill>
                <a:latin typeface="+mj-lt"/>
                <a:ea typeface="+mj-ea"/>
                <a:cs typeface="+mj-cs"/>
              </a:rPr>
              <a:t>REPORTING</a:t>
            </a:r>
            <a:endParaRPr lang="en-GB" sz="3200" dirty="0">
              <a:solidFill>
                <a:schemeClr val="accent4">
                  <a:lumMod val="75000"/>
                </a:schemeClr>
              </a:solidFill>
              <a:latin typeface="+mj-lt"/>
              <a:ea typeface="+mj-ea"/>
              <a:cs typeface="+mj-cs"/>
            </a:endParaRPr>
          </a:p>
        </p:txBody>
      </p:sp>
    </p:spTree>
    <p:extLst>
      <p:ext uri="{BB962C8B-B14F-4D97-AF65-F5344CB8AC3E}">
        <p14:creationId xmlns:p14="http://schemas.microsoft.com/office/powerpoint/2010/main" val="734923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MS_Curve.jpg"/>
          <p:cNvPicPr>
            <a:picLocks noChangeAspect="1"/>
          </p:cNvPicPr>
          <p:nvPr/>
        </p:nvPicPr>
        <p:blipFill>
          <a:blip r:embed="rId3" cstate="print">
            <a:clrChange>
              <a:clrFrom>
                <a:srgbClr val="FFFFFF"/>
              </a:clrFrom>
              <a:clrTo>
                <a:srgbClr val="FFFFFF">
                  <a:alpha val="0"/>
                </a:srgbClr>
              </a:clrTo>
            </a:clrChange>
          </a:blip>
          <a:stretch>
            <a:fillRect/>
          </a:stretch>
        </p:blipFill>
        <p:spPr>
          <a:xfrm>
            <a:off x="0" y="5661248"/>
            <a:ext cx="9144000" cy="1800200"/>
          </a:xfrm>
          <a:prstGeom prst="rect">
            <a:avLst/>
          </a:prstGeom>
        </p:spPr>
      </p:pic>
      <p:sp>
        <p:nvSpPr>
          <p:cNvPr id="9" name="Rectangle 8"/>
          <p:cNvSpPr/>
          <p:nvPr/>
        </p:nvSpPr>
        <p:spPr>
          <a:xfrm>
            <a:off x="173861" y="2269030"/>
            <a:ext cx="7920880" cy="2031325"/>
          </a:xfrm>
          <a:prstGeom prst="rect">
            <a:avLst/>
          </a:prstGeom>
        </p:spPr>
        <p:txBody>
          <a:bodyPr wrap="square">
            <a:spAutoFit/>
          </a:bodyPr>
          <a:lstStyle/>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p:txBody>
      </p:sp>
      <p:sp>
        <p:nvSpPr>
          <p:cNvPr id="8" name="Rectangle 7"/>
          <p:cNvSpPr/>
          <p:nvPr/>
        </p:nvSpPr>
        <p:spPr>
          <a:xfrm>
            <a:off x="453465" y="2374814"/>
            <a:ext cx="8237069" cy="2246769"/>
          </a:xfrm>
          <a:prstGeom prst="rect">
            <a:avLst/>
          </a:prstGeom>
        </p:spPr>
        <p:txBody>
          <a:bodyPr wrap="square">
            <a:spAutoFit/>
          </a:bodyPr>
          <a:lstStyle/>
          <a:p>
            <a:r>
              <a:rPr lang="en-GB" sz="2800" i="1" dirty="0"/>
              <a:t>Any commitment made to deliver social value initiatives will be measurable, and must be specific to the delivery of the contract being applied for, and will last for the duration of the contract, or an appliable part thereof.</a:t>
            </a:r>
            <a:endParaRPr lang="en-GB" sz="2800" dirty="0"/>
          </a:p>
          <a:p>
            <a:pPr marL="457200" indent="-457200">
              <a:buFont typeface="Arial" panose="020B0604020202020204" pitchFamily="34" charset="0"/>
              <a:buChar char="•"/>
            </a:pPr>
            <a:endParaRPr lang="en-GB" sz="2800" dirty="0"/>
          </a:p>
        </p:txBody>
      </p:sp>
      <p:pic>
        <p:nvPicPr>
          <p:cNvPr id="10" name="Picture 2" descr="SLOGOCMYK.pd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0"/>
            <a:ext cx="2339752" cy="11247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874D410-C7C8-6B64-7EF4-C2DBD721BD90}"/>
              </a:ext>
            </a:extLst>
          </p:cNvPr>
          <p:cNvSpPr txBox="1"/>
          <p:nvPr/>
        </p:nvSpPr>
        <p:spPr>
          <a:xfrm>
            <a:off x="2570455" y="402003"/>
            <a:ext cx="6264695" cy="584775"/>
          </a:xfrm>
          <a:prstGeom prst="rect">
            <a:avLst/>
          </a:prstGeom>
          <a:noFill/>
        </p:spPr>
        <p:txBody>
          <a:bodyPr wrap="square">
            <a:spAutoFit/>
          </a:bodyPr>
          <a:lstStyle/>
          <a:p>
            <a:pPr algn="r"/>
            <a:r>
              <a:rPr lang="en-US" sz="3200" dirty="0">
                <a:solidFill>
                  <a:schemeClr val="accent4">
                    <a:lumMod val="75000"/>
                  </a:schemeClr>
                </a:solidFill>
                <a:latin typeface="+mj-lt"/>
                <a:ea typeface="+mj-ea"/>
                <a:cs typeface="+mj-cs"/>
              </a:rPr>
              <a:t>NOTE</a:t>
            </a:r>
            <a:endParaRPr lang="en-GB" sz="3200" dirty="0">
              <a:solidFill>
                <a:schemeClr val="accent4">
                  <a:lumMod val="75000"/>
                </a:schemeClr>
              </a:solidFill>
              <a:latin typeface="+mj-lt"/>
              <a:ea typeface="+mj-ea"/>
              <a:cs typeface="+mj-cs"/>
            </a:endParaRPr>
          </a:p>
        </p:txBody>
      </p:sp>
    </p:spTree>
    <p:extLst>
      <p:ext uri="{BB962C8B-B14F-4D97-AF65-F5344CB8AC3E}">
        <p14:creationId xmlns:p14="http://schemas.microsoft.com/office/powerpoint/2010/main" val="14664063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MS_Curve.jpg"/>
          <p:cNvPicPr>
            <a:picLocks noChangeAspect="1"/>
          </p:cNvPicPr>
          <p:nvPr/>
        </p:nvPicPr>
        <p:blipFill>
          <a:blip r:embed="rId3" cstate="print">
            <a:clrChange>
              <a:clrFrom>
                <a:srgbClr val="FFFFFF"/>
              </a:clrFrom>
              <a:clrTo>
                <a:srgbClr val="FFFFFF">
                  <a:alpha val="0"/>
                </a:srgbClr>
              </a:clrTo>
            </a:clrChange>
          </a:blip>
          <a:stretch>
            <a:fillRect/>
          </a:stretch>
        </p:blipFill>
        <p:spPr>
          <a:xfrm>
            <a:off x="0" y="4880892"/>
            <a:ext cx="9144000" cy="2580556"/>
          </a:xfrm>
          <a:prstGeom prst="rect">
            <a:avLst/>
          </a:prstGeom>
        </p:spPr>
      </p:pic>
      <p:sp>
        <p:nvSpPr>
          <p:cNvPr id="9" name="Rectangle 8"/>
          <p:cNvSpPr/>
          <p:nvPr/>
        </p:nvSpPr>
        <p:spPr>
          <a:xfrm>
            <a:off x="899592" y="1700808"/>
            <a:ext cx="7920880" cy="2031325"/>
          </a:xfrm>
          <a:prstGeom prst="rect">
            <a:avLst/>
          </a:prstGeom>
        </p:spPr>
        <p:txBody>
          <a:bodyPr wrap="square">
            <a:spAutoFit/>
          </a:bodyPr>
          <a:lstStyle/>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p:txBody>
      </p:sp>
      <p:sp>
        <p:nvSpPr>
          <p:cNvPr id="8" name="Rectangle 7"/>
          <p:cNvSpPr/>
          <p:nvPr/>
        </p:nvSpPr>
        <p:spPr>
          <a:xfrm>
            <a:off x="179512" y="1228397"/>
            <a:ext cx="8511622" cy="4401205"/>
          </a:xfrm>
          <a:prstGeom prst="rect">
            <a:avLst/>
          </a:prstGeom>
        </p:spPr>
        <p:txBody>
          <a:bodyPr wrap="square">
            <a:spAutoFit/>
          </a:bodyPr>
          <a:lstStyle/>
          <a:p>
            <a:r>
              <a:rPr lang="en-GB" sz="2800" dirty="0">
                <a:solidFill>
                  <a:srgbClr val="4D5156"/>
                </a:solidFill>
                <a:latin typeface="Google Sans"/>
              </a:rPr>
              <a:t>It is recommended that </a:t>
            </a:r>
            <a:r>
              <a:rPr lang="en-GB" sz="2800" dirty="0">
                <a:solidFill>
                  <a:srgbClr val="0B0C0C"/>
                </a:solidFill>
                <a:latin typeface="Source Sans Pro" panose="020B0503030403020204" pitchFamily="34" charset="0"/>
              </a:rPr>
              <a:t>s</a:t>
            </a:r>
            <a:r>
              <a:rPr lang="en-GB" sz="2800" b="0" i="0" dirty="0">
                <a:solidFill>
                  <a:srgbClr val="0B0C0C"/>
                </a:solidFill>
                <a:effectLst/>
                <a:latin typeface="Source Sans Pro" panose="020B0503030403020204" pitchFamily="34" charset="0"/>
              </a:rPr>
              <a:t>ocial value should always be evaluated for quality and not quantity.  </a:t>
            </a:r>
          </a:p>
          <a:p>
            <a:endParaRPr lang="en-GB" sz="2800" b="0" i="0" dirty="0">
              <a:solidFill>
                <a:srgbClr val="0B0C0C"/>
              </a:solidFill>
              <a:effectLst/>
              <a:latin typeface="Source Sans Pro" panose="020B0503030403020204" pitchFamily="34" charset="0"/>
            </a:endParaRPr>
          </a:p>
          <a:p>
            <a:r>
              <a:rPr lang="en-GB" sz="2800" b="0" i="0" dirty="0">
                <a:solidFill>
                  <a:srgbClr val="0B0C0C"/>
                </a:solidFill>
                <a:effectLst/>
                <a:latin typeface="Source Sans Pro" panose="020B0503030403020204" pitchFamily="34" charset="0"/>
              </a:rPr>
              <a:t>A large, national company might have the capacity to create an apprenticeship whereas a smaller business may partner with other local organisations to create specialist training, using their unique skills.  </a:t>
            </a:r>
          </a:p>
          <a:p>
            <a:endParaRPr lang="en-GB" sz="2800" dirty="0">
              <a:solidFill>
                <a:srgbClr val="0B0C0C"/>
              </a:solidFill>
              <a:latin typeface="Source Sans Pro" panose="020B0503030403020204" pitchFamily="34" charset="0"/>
            </a:endParaRPr>
          </a:p>
          <a:p>
            <a:r>
              <a:rPr lang="en-GB" sz="2800" b="0" i="0" dirty="0">
                <a:solidFill>
                  <a:srgbClr val="0B0C0C"/>
                </a:solidFill>
                <a:effectLst/>
                <a:latin typeface="Source Sans Pro" panose="020B0503030403020204" pitchFamily="34" charset="0"/>
              </a:rPr>
              <a:t>Both contribute to the development of new skills, but in ways that suit the bidders’ skills and capacity.</a:t>
            </a:r>
            <a:endParaRPr lang="en-GB" sz="2800" dirty="0"/>
          </a:p>
        </p:txBody>
      </p:sp>
      <p:pic>
        <p:nvPicPr>
          <p:cNvPr id="10" name="Picture 2" descr="SLOGOCMYK.pd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0"/>
            <a:ext cx="2339752" cy="11247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874D410-C7C8-6B64-7EF4-C2DBD721BD90}"/>
              </a:ext>
            </a:extLst>
          </p:cNvPr>
          <p:cNvSpPr txBox="1"/>
          <p:nvPr/>
        </p:nvSpPr>
        <p:spPr>
          <a:xfrm>
            <a:off x="2570455" y="402003"/>
            <a:ext cx="6264695" cy="584775"/>
          </a:xfrm>
          <a:prstGeom prst="rect">
            <a:avLst/>
          </a:prstGeom>
          <a:noFill/>
        </p:spPr>
        <p:txBody>
          <a:bodyPr wrap="square">
            <a:spAutoFit/>
          </a:bodyPr>
          <a:lstStyle/>
          <a:p>
            <a:pPr algn="r"/>
            <a:r>
              <a:rPr lang="en-GB" sz="3200" dirty="0">
                <a:solidFill>
                  <a:schemeClr val="accent4">
                    <a:lumMod val="75000"/>
                  </a:schemeClr>
                </a:solidFill>
                <a:latin typeface="+mj-lt"/>
                <a:ea typeface="+mj-ea"/>
                <a:cs typeface="+mj-cs"/>
              </a:rPr>
              <a:t>OUTCOMES OVER OUTPUTS?</a:t>
            </a:r>
          </a:p>
        </p:txBody>
      </p:sp>
    </p:spTree>
    <p:extLst>
      <p:ext uri="{BB962C8B-B14F-4D97-AF65-F5344CB8AC3E}">
        <p14:creationId xmlns:p14="http://schemas.microsoft.com/office/powerpoint/2010/main" val="34375109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MS_Curve.jpg"/>
          <p:cNvPicPr>
            <a:picLocks noChangeAspect="1"/>
          </p:cNvPicPr>
          <p:nvPr/>
        </p:nvPicPr>
        <p:blipFill>
          <a:blip r:embed="rId3" cstate="print">
            <a:clrChange>
              <a:clrFrom>
                <a:srgbClr val="FFFFFF"/>
              </a:clrFrom>
              <a:clrTo>
                <a:srgbClr val="FFFFFF">
                  <a:alpha val="0"/>
                </a:srgbClr>
              </a:clrTo>
            </a:clrChange>
          </a:blip>
          <a:stretch>
            <a:fillRect/>
          </a:stretch>
        </p:blipFill>
        <p:spPr>
          <a:xfrm>
            <a:off x="0" y="5661248"/>
            <a:ext cx="9144000" cy="1800200"/>
          </a:xfrm>
          <a:prstGeom prst="rect">
            <a:avLst/>
          </a:prstGeom>
        </p:spPr>
      </p:pic>
      <p:sp>
        <p:nvSpPr>
          <p:cNvPr id="9" name="Rectangle 8"/>
          <p:cNvSpPr/>
          <p:nvPr/>
        </p:nvSpPr>
        <p:spPr>
          <a:xfrm>
            <a:off x="899592" y="1700808"/>
            <a:ext cx="7920880" cy="2031325"/>
          </a:xfrm>
          <a:prstGeom prst="rect">
            <a:avLst/>
          </a:prstGeom>
        </p:spPr>
        <p:txBody>
          <a:bodyPr wrap="square">
            <a:spAutoFit/>
          </a:bodyPr>
          <a:lstStyle/>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p:txBody>
      </p:sp>
      <p:sp>
        <p:nvSpPr>
          <p:cNvPr id="8" name="Rectangle 7"/>
          <p:cNvSpPr/>
          <p:nvPr/>
        </p:nvSpPr>
        <p:spPr>
          <a:xfrm>
            <a:off x="299777" y="2036624"/>
            <a:ext cx="8511622" cy="2308324"/>
          </a:xfrm>
          <a:prstGeom prst="rect">
            <a:avLst/>
          </a:prstGeom>
        </p:spPr>
        <p:txBody>
          <a:bodyPr wrap="square">
            <a:spAutoFit/>
          </a:bodyPr>
          <a:lstStyle/>
          <a:p>
            <a:endParaRPr lang="en-IE" sz="3200" dirty="0"/>
          </a:p>
          <a:p>
            <a:r>
              <a:rPr lang="en-GB" sz="2800" b="0" i="0" dirty="0">
                <a:solidFill>
                  <a:srgbClr val="0B0C0C"/>
                </a:solidFill>
                <a:effectLst/>
                <a:latin typeface="Source Sans Pro" panose="020B0503030403020204" pitchFamily="34" charset="0"/>
              </a:rPr>
              <a:t>Evaluating proposals based on</a:t>
            </a:r>
            <a:r>
              <a:rPr lang="en-GB" sz="2800" b="0" i="1" dirty="0">
                <a:solidFill>
                  <a:srgbClr val="0B0C0C"/>
                </a:solidFill>
                <a:effectLst/>
                <a:latin typeface="Source Sans Pro" panose="020B0503030403020204" pitchFamily="34" charset="0"/>
              </a:rPr>
              <a:t> how well</a:t>
            </a:r>
            <a:r>
              <a:rPr lang="en-GB" sz="2800" b="0" i="0" dirty="0">
                <a:solidFill>
                  <a:srgbClr val="0B0C0C"/>
                </a:solidFill>
                <a:effectLst/>
                <a:latin typeface="Source Sans Pro" panose="020B0503030403020204" pitchFamily="34" charset="0"/>
              </a:rPr>
              <a:t> they contribute to the desired outcome, rather than on how much they promise, levels the playing field and encourages innovation.</a:t>
            </a:r>
            <a:endParaRPr lang="en-IE" sz="2400" dirty="0"/>
          </a:p>
        </p:txBody>
      </p:sp>
      <p:pic>
        <p:nvPicPr>
          <p:cNvPr id="10" name="Picture 2" descr="SLOGOCMYK.pd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0"/>
            <a:ext cx="2339752" cy="11247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874D410-C7C8-6B64-7EF4-C2DBD721BD90}"/>
              </a:ext>
            </a:extLst>
          </p:cNvPr>
          <p:cNvSpPr txBox="1"/>
          <p:nvPr/>
        </p:nvSpPr>
        <p:spPr>
          <a:xfrm>
            <a:off x="1475657" y="402003"/>
            <a:ext cx="7359494" cy="584775"/>
          </a:xfrm>
          <a:prstGeom prst="rect">
            <a:avLst/>
          </a:prstGeom>
          <a:noFill/>
        </p:spPr>
        <p:txBody>
          <a:bodyPr wrap="square">
            <a:spAutoFit/>
          </a:bodyPr>
          <a:lstStyle/>
          <a:p>
            <a:pPr algn="r"/>
            <a:r>
              <a:rPr lang="en-US" sz="3200" dirty="0">
                <a:solidFill>
                  <a:schemeClr val="accent4">
                    <a:lumMod val="75000"/>
                  </a:schemeClr>
                </a:solidFill>
                <a:latin typeface="+mj-lt"/>
                <a:ea typeface="+mj-ea"/>
                <a:cs typeface="+mj-cs"/>
              </a:rPr>
              <a:t>OUTCOMES OVER OUTPUTS CONT’D</a:t>
            </a:r>
            <a:endParaRPr lang="en-GB" sz="3200" dirty="0">
              <a:solidFill>
                <a:schemeClr val="accent4">
                  <a:lumMod val="75000"/>
                </a:schemeClr>
              </a:solidFill>
              <a:latin typeface="+mj-lt"/>
              <a:ea typeface="+mj-ea"/>
              <a:cs typeface="+mj-cs"/>
            </a:endParaRPr>
          </a:p>
        </p:txBody>
      </p:sp>
    </p:spTree>
    <p:extLst>
      <p:ext uri="{BB962C8B-B14F-4D97-AF65-F5344CB8AC3E}">
        <p14:creationId xmlns:p14="http://schemas.microsoft.com/office/powerpoint/2010/main" val="1240014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AD031-83DF-5C44-B880-451C97A14A37}"/>
              </a:ext>
            </a:extLst>
          </p:cNvPr>
          <p:cNvSpPr>
            <a:spLocks noGrp="1"/>
          </p:cNvSpPr>
          <p:nvPr>
            <p:ph type="title"/>
          </p:nvPr>
        </p:nvSpPr>
        <p:spPr/>
        <p:txBody>
          <a:bodyPr>
            <a:normAutofit/>
          </a:bodyPr>
          <a:lstStyle/>
          <a:p>
            <a:pPr algn="r"/>
            <a:r>
              <a:rPr lang="en-US" sz="3000" dirty="0">
                <a:solidFill>
                  <a:schemeClr val="accent4">
                    <a:lumMod val="75000"/>
                  </a:schemeClr>
                </a:solidFill>
                <a:latin typeface="+mn-lt"/>
              </a:rPr>
              <a:t>                             </a:t>
            </a:r>
            <a:r>
              <a:rPr lang="en-US" sz="3200" dirty="0">
                <a:solidFill>
                  <a:schemeClr val="accent4">
                    <a:lumMod val="75000"/>
                  </a:schemeClr>
                </a:solidFill>
                <a:latin typeface="+mn-lt"/>
              </a:rPr>
              <a:t>YOUR TRAINER</a:t>
            </a:r>
            <a:endParaRPr lang="en-US" sz="3000" dirty="0">
              <a:solidFill>
                <a:schemeClr val="accent4">
                  <a:lumMod val="75000"/>
                </a:schemeClr>
              </a:solidFill>
              <a:latin typeface="+mn-lt"/>
            </a:endParaRPr>
          </a:p>
        </p:txBody>
      </p:sp>
      <p:sp>
        <p:nvSpPr>
          <p:cNvPr id="5" name="Text Placeholder 4">
            <a:extLst>
              <a:ext uri="{FF2B5EF4-FFF2-40B4-BE49-F238E27FC236}">
                <a16:creationId xmlns:a16="http://schemas.microsoft.com/office/drawing/2014/main" id="{4BCD5D48-E36A-CC42-89BA-C13D9B3FF43E}"/>
              </a:ext>
            </a:extLst>
          </p:cNvPr>
          <p:cNvSpPr>
            <a:spLocks noGrp="1"/>
          </p:cNvSpPr>
          <p:nvPr>
            <p:ph type="body" sz="quarter" idx="3"/>
          </p:nvPr>
        </p:nvSpPr>
        <p:spPr>
          <a:xfrm>
            <a:off x="318865" y="1535113"/>
            <a:ext cx="4041775" cy="639762"/>
          </a:xfrm>
        </p:spPr>
        <p:txBody>
          <a:bodyPr>
            <a:noAutofit/>
          </a:bodyPr>
          <a:lstStyle/>
          <a:p>
            <a:r>
              <a:rPr lang="en-US" sz="3600" i="1" dirty="0"/>
              <a:t>Roisin Mallon</a:t>
            </a:r>
          </a:p>
        </p:txBody>
      </p:sp>
      <p:sp>
        <p:nvSpPr>
          <p:cNvPr id="6" name="Content Placeholder 5">
            <a:extLst>
              <a:ext uri="{FF2B5EF4-FFF2-40B4-BE49-F238E27FC236}">
                <a16:creationId xmlns:a16="http://schemas.microsoft.com/office/drawing/2014/main" id="{FE2BAA03-8669-7249-ACF4-CF9DBE5D68EF}"/>
              </a:ext>
            </a:extLst>
          </p:cNvPr>
          <p:cNvSpPr>
            <a:spLocks noGrp="1"/>
          </p:cNvSpPr>
          <p:nvPr>
            <p:ph sz="quarter" idx="4"/>
          </p:nvPr>
        </p:nvSpPr>
        <p:spPr>
          <a:xfrm>
            <a:off x="318864" y="2289968"/>
            <a:ext cx="7997552" cy="3587304"/>
          </a:xfrm>
        </p:spPr>
        <p:txBody>
          <a:bodyPr>
            <a:normAutofit fontScale="92500" lnSpcReduction="10000"/>
          </a:bodyPr>
          <a:lstStyle/>
          <a:p>
            <a:r>
              <a:rPr lang="en-US" dirty="0"/>
              <a:t>2002-2008: Tata Consultancy Services</a:t>
            </a:r>
          </a:p>
          <a:p>
            <a:r>
              <a:rPr lang="en-US" dirty="0"/>
              <a:t>2008-2011: Parity Solutions, Parity Recruitment</a:t>
            </a:r>
          </a:p>
          <a:p>
            <a:r>
              <a:rPr lang="en-US" dirty="0"/>
              <a:t>2011-2016: </a:t>
            </a:r>
            <a:r>
              <a:rPr lang="en-US" dirty="0" err="1"/>
              <a:t>Attenda</a:t>
            </a:r>
            <a:r>
              <a:rPr lang="en-US" dirty="0"/>
              <a:t> Ltd. (Now Ensono)</a:t>
            </a:r>
          </a:p>
          <a:p>
            <a:r>
              <a:rPr lang="en-US" dirty="0"/>
              <a:t>2016 to date: Bid Services</a:t>
            </a:r>
          </a:p>
          <a:p>
            <a:endParaRPr lang="en-US" dirty="0"/>
          </a:p>
          <a:p>
            <a:endParaRPr lang="en-US" dirty="0"/>
          </a:p>
          <a:p>
            <a:r>
              <a:rPr lang="en-US" dirty="0"/>
              <a:t>APMP Chair, Ireland</a:t>
            </a:r>
          </a:p>
          <a:p>
            <a:r>
              <a:rPr lang="en-US" dirty="0"/>
              <a:t>Accredited APMP Trainer</a:t>
            </a:r>
          </a:p>
          <a:p>
            <a:r>
              <a:rPr lang="en-US" dirty="0"/>
              <a:t>APMP Global 40 under 40 for contribution to industry</a:t>
            </a:r>
          </a:p>
        </p:txBody>
      </p:sp>
      <p:sp>
        <p:nvSpPr>
          <p:cNvPr id="7" name="Date Placeholder 6">
            <a:extLst>
              <a:ext uri="{FF2B5EF4-FFF2-40B4-BE49-F238E27FC236}">
                <a16:creationId xmlns:a16="http://schemas.microsoft.com/office/drawing/2014/main" id="{4D564DED-D81E-0B40-A459-17E7827B3DB2}"/>
              </a:ext>
            </a:extLst>
          </p:cNvPr>
          <p:cNvSpPr>
            <a:spLocks noGrp="1"/>
          </p:cNvSpPr>
          <p:nvPr>
            <p:ph type="dt" sz="half" idx="10"/>
          </p:nvPr>
        </p:nvSpPr>
        <p:spPr/>
        <p:txBody>
          <a:bodyPr/>
          <a:lstStyle/>
          <a:p>
            <a:fld id="{8057AB13-9421-9F46-B749-A23C2E53B19D}" type="datetime1">
              <a:rPr lang="en-IE" smtClean="0"/>
              <a:t>09/11/2023</a:t>
            </a:fld>
            <a:endParaRPr lang="en-IE"/>
          </a:p>
        </p:txBody>
      </p:sp>
      <p:pic>
        <p:nvPicPr>
          <p:cNvPr id="9" name="Picture 2" descr="SLOGOCMYK.pdf">
            <a:extLst>
              <a:ext uri="{FF2B5EF4-FFF2-40B4-BE49-F238E27FC236}">
                <a16:creationId xmlns:a16="http://schemas.microsoft.com/office/drawing/2014/main" id="{8021C48B-A12D-0A43-A320-88E9ED186C2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0"/>
            <a:ext cx="2339752" cy="1124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344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MS_Curve.jpg"/>
          <p:cNvPicPr>
            <a:picLocks noChangeAspect="1"/>
          </p:cNvPicPr>
          <p:nvPr/>
        </p:nvPicPr>
        <p:blipFill>
          <a:blip r:embed="rId3" cstate="print">
            <a:clrChange>
              <a:clrFrom>
                <a:srgbClr val="FFFFFF"/>
              </a:clrFrom>
              <a:clrTo>
                <a:srgbClr val="FFFFFF">
                  <a:alpha val="0"/>
                </a:srgbClr>
              </a:clrTo>
            </a:clrChange>
          </a:blip>
          <a:stretch>
            <a:fillRect/>
          </a:stretch>
        </p:blipFill>
        <p:spPr>
          <a:xfrm>
            <a:off x="0" y="4880892"/>
            <a:ext cx="9144000" cy="2580556"/>
          </a:xfrm>
          <a:prstGeom prst="rect">
            <a:avLst/>
          </a:prstGeom>
        </p:spPr>
      </p:pic>
      <p:sp>
        <p:nvSpPr>
          <p:cNvPr id="9" name="Rectangle 8"/>
          <p:cNvSpPr/>
          <p:nvPr/>
        </p:nvSpPr>
        <p:spPr>
          <a:xfrm>
            <a:off x="899592" y="1700808"/>
            <a:ext cx="7920880" cy="2031325"/>
          </a:xfrm>
          <a:prstGeom prst="rect">
            <a:avLst/>
          </a:prstGeom>
        </p:spPr>
        <p:txBody>
          <a:bodyPr wrap="square">
            <a:spAutoFit/>
          </a:bodyPr>
          <a:lstStyle/>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p:txBody>
      </p:sp>
      <p:sp>
        <p:nvSpPr>
          <p:cNvPr id="8" name="Rectangle 7"/>
          <p:cNvSpPr/>
          <p:nvPr/>
        </p:nvSpPr>
        <p:spPr>
          <a:xfrm>
            <a:off x="0" y="2727958"/>
            <a:ext cx="8511622" cy="1815882"/>
          </a:xfrm>
          <a:prstGeom prst="rect">
            <a:avLst/>
          </a:prstGeom>
        </p:spPr>
        <p:txBody>
          <a:bodyPr wrap="square">
            <a:spAutoFit/>
          </a:bodyPr>
          <a:lstStyle/>
          <a:p>
            <a:pPr algn="ctr"/>
            <a:r>
              <a:rPr lang="en-IE" sz="2800" dirty="0">
                <a:solidFill>
                  <a:schemeClr val="accent4">
                    <a:lumMod val="75000"/>
                  </a:schemeClr>
                </a:solidFill>
              </a:rPr>
              <a:t>ROISIN MALLON</a:t>
            </a:r>
          </a:p>
          <a:p>
            <a:pPr algn="ctr"/>
            <a:r>
              <a:rPr lang="en-IE" sz="2800" dirty="0">
                <a:solidFill>
                  <a:schemeClr val="accent4">
                    <a:lumMod val="75000"/>
                  </a:schemeClr>
                </a:solidFill>
              </a:rPr>
              <a:t>ROISIN@BIDSERVICES.IE</a:t>
            </a:r>
            <a:endParaRPr lang="en-IE" sz="2800" dirty="0"/>
          </a:p>
          <a:p>
            <a:pPr marL="457200" indent="-457200">
              <a:buFont typeface="Courier New" panose="02070309020205020404" pitchFamily="49" charset="0"/>
              <a:buChar char="o"/>
            </a:pPr>
            <a:endParaRPr lang="en-IE" sz="2800" dirty="0"/>
          </a:p>
          <a:p>
            <a:pPr marL="457200" indent="-457200">
              <a:buFont typeface="Courier New" panose="02070309020205020404" pitchFamily="49" charset="0"/>
              <a:buChar char="o"/>
            </a:pPr>
            <a:endParaRPr lang="en-IE" sz="2800" dirty="0"/>
          </a:p>
        </p:txBody>
      </p:sp>
      <p:pic>
        <p:nvPicPr>
          <p:cNvPr id="10" name="Picture 2" descr="SLOGOCMYK.pd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0"/>
            <a:ext cx="2339752" cy="11247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874D410-C7C8-6B64-7EF4-C2DBD721BD90}"/>
              </a:ext>
            </a:extLst>
          </p:cNvPr>
          <p:cNvSpPr txBox="1"/>
          <p:nvPr/>
        </p:nvSpPr>
        <p:spPr>
          <a:xfrm>
            <a:off x="2570455" y="402003"/>
            <a:ext cx="6264695" cy="584775"/>
          </a:xfrm>
          <a:prstGeom prst="rect">
            <a:avLst/>
          </a:prstGeom>
          <a:noFill/>
        </p:spPr>
        <p:txBody>
          <a:bodyPr wrap="square">
            <a:spAutoFit/>
          </a:bodyPr>
          <a:lstStyle/>
          <a:p>
            <a:pPr algn="r"/>
            <a:r>
              <a:rPr lang="en-US" sz="3200" dirty="0">
                <a:solidFill>
                  <a:schemeClr val="accent4">
                    <a:lumMod val="75000"/>
                  </a:schemeClr>
                </a:solidFill>
                <a:latin typeface="+mj-lt"/>
                <a:ea typeface="+mj-ea"/>
                <a:cs typeface="+mj-cs"/>
              </a:rPr>
              <a:t>ANY QUESTIONS??</a:t>
            </a:r>
            <a:endParaRPr lang="en-GB" sz="3200" dirty="0">
              <a:solidFill>
                <a:schemeClr val="accent4">
                  <a:lumMod val="75000"/>
                </a:schemeClr>
              </a:solidFill>
              <a:latin typeface="+mj-lt"/>
              <a:ea typeface="+mj-ea"/>
              <a:cs typeface="+mj-cs"/>
            </a:endParaRPr>
          </a:p>
        </p:txBody>
      </p:sp>
    </p:spTree>
    <p:extLst>
      <p:ext uri="{BB962C8B-B14F-4D97-AF65-F5344CB8AC3E}">
        <p14:creationId xmlns:p14="http://schemas.microsoft.com/office/powerpoint/2010/main" val="1706629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05238-C178-3E46-811C-8CEEAD045130}"/>
              </a:ext>
            </a:extLst>
          </p:cNvPr>
          <p:cNvSpPr>
            <a:spLocks noGrp="1"/>
          </p:cNvSpPr>
          <p:nvPr>
            <p:ph type="title"/>
          </p:nvPr>
        </p:nvSpPr>
        <p:spPr/>
        <p:txBody>
          <a:bodyPr>
            <a:normAutofit fontScale="90000"/>
          </a:bodyPr>
          <a:lstStyle/>
          <a:p>
            <a:pPr algn="r"/>
            <a:r>
              <a:rPr lang="en-US" dirty="0">
                <a:solidFill>
                  <a:schemeClr val="accent4">
                    <a:lumMod val="75000"/>
                  </a:schemeClr>
                </a:solidFill>
              </a:rPr>
              <a:t>  </a:t>
            </a:r>
            <a:r>
              <a:rPr lang="en-US" sz="3600" dirty="0">
                <a:solidFill>
                  <a:schemeClr val="accent4">
                    <a:lumMod val="75000"/>
                  </a:schemeClr>
                </a:solidFill>
                <a:latin typeface="+mn-lt"/>
              </a:rPr>
              <a:t>TENDER TRAINING </a:t>
            </a:r>
            <a:br>
              <a:rPr lang="en-US" sz="3600" dirty="0">
                <a:solidFill>
                  <a:schemeClr val="accent4">
                    <a:lumMod val="75000"/>
                  </a:schemeClr>
                </a:solidFill>
                <a:latin typeface="+mn-lt"/>
              </a:rPr>
            </a:br>
            <a:r>
              <a:rPr lang="en-US" sz="3600" dirty="0">
                <a:solidFill>
                  <a:schemeClr val="accent4">
                    <a:lumMod val="75000"/>
                  </a:schemeClr>
                </a:solidFill>
                <a:latin typeface="+mn-lt"/>
              </a:rPr>
              <a:t>   EXCELLENCE PROGRAMME</a:t>
            </a:r>
            <a:endParaRPr lang="en-US" dirty="0">
              <a:solidFill>
                <a:schemeClr val="accent4">
                  <a:lumMod val="75000"/>
                </a:schemeClr>
              </a:solidFill>
              <a:latin typeface="+mn-lt"/>
            </a:endParaRPr>
          </a:p>
        </p:txBody>
      </p:sp>
      <p:sp>
        <p:nvSpPr>
          <p:cNvPr id="3" name="Content Placeholder 2">
            <a:extLst>
              <a:ext uri="{FF2B5EF4-FFF2-40B4-BE49-F238E27FC236}">
                <a16:creationId xmlns:a16="http://schemas.microsoft.com/office/drawing/2014/main" id="{B96B7554-EB09-4544-89D9-9081667E0563}"/>
              </a:ext>
            </a:extLst>
          </p:cNvPr>
          <p:cNvSpPr>
            <a:spLocks noGrp="1"/>
          </p:cNvSpPr>
          <p:nvPr>
            <p:ph idx="1"/>
          </p:nvPr>
        </p:nvSpPr>
        <p:spPr/>
        <p:txBody>
          <a:bodyPr/>
          <a:lstStyle/>
          <a:p>
            <a:pPr marL="0" indent="0">
              <a:buNone/>
            </a:pPr>
            <a:r>
              <a:rPr lang="en-US" dirty="0"/>
              <a:t>Access (for free) on </a:t>
            </a:r>
            <a:r>
              <a:rPr lang="en-US" dirty="0">
                <a:hlinkClick r:id="rId2"/>
              </a:rPr>
              <a:t>www.bidservices.ie</a:t>
            </a:r>
            <a:endParaRPr lang="en-US" dirty="0"/>
          </a:p>
          <a:p>
            <a:pPr marL="0" indent="0">
              <a:buNone/>
            </a:pPr>
            <a:r>
              <a:rPr lang="en-US" dirty="0"/>
              <a:t>Nine eLearning modules cover:</a:t>
            </a:r>
          </a:p>
          <a:p>
            <a:pPr marL="0" indent="0">
              <a:buNone/>
            </a:pPr>
            <a:endParaRPr lang="en-US" dirty="0"/>
          </a:p>
          <a:p>
            <a:pPr marL="0" indent="0">
              <a:buNone/>
            </a:pPr>
            <a:endParaRPr lang="en-US" dirty="0"/>
          </a:p>
        </p:txBody>
      </p:sp>
      <p:pic>
        <p:nvPicPr>
          <p:cNvPr id="4" name="Picture 2" descr="SLOGOCMYK.pdf">
            <a:extLst>
              <a:ext uri="{FF2B5EF4-FFF2-40B4-BE49-F238E27FC236}">
                <a16:creationId xmlns:a16="http://schemas.microsoft.com/office/drawing/2014/main" id="{C0C94C86-F32E-5342-AB65-FA1E02ADF6E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68739"/>
            <a:ext cx="1754814" cy="84355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72D21B6D-8778-5649-9CBA-38E9BD050DF6}"/>
              </a:ext>
            </a:extLst>
          </p:cNvPr>
          <p:cNvGraphicFramePr>
            <a:graphicFrameLocks noGrp="1"/>
          </p:cNvGraphicFramePr>
          <p:nvPr>
            <p:extLst>
              <p:ext uri="{D42A27DB-BD31-4B8C-83A1-F6EECF244321}">
                <p14:modId xmlns:p14="http://schemas.microsoft.com/office/powerpoint/2010/main" val="3479581067"/>
              </p:ext>
            </p:extLst>
          </p:nvPr>
        </p:nvGraphicFramePr>
        <p:xfrm>
          <a:off x="611560" y="2780928"/>
          <a:ext cx="8352927" cy="3345235"/>
        </p:xfrm>
        <a:graphic>
          <a:graphicData uri="http://schemas.openxmlformats.org/drawingml/2006/table">
            <a:tbl>
              <a:tblPr firstRow="1" bandRow="1">
                <a:tableStyleId>{5C22544A-7EE6-4342-B048-85BDC9FD1C3A}</a:tableStyleId>
              </a:tblPr>
              <a:tblGrid>
                <a:gridCol w="2784309">
                  <a:extLst>
                    <a:ext uri="{9D8B030D-6E8A-4147-A177-3AD203B41FA5}">
                      <a16:colId xmlns:a16="http://schemas.microsoft.com/office/drawing/2014/main" val="2616346045"/>
                    </a:ext>
                  </a:extLst>
                </a:gridCol>
                <a:gridCol w="2784309">
                  <a:extLst>
                    <a:ext uri="{9D8B030D-6E8A-4147-A177-3AD203B41FA5}">
                      <a16:colId xmlns:a16="http://schemas.microsoft.com/office/drawing/2014/main" val="339105942"/>
                    </a:ext>
                  </a:extLst>
                </a:gridCol>
                <a:gridCol w="2784309">
                  <a:extLst>
                    <a:ext uri="{9D8B030D-6E8A-4147-A177-3AD203B41FA5}">
                      <a16:colId xmlns:a16="http://schemas.microsoft.com/office/drawing/2014/main" val="1282417071"/>
                    </a:ext>
                  </a:extLst>
                </a:gridCol>
              </a:tblGrid>
              <a:tr h="1233270">
                <a:tc>
                  <a:txBody>
                    <a:bodyPr/>
                    <a:lstStyle/>
                    <a:p>
                      <a:r>
                        <a:rPr lang="en-US" sz="2400" b="0" dirty="0">
                          <a:solidFill>
                            <a:schemeClr val="tx1"/>
                          </a:solidFill>
                        </a:rPr>
                        <a:t>Winning Bid Strategy</a:t>
                      </a:r>
                    </a:p>
                  </a:txBody>
                  <a:tcPr marL="68580" marR="68580" marT="34290" marB="34290">
                    <a:noFill/>
                  </a:tcPr>
                </a:tc>
                <a:tc>
                  <a:txBody>
                    <a:bodyPr/>
                    <a:lstStyle/>
                    <a:p>
                      <a:r>
                        <a:rPr lang="en-US" sz="2400" b="0" dirty="0">
                          <a:solidFill>
                            <a:schemeClr val="tx1"/>
                          </a:solidFill>
                        </a:rPr>
                        <a:t>Effective Bid Management</a:t>
                      </a:r>
                    </a:p>
                  </a:txBody>
                  <a:tcPr marL="68580" marR="68580" marT="34290" marB="34290">
                    <a:noFill/>
                  </a:tcPr>
                </a:tc>
                <a:tc>
                  <a:txBody>
                    <a:bodyPr/>
                    <a:lstStyle/>
                    <a:p>
                      <a:r>
                        <a:rPr lang="en-US" sz="2400" b="0" dirty="0">
                          <a:solidFill>
                            <a:schemeClr val="tx1"/>
                          </a:solidFill>
                        </a:rPr>
                        <a:t>The Procurement Rules</a:t>
                      </a:r>
                    </a:p>
                  </a:txBody>
                  <a:tcPr marL="68580" marR="68580" marT="34290" marB="34290">
                    <a:noFill/>
                  </a:tcPr>
                </a:tc>
                <a:extLst>
                  <a:ext uri="{0D108BD9-81ED-4DB2-BD59-A6C34878D82A}">
                    <a16:rowId xmlns:a16="http://schemas.microsoft.com/office/drawing/2014/main" val="2324486020"/>
                  </a:ext>
                </a:extLst>
              </a:tr>
              <a:tr h="878695">
                <a:tc>
                  <a:txBody>
                    <a:bodyPr/>
                    <a:lstStyle/>
                    <a:p>
                      <a:r>
                        <a:rPr lang="en-US" sz="2400" b="0" dirty="0">
                          <a:solidFill>
                            <a:schemeClr val="tx1"/>
                          </a:solidFill>
                        </a:rPr>
                        <a:t>Information Sources</a:t>
                      </a:r>
                    </a:p>
                  </a:txBody>
                  <a:tcPr marL="68580" marR="68580" marT="34290" marB="34290">
                    <a:noFill/>
                  </a:tcPr>
                </a:tc>
                <a:tc>
                  <a:txBody>
                    <a:bodyPr/>
                    <a:lstStyle/>
                    <a:p>
                      <a:r>
                        <a:rPr lang="en-US" sz="2400" b="0" dirty="0">
                          <a:solidFill>
                            <a:schemeClr val="tx1"/>
                          </a:solidFill>
                        </a:rPr>
                        <a:t>Bid/No Bid Process</a:t>
                      </a:r>
                    </a:p>
                  </a:txBody>
                  <a:tcPr marL="68580" marR="68580" marT="34290" marB="34290">
                    <a:noFill/>
                  </a:tcPr>
                </a:tc>
                <a:tc>
                  <a:txBody>
                    <a:bodyPr/>
                    <a:lstStyle/>
                    <a:p>
                      <a:r>
                        <a:rPr lang="en-US" sz="2400" b="0" dirty="0">
                          <a:solidFill>
                            <a:schemeClr val="tx1"/>
                          </a:solidFill>
                        </a:rPr>
                        <a:t>Tender Submissions</a:t>
                      </a:r>
                    </a:p>
                  </a:txBody>
                  <a:tcPr marL="68580" marR="68580" marT="34290" marB="34290">
                    <a:noFill/>
                  </a:tcPr>
                </a:tc>
                <a:extLst>
                  <a:ext uri="{0D108BD9-81ED-4DB2-BD59-A6C34878D82A}">
                    <a16:rowId xmlns:a16="http://schemas.microsoft.com/office/drawing/2014/main" val="940246186"/>
                  </a:ext>
                </a:extLst>
              </a:tr>
              <a:tr h="1233270">
                <a:tc>
                  <a:txBody>
                    <a:bodyPr/>
                    <a:lstStyle/>
                    <a:p>
                      <a:r>
                        <a:rPr lang="en-US" sz="2400" b="0" dirty="0">
                          <a:solidFill>
                            <a:schemeClr val="tx1"/>
                          </a:solidFill>
                        </a:rPr>
                        <a:t>De-briefings</a:t>
                      </a:r>
                    </a:p>
                  </a:txBody>
                  <a:tcPr marL="68580" marR="68580" marT="34290" marB="34290">
                    <a:noFill/>
                  </a:tcPr>
                </a:tc>
                <a:tc>
                  <a:txBody>
                    <a:bodyPr/>
                    <a:lstStyle/>
                    <a:p>
                      <a:r>
                        <a:rPr lang="en-US" sz="2400" b="0" dirty="0">
                          <a:solidFill>
                            <a:schemeClr val="tx1"/>
                          </a:solidFill>
                        </a:rPr>
                        <a:t>Collaborative Bidding</a:t>
                      </a:r>
                    </a:p>
                  </a:txBody>
                  <a:tcPr marL="68580" marR="68580" marT="34290" marB="34290">
                    <a:noFill/>
                  </a:tcPr>
                </a:tc>
                <a:tc>
                  <a:txBody>
                    <a:bodyPr/>
                    <a:lstStyle/>
                    <a:p>
                      <a:r>
                        <a:rPr lang="en-US" sz="2400" b="0" dirty="0">
                          <a:solidFill>
                            <a:schemeClr val="tx1"/>
                          </a:solidFill>
                        </a:rPr>
                        <a:t>Targeting International Tenders</a:t>
                      </a:r>
                    </a:p>
                  </a:txBody>
                  <a:tcPr marL="68580" marR="68580" marT="34290" marB="34290">
                    <a:noFill/>
                  </a:tcPr>
                </a:tc>
                <a:extLst>
                  <a:ext uri="{0D108BD9-81ED-4DB2-BD59-A6C34878D82A}">
                    <a16:rowId xmlns:a16="http://schemas.microsoft.com/office/drawing/2014/main" val="3534039111"/>
                  </a:ext>
                </a:extLst>
              </a:tr>
            </a:tbl>
          </a:graphicData>
        </a:graphic>
      </p:graphicFrame>
    </p:spTree>
    <p:extLst>
      <p:ext uri="{BB962C8B-B14F-4D97-AF65-F5344CB8AC3E}">
        <p14:creationId xmlns:p14="http://schemas.microsoft.com/office/powerpoint/2010/main" val="727631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F5C0B-F4EF-3F42-BAA6-5E34849CAF66}"/>
              </a:ext>
            </a:extLst>
          </p:cNvPr>
          <p:cNvSpPr>
            <a:spLocks noGrp="1"/>
          </p:cNvSpPr>
          <p:nvPr>
            <p:ph type="title"/>
          </p:nvPr>
        </p:nvSpPr>
        <p:spPr>
          <a:xfrm>
            <a:off x="755576" y="160337"/>
            <a:ext cx="8229600" cy="1143000"/>
          </a:xfrm>
        </p:spPr>
        <p:txBody>
          <a:bodyPr>
            <a:normAutofit/>
          </a:bodyPr>
          <a:lstStyle/>
          <a:p>
            <a:pPr algn="r"/>
            <a:r>
              <a:rPr lang="en-US" sz="3200" dirty="0">
                <a:solidFill>
                  <a:schemeClr val="accent4">
                    <a:lumMod val="75000"/>
                  </a:schemeClr>
                </a:solidFill>
              </a:rPr>
              <a:t>TODAY’S OBJECTIVES</a:t>
            </a:r>
          </a:p>
        </p:txBody>
      </p:sp>
      <p:sp>
        <p:nvSpPr>
          <p:cNvPr id="3" name="Content Placeholder 2">
            <a:extLst>
              <a:ext uri="{FF2B5EF4-FFF2-40B4-BE49-F238E27FC236}">
                <a16:creationId xmlns:a16="http://schemas.microsoft.com/office/drawing/2014/main" id="{9B9D875F-95FA-3C49-AEC0-EFDBBA8D26F1}"/>
              </a:ext>
            </a:extLst>
          </p:cNvPr>
          <p:cNvSpPr>
            <a:spLocks noGrp="1"/>
          </p:cNvSpPr>
          <p:nvPr>
            <p:ph idx="1"/>
          </p:nvPr>
        </p:nvSpPr>
        <p:spPr/>
        <p:txBody>
          <a:bodyPr>
            <a:normAutofit/>
          </a:bodyPr>
          <a:lstStyle/>
          <a:p>
            <a:pPr fontAlgn="base">
              <a:spcBef>
                <a:spcPct val="0"/>
              </a:spcBef>
              <a:spcAft>
                <a:spcPct val="0"/>
              </a:spcAft>
            </a:pPr>
            <a:endParaRPr lang="en-IE" dirty="0">
              <a:latin typeface="Calibri" pitchFamily="34" charset="0"/>
              <a:cs typeface="Times New Roman" pitchFamily="18" charset="0"/>
            </a:endParaRPr>
          </a:p>
          <a:p>
            <a:pPr fontAlgn="base">
              <a:spcBef>
                <a:spcPct val="0"/>
              </a:spcBef>
              <a:spcAft>
                <a:spcPct val="0"/>
              </a:spcAft>
            </a:pPr>
            <a:r>
              <a:rPr lang="en-IE" dirty="0">
                <a:latin typeface="Calibri" pitchFamily="34" charset="0"/>
                <a:cs typeface="Times New Roman" pitchFamily="18" charset="0"/>
              </a:rPr>
              <a:t>What is Social Value?</a:t>
            </a:r>
          </a:p>
          <a:p>
            <a:pPr fontAlgn="base">
              <a:spcBef>
                <a:spcPct val="0"/>
              </a:spcBef>
              <a:spcAft>
                <a:spcPct val="0"/>
              </a:spcAft>
            </a:pPr>
            <a:r>
              <a:rPr lang="en-IE" dirty="0">
                <a:latin typeface="Calibri" pitchFamily="34" charset="0"/>
                <a:cs typeface="Times New Roman" pitchFamily="18" charset="0"/>
              </a:rPr>
              <a:t>What does it look like for suppliers?</a:t>
            </a:r>
          </a:p>
          <a:p>
            <a:pPr fontAlgn="base">
              <a:spcBef>
                <a:spcPct val="0"/>
              </a:spcBef>
              <a:spcAft>
                <a:spcPct val="0"/>
              </a:spcAft>
            </a:pPr>
            <a:r>
              <a:rPr lang="en-IE" dirty="0">
                <a:latin typeface="Calibri" pitchFamily="34" charset="0"/>
                <a:cs typeface="Times New Roman" pitchFamily="18" charset="0"/>
              </a:rPr>
              <a:t>Understanding the procurement requirements</a:t>
            </a:r>
          </a:p>
          <a:p>
            <a:pPr fontAlgn="base">
              <a:spcBef>
                <a:spcPct val="0"/>
              </a:spcBef>
              <a:spcAft>
                <a:spcPct val="0"/>
              </a:spcAft>
            </a:pPr>
            <a:r>
              <a:rPr lang="en-IE" dirty="0">
                <a:latin typeface="Calibri" pitchFamily="34" charset="0"/>
                <a:cs typeface="Times New Roman" pitchFamily="18" charset="0"/>
              </a:rPr>
              <a:t>Reporting and Measurement</a:t>
            </a:r>
          </a:p>
        </p:txBody>
      </p:sp>
      <p:pic>
        <p:nvPicPr>
          <p:cNvPr id="4" name="Picture 2" descr="SLOGOCMYK.pdf">
            <a:extLst>
              <a:ext uri="{FF2B5EF4-FFF2-40B4-BE49-F238E27FC236}">
                <a16:creationId xmlns:a16="http://schemas.microsoft.com/office/drawing/2014/main" id="{1D684771-14F4-634C-ABBA-4B26DEBDFFE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2339752" cy="112474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492A3920-080B-3A40-B103-B1D9D56A901D}"/>
              </a:ext>
            </a:extLst>
          </p:cNvPr>
          <p:cNvSpPr>
            <a:spLocks noGrp="1"/>
          </p:cNvSpPr>
          <p:nvPr>
            <p:ph type="ftr" sz="quarter" idx="11"/>
          </p:nvPr>
        </p:nvSpPr>
        <p:spPr>
          <a:xfrm>
            <a:off x="3124200" y="6230555"/>
            <a:ext cx="2895600" cy="365125"/>
          </a:xfrm>
        </p:spPr>
        <p:txBody>
          <a:bodyPr/>
          <a:lstStyle/>
          <a:p>
            <a:r>
              <a:rPr lang="en-IE" dirty="0"/>
              <a:t>©Bid Services 2023 </a:t>
            </a:r>
          </a:p>
        </p:txBody>
      </p:sp>
    </p:spTree>
    <p:extLst>
      <p:ext uri="{BB962C8B-B14F-4D97-AF65-F5344CB8AC3E}">
        <p14:creationId xmlns:p14="http://schemas.microsoft.com/office/powerpoint/2010/main" val="2336916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MS_Curve.jpg"/>
          <p:cNvPicPr>
            <a:picLocks noChangeAspect="1"/>
          </p:cNvPicPr>
          <p:nvPr/>
        </p:nvPicPr>
        <p:blipFill>
          <a:blip r:embed="rId3" cstate="print">
            <a:clrChange>
              <a:clrFrom>
                <a:srgbClr val="FFFFFF"/>
              </a:clrFrom>
              <a:clrTo>
                <a:srgbClr val="FFFFFF">
                  <a:alpha val="0"/>
                </a:srgbClr>
              </a:clrTo>
            </a:clrChange>
          </a:blip>
          <a:stretch>
            <a:fillRect/>
          </a:stretch>
        </p:blipFill>
        <p:spPr>
          <a:xfrm>
            <a:off x="0" y="4880892"/>
            <a:ext cx="9144000" cy="2580556"/>
          </a:xfrm>
          <a:prstGeom prst="rect">
            <a:avLst/>
          </a:prstGeom>
        </p:spPr>
      </p:pic>
      <p:sp>
        <p:nvSpPr>
          <p:cNvPr id="9" name="Rectangle 8"/>
          <p:cNvSpPr/>
          <p:nvPr/>
        </p:nvSpPr>
        <p:spPr>
          <a:xfrm>
            <a:off x="899592" y="1700808"/>
            <a:ext cx="7920880" cy="2031325"/>
          </a:xfrm>
          <a:prstGeom prst="rect">
            <a:avLst/>
          </a:prstGeom>
        </p:spPr>
        <p:txBody>
          <a:bodyPr wrap="square">
            <a:spAutoFit/>
          </a:bodyPr>
          <a:lstStyle/>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p:txBody>
      </p:sp>
      <p:sp>
        <p:nvSpPr>
          <p:cNvPr id="8" name="Rectangle 7"/>
          <p:cNvSpPr/>
          <p:nvPr/>
        </p:nvSpPr>
        <p:spPr>
          <a:xfrm>
            <a:off x="323528" y="1268770"/>
            <a:ext cx="8511622" cy="4401205"/>
          </a:xfrm>
          <a:prstGeom prst="rect">
            <a:avLst/>
          </a:prstGeom>
        </p:spPr>
        <p:txBody>
          <a:bodyPr wrap="square">
            <a:spAutoFit/>
          </a:bodyPr>
          <a:lstStyle/>
          <a:p>
            <a:r>
              <a:rPr lang="en-IE" sz="2800" dirty="0">
                <a:solidFill>
                  <a:schemeClr val="accent4">
                    <a:lumMod val="75000"/>
                  </a:schemeClr>
                </a:solidFill>
              </a:rPr>
              <a:t>WHAT IS SOCIAL VALUE?</a:t>
            </a:r>
          </a:p>
          <a:p>
            <a:endParaRPr lang="en-IE" sz="3200" dirty="0"/>
          </a:p>
          <a:p>
            <a:r>
              <a:rPr lang="en-GB" sz="2400" i="1" dirty="0"/>
              <a:t>Social value is traditionally applied as part of a community, local, or regional contract. </a:t>
            </a:r>
          </a:p>
          <a:p>
            <a:r>
              <a:rPr lang="en-GB" sz="2400" i="1" dirty="0"/>
              <a:t>A local authority commissioning a built environment regeneration project may require the companies bidding for the work to state what social benefits they would offer to the area, should they win the contract. These could include a commitment to employing local people, offering a number of apprenticeships, or supporting the growth of responsible local businesses.</a:t>
            </a:r>
            <a:endParaRPr lang="en-IE" sz="2000" i="1" dirty="0"/>
          </a:p>
          <a:p>
            <a:endParaRPr lang="en-IE" sz="2800" dirty="0"/>
          </a:p>
        </p:txBody>
      </p:sp>
      <p:pic>
        <p:nvPicPr>
          <p:cNvPr id="10" name="Picture 2" descr="SLOGOCMYK.pd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0"/>
            <a:ext cx="2339752" cy="11247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874D410-C7C8-6B64-7EF4-C2DBD721BD90}"/>
              </a:ext>
            </a:extLst>
          </p:cNvPr>
          <p:cNvSpPr txBox="1"/>
          <p:nvPr/>
        </p:nvSpPr>
        <p:spPr>
          <a:xfrm>
            <a:off x="2570455" y="402003"/>
            <a:ext cx="6264695" cy="584775"/>
          </a:xfrm>
          <a:prstGeom prst="rect">
            <a:avLst/>
          </a:prstGeom>
          <a:noFill/>
        </p:spPr>
        <p:txBody>
          <a:bodyPr wrap="square">
            <a:spAutoFit/>
          </a:bodyPr>
          <a:lstStyle/>
          <a:p>
            <a:pPr algn="r"/>
            <a:r>
              <a:rPr lang="en-US" sz="3200" dirty="0">
                <a:solidFill>
                  <a:schemeClr val="accent4">
                    <a:lumMod val="75000"/>
                  </a:schemeClr>
                </a:solidFill>
                <a:latin typeface="+mj-lt"/>
                <a:ea typeface="+mj-ea"/>
                <a:cs typeface="+mj-cs"/>
              </a:rPr>
              <a:t>SOCIAL VALUE – AN OVERVIEW</a:t>
            </a:r>
            <a:endParaRPr lang="en-GB" sz="3200" dirty="0">
              <a:solidFill>
                <a:schemeClr val="accent4">
                  <a:lumMod val="75000"/>
                </a:schemeClr>
              </a:solidFill>
              <a:latin typeface="+mj-lt"/>
              <a:ea typeface="+mj-ea"/>
              <a:cs typeface="+mj-cs"/>
            </a:endParaRPr>
          </a:p>
        </p:txBody>
      </p:sp>
    </p:spTree>
    <p:extLst>
      <p:ext uri="{BB962C8B-B14F-4D97-AF65-F5344CB8AC3E}">
        <p14:creationId xmlns:p14="http://schemas.microsoft.com/office/powerpoint/2010/main" val="2069064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MS_Curve.jpg"/>
          <p:cNvPicPr>
            <a:picLocks noChangeAspect="1"/>
          </p:cNvPicPr>
          <p:nvPr/>
        </p:nvPicPr>
        <p:blipFill>
          <a:blip r:embed="rId3" cstate="print">
            <a:clrChange>
              <a:clrFrom>
                <a:srgbClr val="FFFFFF"/>
              </a:clrFrom>
              <a:clrTo>
                <a:srgbClr val="FFFFFF">
                  <a:alpha val="0"/>
                </a:srgbClr>
              </a:clrTo>
            </a:clrChange>
          </a:blip>
          <a:stretch>
            <a:fillRect/>
          </a:stretch>
        </p:blipFill>
        <p:spPr>
          <a:xfrm>
            <a:off x="0" y="4880892"/>
            <a:ext cx="9144000" cy="2580556"/>
          </a:xfrm>
          <a:prstGeom prst="rect">
            <a:avLst/>
          </a:prstGeom>
        </p:spPr>
      </p:pic>
      <p:sp>
        <p:nvSpPr>
          <p:cNvPr id="9" name="Rectangle 8"/>
          <p:cNvSpPr/>
          <p:nvPr/>
        </p:nvSpPr>
        <p:spPr>
          <a:xfrm>
            <a:off x="899592" y="1700808"/>
            <a:ext cx="7920880" cy="2031325"/>
          </a:xfrm>
          <a:prstGeom prst="rect">
            <a:avLst/>
          </a:prstGeom>
        </p:spPr>
        <p:txBody>
          <a:bodyPr wrap="square">
            <a:spAutoFit/>
          </a:bodyPr>
          <a:lstStyle/>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p:txBody>
      </p:sp>
      <p:sp>
        <p:nvSpPr>
          <p:cNvPr id="8" name="Rectangle 7"/>
          <p:cNvSpPr/>
          <p:nvPr/>
        </p:nvSpPr>
        <p:spPr>
          <a:xfrm>
            <a:off x="323528" y="1268770"/>
            <a:ext cx="8511622" cy="2492990"/>
          </a:xfrm>
          <a:prstGeom prst="rect">
            <a:avLst/>
          </a:prstGeom>
        </p:spPr>
        <p:txBody>
          <a:bodyPr wrap="square">
            <a:spAutoFit/>
          </a:bodyPr>
          <a:lstStyle/>
          <a:p>
            <a:r>
              <a:rPr lang="en-IE" sz="2800" dirty="0">
                <a:solidFill>
                  <a:schemeClr val="accent4">
                    <a:lumMod val="75000"/>
                  </a:schemeClr>
                </a:solidFill>
              </a:rPr>
              <a:t>HOW DO YOU DESIGN INITIATIVES?</a:t>
            </a:r>
          </a:p>
          <a:p>
            <a:endParaRPr lang="en-IE" sz="3200" dirty="0"/>
          </a:p>
          <a:p>
            <a:r>
              <a:rPr lang="en-GB" sz="3200" i="1" dirty="0"/>
              <a:t>Delivering social value requires a strategic and structured approach designed to align with your  values, objectives, and stakeholder interests. </a:t>
            </a:r>
            <a:endParaRPr lang="en-IE" sz="2800" i="1" dirty="0"/>
          </a:p>
        </p:txBody>
      </p:sp>
      <p:pic>
        <p:nvPicPr>
          <p:cNvPr id="10" name="Picture 2" descr="SLOGOCMYK.pd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0"/>
            <a:ext cx="2339752" cy="11247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874D410-C7C8-6B64-7EF4-C2DBD721BD90}"/>
              </a:ext>
            </a:extLst>
          </p:cNvPr>
          <p:cNvSpPr txBox="1"/>
          <p:nvPr/>
        </p:nvSpPr>
        <p:spPr>
          <a:xfrm>
            <a:off x="2570455" y="402003"/>
            <a:ext cx="6264695" cy="584775"/>
          </a:xfrm>
          <a:prstGeom prst="rect">
            <a:avLst/>
          </a:prstGeom>
          <a:noFill/>
        </p:spPr>
        <p:txBody>
          <a:bodyPr wrap="square">
            <a:spAutoFit/>
          </a:bodyPr>
          <a:lstStyle/>
          <a:p>
            <a:pPr algn="r"/>
            <a:r>
              <a:rPr lang="en-US" sz="3200" dirty="0">
                <a:solidFill>
                  <a:schemeClr val="accent4">
                    <a:lumMod val="75000"/>
                  </a:schemeClr>
                </a:solidFill>
                <a:latin typeface="+mj-lt"/>
                <a:ea typeface="+mj-ea"/>
                <a:cs typeface="+mj-cs"/>
              </a:rPr>
              <a:t>SOCIAL VALUE – AN OVERVIEW</a:t>
            </a:r>
            <a:endParaRPr lang="en-GB" sz="3200" dirty="0">
              <a:solidFill>
                <a:schemeClr val="accent4">
                  <a:lumMod val="75000"/>
                </a:schemeClr>
              </a:solidFill>
              <a:latin typeface="+mj-lt"/>
              <a:ea typeface="+mj-ea"/>
              <a:cs typeface="+mj-cs"/>
            </a:endParaRPr>
          </a:p>
        </p:txBody>
      </p:sp>
    </p:spTree>
    <p:extLst>
      <p:ext uri="{BB962C8B-B14F-4D97-AF65-F5344CB8AC3E}">
        <p14:creationId xmlns:p14="http://schemas.microsoft.com/office/powerpoint/2010/main" val="1841493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MS_Curve.jpg"/>
          <p:cNvPicPr>
            <a:picLocks noChangeAspect="1"/>
          </p:cNvPicPr>
          <p:nvPr/>
        </p:nvPicPr>
        <p:blipFill>
          <a:blip r:embed="rId3" cstate="print">
            <a:clrChange>
              <a:clrFrom>
                <a:srgbClr val="FFFFFF"/>
              </a:clrFrom>
              <a:clrTo>
                <a:srgbClr val="FFFFFF">
                  <a:alpha val="0"/>
                </a:srgbClr>
              </a:clrTo>
            </a:clrChange>
          </a:blip>
          <a:stretch>
            <a:fillRect/>
          </a:stretch>
        </p:blipFill>
        <p:spPr>
          <a:xfrm>
            <a:off x="0" y="5661248"/>
            <a:ext cx="9144000" cy="1800200"/>
          </a:xfrm>
          <a:prstGeom prst="rect">
            <a:avLst/>
          </a:prstGeom>
        </p:spPr>
      </p:pic>
      <p:sp>
        <p:nvSpPr>
          <p:cNvPr id="9" name="Rectangle 8"/>
          <p:cNvSpPr/>
          <p:nvPr/>
        </p:nvSpPr>
        <p:spPr>
          <a:xfrm>
            <a:off x="899592" y="1700808"/>
            <a:ext cx="7920880" cy="2031325"/>
          </a:xfrm>
          <a:prstGeom prst="rect">
            <a:avLst/>
          </a:prstGeom>
        </p:spPr>
        <p:txBody>
          <a:bodyPr wrap="square">
            <a:spAutoFit/>
          </a:bodyPr>
          <a:lstStyle/>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p:txBody>
      </p:sp>
      <p:sp>
        <p:nvSpPr>
          <p:cNvPr id="8" name="Rectangle 7"/>
          <p:cNvSpPr/>
          <p:nvPr/>
        </p:nvSpPr>
        <p:spPr>
          <a:xfrm>
            <a:off x="308850" y="1316087"/>
            <a:ext cx="8511622" cy="3539430"/>
          </a:xfrm>
          <a:prstGeom prst="rect">
            <a:avLst/>
          </a:prstGeom>
        </p:spPr>
        <p:txBody>
          <a:bodyPr wrap="square">
            <a:spAutoFit/>
          </a:bodyPr>
          <a:lstStyle/>
          <a:p>
            <a:r>
              <a:rPr lang="en-IE" sz="2800" dirty="0">
                <a:solidFill>
                  <a:schemeClr val="accent4">
                    <a:lumMod val="75000"/>
                  </a:schemeClr>
                </a:solidFill>
              </a:rPr>
              <a:t>DEFINED UNDER THEMES IN TENDERS - EXAMPLES:</a:t>
            </a:r>
            <a:br>
              <a:rPr lang="en-IE" sz="2800" dirty="0">
                <a:solidFill>
                  <a:schemeClr val="accent4">
                    <a:lumMod val="75000"/>
                  </a:schemeClr>
                </a:solidFill>
              </a:rPr>
            </a:br>
            <a:endParaRPr lang="en-IE" sz="2800" dirty="0">
              <a:solidFill>
                <a:schemeClr val="accent4">
                  <a:lumMod val="75000"/>
                </a:schemeClr>
              </a:solidFill>
            </a:endParaRPr>
          </a:p>
          <a:p>
            <a:pPr marL="457200" indent="-457200">
              <a:buFont typeface="Arial" panose="020B0604020202020204" pitchFamily="34" charset="0"/>
              <a:buChar char="•"/>
            </a:pPr>
            <a:r>
              <a:rPr lang="en-IE" sz="2800" dirty="0"/>
              <a:t>Increasing secure employment and skills	</a:t>
            </a:r>
          </a:p>
          <a:p>
            <a:pPr marL="457200" indent="-457200">
              <a:buFont typeface="Arial" panose="020B0604020202020204" pitchFamily="34" charset="0"/>
              <a:buChar char="•"/>
            </a:pPr>
            <a:r>
              <a:rPr lang="en-GB" sz="2800" dirty="0"/>
              <a:t>Building ethical and resilient supply chains</a:t>
            </a:r>
          </a:p>
          <a:p>
            <a:pPr marL="457200" indent="-457200">
              <a:buFont typeface="Arial" panose="020B0604020202020204" pitchFamily="34" charset="0"/>
              <a:buChar char="•"/>
            </a:pPr>
            <a:r>
              <a:rPr lang="en-IE" sz="2800" dirty="0"/>
              <a:t>Delivering Zero Carbon</a:t>
            </a:r>
          </a:p>
          <a:p>
            <a:pPr marL="457200" indent="-457200">
              <a:buFont typeface="Arial" panose="020B0604020202020204" pitchFamily="34" charset="0"/>
              <a:buChar char="•"/>
            </a:pPr>
            <a:r>
              <a:rPr lang="en-IE" sz="2800" dirty="0"/>
              <a:t>Promoting wellbeing</a:t>
            </a:r>
          </a:p>
          <a:p>
            <a:pPr marL="457200" indent="-457200">
              <a:buFont typeface="Arial" panose="020B0604020202020204" pitchFamily="34" charset="0"/>
              <a:buChar char="•"/>
            </a:pPr>
            <a:endParaRPr lang="en-IE" sz="2800" dirty="0"/>
          </a:p>
          <a:p>
            <a:pPr marL="457200" indent="-457200">
              <a:buFont typeface="Arial" panose="020B0604020202020204" pitchFamily="34" charset="0"/>
              <a:buChar char="•"/>
            </a:pPr>
            <a:endParaRPr lang="en-IE" sz="2800" dirty="0"/>
          </a:p>
        </p:txBody>
      </p:sp>
      <p:pic>
        <p:nvPicPr>
          <p:cNvPr id="10" name="Picture 2" descr="SLOGOCMYK.pd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0"/>
            <a:ext cx="2339752" cy="11247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874D410-C7C8-6B64-7EF4-C2DBD721BD90}"/>
              </a:ext>
            </a:extLst>
          </p:cNvPr>
          <p:cNvSpPr txBox="1"/>
          <p:nvPr/>
        </p:nvSpPr>
        <p:spPr>
          <a:xfrm>
            <a:off x="2570455" y="402003"/>
            <a:ext cx="6264695" cy="584775"/>
          </a:xfrm>
          <a:prstGeom prst="rect">
            <a:avLst/>
          </a:prstGeom>
          <a:noFill/>
        </p:spPr>
        <p:txBody>
          <a:bodyPr wrap="square">
            <a:spAutoFit/>
          </a:bodyPr>
          <a:lstStyle/>
          <a:p>
            <a:pPr algn="r"/>
            <a:r>
              <a:rPr lang="en-US" sz="3200" dirty="0">
                <a:solidFill>
                  <a:schemeClr val="accent4">
                    <a:lumMod val="75000"/>
                  </a:schemeClr>
                </a:solidFill>
                <a:latin typeface="+mj-lt"/>
                <a:ea typeface="+mj-ea"/>
                <a:cs typeface="+mj-cs"/>
              </a:rPr>
              <a:t>SOCIAL VALUE INITIATIVES</a:t>
            </a:r>
            <a:endParaRPr lang="en-GB" sz="3200" dirty="0">
              <a:solidFill>
                <a:schemeClr val="accent4">
                  <a:lumMod val="75000"/>
                </a:schemeClr>
              </a:solidFill>
              <a:latin typeface="+mj-lt"/>
              <a:ea typeface="+mj-ea"/>
              <a:cs typeface="+mj-cs"/>
            </a:endParaRPr>
          </a:p>
        </p:txBody>
      </p:sp>
    </p:spTree>
    <p:extLst>
      <p:ext uri="{BB962C8B-B14F-4D97-AF65-F5344CB8AC3E}">
        <p14:creationId xmlns:p14="http://schemas.microsoft.com/office/powerpoint/2010/main" val="646363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MS_Curve.jpg"/>
          <p:cNvPicPr>
            <a:picLocks noChangeAspect="1"/>
          </p:cNvPicPr>
          <p:nvPr/>
        </p:nvPicPr>
        <p:blipFill>
          <a:blip r:embed="rId3" cstate="print">
            <a:clrChange>
              <a:clrFrom>
                <a:srgbClr val="FFFFFF"/>
              </a:clrFrom>
              <a:clrTo>
                <a:srgbClr val="FFFFFF">
                  <a:alpha val="0"/>
                </a:srgbClr>
              </a:clrTo>
            </a:clrChange>
          </a:blip>
          <a:stretch>
            <a:fillRect/>
          </a:stretch>
        </p:blipFill>
        <p:spPr>
          <a:xfrm>
            <a:off x="0" y="5661248"/>
            <a:ext cx="9144000" cy="1800200"/>
          </a:xfrm>
          <a:prstGeom prst="rect">
            <a:avLst/>
          </a:prstGeom>
        </p:spPr>
      </p:pic>
      <p:sp>
        <p:nvSpPr>
          <p:cNvPr id="9" name="Rectangle 8"/>
          <p:cNvSpPr/>
          <p:nvPr/>
        </p:nvSpPr>
        <p:spPr>
          <a:xfrm>
            <a:off x="899592" y="1700808"/>
            <a:ext cx="7920880" cy="2031325"/>
          </a:xfrm>
          <a:prstGeom prst="rect">
            <a:avLst/>
          </a:prstGeom>
        </p:spPr>
        <p:txBody>
          <a:bodyPr wrap="square">
            <a:spAutoFit/>
          </a:bodyPr>
          <a:lstStyle/>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p:txBody>
      </p:sp>
      <p:sp>
        <p:nvSpPr>
          <p:cNvPr id="8" name="Rectangle 7"/>
          <p:cNvSpPr/>
          <p:nvPr/>
        </p:nvSpPr>
        <p:spPr>
          <a:xfrm>
            <a:off x="308850" y="1316087"/>
            <a:ext cx="8511622" cy="4401205"/>
          </a:xfrm>
          <a:prstGeom prst="rect">
            <a:avLst/>
          </a:prstGeom>
        </p:spPr>
        <p:txBody>
          <a:bodyPr wrap="square">
            <a:spAutoFit/>
          </a:bodyPr>
          <a:lstStyle/>
          <a:p>
            <a:r>
              <a:rPr lang="en-IE" sz="2800" dirty="0">
                <a:solidFill>
                  <a:schemeClr val="accent4">
                    <a:lumMod val="75000"/>
                  </a:schemeClr>
                </a:solidFill>
              </a:rPr>
              <a:t>EXAMPLES (Theme 1):</a:t>
            </a:r>
            <a:br>
              <a:rPr lang="en-IE" sz="2800" dirty="0">
                <a:solidFill>
                  <a:schemeClr val="accent4">
                    <a:lumMod val="75000"/>
                  </a:schemeClr>
                </a:solidFill>
              </a:rPr>
            </a:br>
            <a:endParaRPr lang="en-IE" sz="2800" dirty="0">
              <a:solidFill>
                <a:schemeClr val="accent4">
                  <a:lumMod val="75000"/>
                </a:schemeClr>
              </a:solidFill>
            </a:endParaRPr>
          </a:p>
          <a:p>
            <a:pPr marL="457200" indent="-457200">
              <a:buFont typeface="Arial" panose="020B0604020202020204" pitchFamily="34" charset="0"/>
              <a:buChar char="•"/>
            </a:pPr>
            <a:r>
              <a:rPr lang="en-IE" sz="2800" dirty="0"/>
              <a:t>Paid Employment	</a:t>
            </a:r>
          </a:p>
          <a:p>
            <a:pPr marL="457200" indent="-457200">
              <a:buFont typeface="Arial" panose="020B0604020202020204" pitchFamily="34" charset="0"/>
              <a:buChar char="•"/>
            </a:pPr>
            <a:r>
              <a:rPr lang="en-IE" sz="2800" dirty="0"/>
              <a:t>Paid Employment: Apprentice/</a:t>
            </a:r>
            <a:r>
              <a:rPr lang="en-GB" sz="2800" dirty="0"/>
              <a:t>Student Placement/ Professional trainee</a:t>
            </a:r>
            <a:endParaRPr lang="en-IE" sz="2800" dirty="0"/>
          </a:p>
          <a:p>
            <a:pPr marL="457200" indent="-457200">
              <a:buFont typeface="Arial" panose="020B0604020202020204" pitchFamily="34" charset="0"/>
              <a:buChar char="•"/>
            </a:pPr>
            <a:r>
              <a:rPr lang="en-IE" sz="2800" dirty="0"/>
              <a:t>Continued Employment</a:t>
            </a:r>
          </a:p>
          <a:p>
            <a:pPr marL="457200" indent="-457200">
              <a:buFont typeface="Arial" panose="020B0604020202020204" pitchFamily="34" charset="0"/>
              <a:buChar char="•"/>
            </a:pPr>
            <a:r>
              <a:rPr lang="en-GB" sz="2800" dirty="0"/>
              <a:t>Work placements for children and young people within a school, Youth or EOTAS Centres </a:t>
            </a:r>
          </a:p>
          <a:p>
            <a:pPr marL="457200" indent="-457200">
              <a:buFont typeface="Arial" panose="020B0604020202020204" pitchFamily="34" charset="0"/>
              <a:buChar char="•"/>
            </a:pPr>
            <a:r>
              <a:rPr lang="en-GB" sz="2800" dirty="0"/>
              <a:t>Skills development and educational attainment</a:t>
            </a:r>
          </a:p>
          <a:p>
            <a:pPr marL="457200" indent="-457200">
              <a:buFont typeface="Arial" panose="020B0604020202020204" pitchFamily="34" charset="0"/>
              <a:buChar char="•"/>
            </a:pPr>
            <a:endParaRPr lang="en-IE" sz="2800" dirty="0"/>
          </a:p>
        </p:txBody>
      </p:sp>
      <p:pic>
        <p:nvPicPr>
          <p:cNvPr id="10" name="Picture 2" descr="SLOGOCMYK.pd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0"/>
            <a:ext cx="2339752" cy="11247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874D410-C7C8-6B64-7EF4-C2DBD721BD90}"/>
              </a:ext>
            </a:extLst>
          </p:cNvPr>
          <p:cNvSpPr txBox="1"/>
          <p:nvPr/>
        </p:nvSpPr>
        <p:spPr>
          <a:xfrm>
            <a:off x="2570455" y="402003"/>
            <a:ext cx="6264695" cy="584775"/>
          </a:xfrm>
          <a:prstGeom prst="rect">
            <a:avLst/>
          </a:prstGeom>
          <a:noFill/>
        </p:spPr>
        <p:txBody>
          <a:bodyPr wrap="square">
            <a:spAutoFit/>
          </a:bodyPr>
          <a:lstStyle/>
          <a:p>
            <a:pPr algn="r"/>
            <a:r>
              <a:rPr lang="en-US" sz="3200" dirty="0">
                <a:solidFill>
                  <a:schemeClr val="accent4">
                    <a:lumMod val="75000"/>
                  </a:schemeClr>
                </a:solidFill>
                <a:latin typeface="+mj-lt"/>
                <a:ea typeface="+mj-ea"/>
                <a:cs typeface="+mj-cs"/>
              </a:rPr>
              <a:t>SOCIAL VALUE INITIATIVES</a:t>
            </a:r>
            <a:endParaRPr lang="en-GB" sz="3200" dirty="0">
              <a:solidFill>
                <a:schemeClr val="accent4">
                  <a:lumMod val="75000"/>
                </a:schemeClr>
              </a:solidFill>
              <a:latin typeface="+mj-lt"/>
              <a:ea typeface="+mj-ea"/>
              <a:cs typeface="+mj-cs"/>
            </a:endParaRPr>
          </a:p>
        </p:txBody>
      </p:sp>
    </p:spTree>
    <p:extLst>
      <p:ext uri="{BB962C8B-B14F-4D97-AF65-F5344CB8AC3E}">
        <p14:creationId xmlns:p14="http://schemas.microsoft.com/office/powerpoint/2010/main" val="1962874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MS_Curve.jpg"/>
          <p:cNvPicPr>
            <a:picLocks noChangeAspect="1"/>
          </p:cNvPicPr>
          <p:nvPr/>
        </p:nvPicPr>
        <p:blipFill>
          <a:blip r:embed="rId3" cstate="print">
            <a:clrChange>
              <a:clrFrom>
                <a:srgbClr val="FFFFFF"/>
              </a:clrFrom>
              <a:clrTo>
                <a:srgbClr val="FFFFFF">
                  <a:alpha val="0"/>
                </a:srgbClr>
              </a:clrTo>
            </a:clrChange>
          </a:blip>
          <a:stretch>
            <a:fillRect/>
          </a:stretch>
        </p:blipFill>
        <p:spPr>
          <a:xfrm>
            <a:off x="0" y="5661248"/>
            <a:ext cx="9144000" cy="1800200"/>
          </a:xfrm>
          <a:prstGeom prst="rect">
            <a:avLst/>
          </a:prstGeom>
        </p:spPr>
      </p:pic>
      <p:sp>
        <p:nvSpPr>
          <p:cNvPr id="9" name="Rectangle 8"/>
          <p:cNvSpPr/>
          <p:nvPr/>
        </p:nvSpPr>
        <p:spPr>
          <a:xfrm>
            <a:off x="899592" y="1700808"/>
            <a:ext cx="7920880" cy="2031325"/>
          </a:xfrm>
          <a:prstGeom prst="rect">
            <a:avLst/>
          </a:prstGeom>
        </p:spPr>
        <p:txBody>
          <a:bodyPr wrap="square">
            <a:spAutoFit/>
          </a:bodyPr>
          <a:lstStyle/>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p:txBody>
      </p:sp>
      <p:sp>
        <p:nvSpPr>
          <p:cNvPr id="8" name="Rectangle 7"/>
          <p:cNvSpPr/>
          <p:nvPr/>
        </p:nvSpPr>
        <p:spPr>
          <a:xfrm>
            <a:off x="154425" y="1100643"/>
            <a:ext cx="8835150" cy="5262979"/>
          </a:xfrm>
          <a:prstGeom prst="rect">
            <a:avLst/>
          </a:prstGeom>
        </p:spPr>
        <p:txBody>
          <a:bodyPr wrap="square">
            <a:spAutoFit/>
          </a:bodyPr>
          <a:lstStyle/>
          <a:p>
            <a:r>
              <a:rPr lang="en-IE" sz="2800" dirty="0">
                <a:solidFill>
                  <a:schemeClr val="accent4">
                    <a:lumMod val="75000"/>
                  </a:schemeClr>
                </a:solidFill>
              </a:rPr>
              <a:t>EXAMPLES (Theme 1):</a:t>
            </a:r>
            <a:br>
              <a:rPr lang="en-IE" sz="2800" dirty="0">
                <a:solidFill>
                  <a:schemeClr val="accent4">
                    <a:lumMod val="75000"/>
                  </a:schemeClr>
                </a:solidFill>
              </a:rPr>
            </a:br>
            <a:r>
              <a:rPr lang="en-GB" sz="2800" dirty="0"/>
              <a:t>In-work progression and skills development</a:t>
            </a:r>
            <a:r>
              <a:rPr lang="en-IE" sz="2800" dirty="0"/>
              <a:t>	</a:t>
            </a:r>
          </a:p>
          <a:p>
            <a:pPr marL="457200" indent="-457200">
              <a:buFont typeface="Arial" panose="020B0604020202020204" pitchFamily="34" charset="0"/>
              <a:buChar char="•"/>
            </a:pPr>
            <a:r>
              <a:rPr lang="en-GB" sz="2800" dirty="0"/>
              <a:t>Skills development and educational attainment for people with disabilities</a:t>
            </a:r>
          </a:p>
          <a:p>
            <a:pPr marL="457200" indent="-457200">
              <a:buFont typeface="Arial" panose="020B0604020202020204" pitchFamily="34" charset="0"/>
              <a:buChar char="•"/>
            </a:pPr>
            <a:r>
              <a:rPr lang="en-GB" sz="2800" dirty="0"/>
              <a:t>Financial donations to support people with disabilities to gain recognised construction related qualifications</a:t>
            </a:r>
          </a:p>
          <a:p>
            <a:pPr marL="457200" indent="-457200">
              <a:buFont typeface="Arial" panose="020B0604020202020204" pitchFamily="34" charset="0"/>
              <a:buChar char="•"/>
            </a:pPr>
            <a:r>
              <a:rPr lang="en-GB" sz="2800" dirty="0"/>
              <a:t>Paid employment for people with a disability</a:t>
            </a:r>
          </a:p>
          <a:p>
            <a:pPr marL="457200" indent="-457200">
              <a:buFont typeface="Arial" panose="020B0604020202020204" pitchFamily="34" charset="0"/>
              <a:buChar char="•"/>
            </a:pPr>
            <a:r>
              <a:rPr lang="en-GB" sz="2800" dirty="0"/>
              <a:t>Donation of time: support Schools/Youth/EOTAS Centres</a:t>
            </a:r>
          </a:p>
          <a:p>
            <a:pPr marL="457200" indent="-457200">
              <a:buFont typeface="Arial" panose="020B0604020202020204" pitchFamily="34" charset="0"/>
              <a:buChar char="•"/>
            </a:pPr>
            <a:r>
              <a:rPr lang="en-GB" sz="2800" dirty="0"/>
              <a:t>Donation of construction supplies or tools to organisations working with people who are at risk of social exclusion or who are disadvantaged in the labour market. </a:t>
            </a:r>
          </a:p>
        </p:txBody>
      </p:sp>
      <p:pic>
        <p:nvPicPr>
          <p:cNvPr id="10" name="Picture 2" descr="SLOGOCMYK.pd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0"/>
            <a:ext cx="2339752" cy="11247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874D410-C7C8-6B64-7EF4-C2DBD721BD90}"/>
              </a:ext>
            </a:extLst>
          </p:cNvPr>
          <p:cNvSpPr txBox="1"/>
          <p:nvPr/>
        </p:nvSpPr>
        <p:spPr>
          <a:xfrm>
            <a:off x="2570455" y="402003"/>
            <a:ext cx="6264695" cy="584775"/>
          </a:xfrm>
          <a:prstGeom prst="rect">
            <a:avLst/>
          </a:prstGeom>
          <a:noFill/>
        </p:spPr>
        <p:txBody>
          <a:bodyPr wrap="square">
            <a:spAutoFit/>
          </a:bodyPr>
          <a:lstStyle/>
          <a:p>
            <a:pPr algn="r"/>
            <a:r>
              <a:rPr lang="en-US" sz="3200" dirty="0">
                <a:solidFill>
                  <a:schemeClr val="accent4">
                    <a:lumMod val="75000"/>
                  </a:schemeClr>
                </a:solidFill>
                <a:latin typeface="+mj-lt"/>
                <a:ea typeface="+mj-ea"/>
                <a:cs typeface="+mj-cs"/>
              </a:rPr>
              <a:t>SOCIAL VALUE INITIATIVES</a:t>
            </a:r>
            <a:endParaRPr lang="en-GB" sz="3200" dirty="0">
              <a:solidFill>
                <a:schemeClr val="accent4">
                  <a:lumMod val="75000"/>
                </a:schemeClr>
              </a:solidFill>
              <a:latin typeface="+mj-lt"/>
              <a:ea typeface="+mj-ea"/>
              <a:cs typeface="+mj-cs"/>
            </a:endParaRPr>
          </a:p>
        </p:txBody>
      </p:sp>
    </p:spTree>
    <p:extLst>
      <p:ext uri="{BB962C8B-B14F-4D97-AF65-F5344CB8AC3E}">
        <p14:creationId xmlns:p14="http://schemas.microsoft.com/office/powerpoint/2010/main" val="28546599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8048</TotalTime>
  <Words>2084</Words>
  <Application>Microsoft Office PowerPoint</Application>
  <PresentationFormat>On-screen Show (4:3)</PresentationFormat>
  <Paragraphs>305</Paragraphs>
  <Slides>20</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Courier New</vt:lpstr>
      <vt:lpstr>Google Sans</vt:lpstr>
      <vt:lpstr>Source Sans Pro</vt:lpstr>
      <vt:lpstr>Office Theme</vt:lpstr>
      <vt:lpstr>   UNDERSTANDING  SOCIAL VALUE    Thursday 9th November 2023 </vt:lpstr>
      <vt:lpstr>                             YOUR TRAINER</vt:lpstr>
      <vt:lpstr>  TENDER TRAINING     EXCELLENCE PROGRAMME</vt:lpstr>
      <vt:lpstr>TODAY’S OBJECTIVES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FRAMEWORK AGREEMENTS AND COLLABORATIVE BIDDING</dc:title>
  <dc:creator>"Roisin Mallon" &lt;roisin@bidservices.ie&gt;</dc:creator>
  <cp:lastModifiedBy>Grace O`Doherty</cp:lastModifiedBy>
  <cp:revision>102</cp:revision>
  <dcterms:created xsi:type="dcterms:W3CDTF">2016-08-01T10:00:34Z</dcterms:created>
  <dcterms:modified xsi:type="dcterms:W3CDTF">2023-11-09T09:28:19Z</dcterms:modified>
</cp:coreProperties>
</file>