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7" r:id="rId5"/>
  </p:sldMasterIdLst>
  <p:notesMasterIdLst>
    <p:notesMasterId r:id="rId38"/>
  </p:notesMasterIdLst>
  <p:sldIdLst>
    <p:sldId id="307" r:id="rId6"/>
    <p:sldId id="296" r:id="rId7"/>
    <p:sldId id="314" r:id="rId8"/>
    <p:sldId id="322" r:id="rId9"/>
    <p:sldId id="310" r:id="rId10"/>
    <p:sldId id="309" r:id="rId11"/>
    <p:sldId id="308" r:id="rId12"/>
    <p:sldId id="283" r:id="rId13"/>
    <p:sldId id="324" r:id="rId14"/>
    <p:sldId id="323" r:id="rId15"/>
    <p:sldId id="305" r:id="rId16"/>
    <p:sldId id="311" r:id="rId17"/>
    <p:sldId id="312" r:id="rId18"/>
    <p:sldId id="318" r:id="rId19"/>
    <p:sldId id="281" r:id="rId20"/>
    <p:sldId id="325" r:id="rId21"/>
    <p:sldId id="286" r:id="rId22"/>
    <p:sldId id="271" r:id="rId23"/>
    <p:sldId id="299" r:id="rId24"/>
    <p:sldId id="276" r:id="rId25"/>
    <p:sldId id="317" r:id="rId26"/>
    <p:sldId id="265" r:id="rId27"/>
    <p:sldId id="293" r:id="rId28"/>
    <p:sldId id="294" r:id="rId29"/>
    <p:sldId id="551" r:id="rId30"/>
    <p:sldId id="295" r:id="rId31"/>
    <p:sldId id="278" r:id="rId32"/>
    <p:sldId id="277" r:id="rId33"/>
    <p:sldId id="301" r:id="rId34"/>
    <p:sldId id="320" r:id="rId35"/>
    <p:sldId id="321" r:id="rId36"/>
    <p:sldId id="297" r:id="rId37"/>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24D"/>
    <a:srgbClr val="73C8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19"/>
    <p:restoredTop sz="94715"/>
  </p:normalViewPr>
  <p:slideViewPr>
    <p:cSldViewPr>
      <p:cViewPr varScale="1">
        <p:scale>
          <a:sx n="84" d="100"/>
          <a:sy n="84" d="100"/>
        </p:scale>
        <p:origin x="405" y="36"/>
      </p:cViewPr>
      <p:guideLst>
        <p:guide orient="horz" pos="2880"/>
        <p:guide pos="2160"/>
      </p:guideLst>
    </p:cSldViewPr>
  </p:slideViewPr>
  <p:notesTextViewPr>
    <p:cViewPr>
      <p:scale>
        <a:sx n="3" d="2"/>
        <a:sy n="3" d="2"/>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B8C95B4-9A21-E24B-8E69-B5106C2398FD}" type="datetimeFigureOut">
              <a:rPr lang="en-US" smtClean="0"/>
              <a:t>11/23/2023</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4B647F5A-ED45-E440-BAA8-549B806F5CCB}" type="slidenum">
              <a:rPr lang="en-US" smtClean="0"/>
              <a:t>‹#›</a:t>
            </a:fld>
            <a:endParaRPr lang="en-US"/>
          </a:p>
        </p:txBody>
      </p:sp>
    </p:spTree>
    <p:extLst>
      <p:ext uri="{BB962C8B-B14F-4D97-AF65-F5344CB8AC3E}">
        <p14:creationId xmlns:p14="http://schemas.microsoft.com/office/powerpoint/2010/main" val="586857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47F5A-ED45-E440-BAA8-549B806F5CCB}" type="slidenum">
              <a:rPr lang="en-US" smtClean="0"/>
              <a:t>4</a:t>
            </a:fld>
            <a:endParaRPr lang="en-US"/>
          </a:p>
        </p:txBody>
      </p:sp>
    </p:spTree>
    <p:extLst>
      <p:ext uri="{BB962C8B-B14F-4D97-AF65-F5344CB8AC3E}">
        <p14:creationId xmlns:p14="http://schemas.microsoft.com/office/powerpoint/2010/main" val="3511954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47F5A-ED45-E440-BAA8-549B806F5CCB}" type="slidenum">
              <a:rPr lang="en-US" smtClean="0"/>
              <a:t>5</a:t>
            </a:fld>
            <a:endParaRPr lang="en-US"/>
          </a:p>
        </p:txBody>
      </p:sp>
    </p:spTree>
    <p:extLst>
      <p:ext uri="{BB962C8B-B14F-4D97-AF65-F5344CB8AC3E}">
        <p14:creationId xmlns:p14="http://schemas.microsoft.com/office/powerpoint/2010/main" val="2010728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47F5A-ED45-E440-BAA8-549B806F5CCB}" type="slidenum">
              <a:rPr lang="en-US" smtClean="0"/>
              <a:t>7</a:t>
            </a:fld>
            <a:endParaRPr lang="en-US"/>
          </a:p>
        </p:txBody>
      </p:sp>
    </p:spTree>
    <p:extLst>
      <p:ext uri="{BB962C8B-B14F-4D97-AF65-F5344CB8AC3E}">
        <p14:creationId xmlns:p14="http://schemas.microsoft.com/office/powerpoint/2010/main" val="1649501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47F5A-ED45-E440-BAA8-549B806F5CCB}" type="slidenum">
              <a:rPr lang="en-US" smtClean="0"/>
              <a:t>8</a:t>
            </a:fld>
            <a:endParaRPr lang="en-US"/>
          </a:p>
        </p:txBody>
      </p:sp>
    </p:spTree>
    <p:extLst>
      <p:ext uri="{BB962C8B-B14F-4D97-AF65-F5344CB8AC3E}">
        <p14:creationId xmlns:p14="http://schemas.microsoft.com/office/powerpoint/2010/main" val="241535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47F5A-ED45-E440-BAA8-549B806F5CCB}" type="slidenum">
              <a:rPr lang="en-US" smtClean="0"/>
              <a:t>9</a:t>
            </a:fld>
            <a:endParaRPr lang="en-US"/>
          </a:p>
        </p:txBody>
      </p:sp>
    </p:spTree>
    <p:extLst>
      <p:ext uri="{BB962C8B-B14F-4D97-AF65-F5344CB8AC3E}">
        <p14:creationId xmlns:p14="http://schemas.microsoft.com/office/powerpoint/2010/main" val="699181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47F5A-ED45-E440-BAA8-549B806F5CCB}" type="slidenum">
              <a:rPr lang="en-US" smtClean="0"/>
              <a:t>10</a:t>
            </a:fld>
            <a:endParaRPr lang="en-US"/>
          </a:p>
        </p:txBody>
      </p:sp>
    </p:spTree>
    <p:extLst>
      <p:ext uri="{BB962C8B-B14F-4D97-AF65-F5344CB8AC3E}">
        <p14:creationId xmlns:p14="http://schemas.microsoft.com/office/powerpoint/2010/main" val="3372707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opening bridge (which wont open as fast as this) and road will take all of the heavy goods and public transport traffic off the Tom Clarke bridge. For Dubliners and locals alike this is going to a huge benefit. For those involved in transport this is critical to the movement of heavy traffic from the </a:t>
            </a:r>
            <a:r>
              <a:rPr lang="en-US" dirty="0" err="1"/>
              <a:t>poolbeg</a:t>
            </a:r>
            <a:r>
              <a:rPr lang="en-US" dirty="0"/>
              <a:t> peninsula.</a:t>
            </a:r>
            <a:endParaRPr lang="en-IE" dirty="0"/>
          </a:p>
        </p:txBody>
      </p:sp>
    </p:spTree>
    <p:extLst>
      <p:ext uri="{BB962C8B-B14F-4D97-AF65-F5344CB8AC3E}">
        <p14:creationId xmlns:p14="http://schemas.microsoft.com/office/powerpoint/2010/main" val="2017067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We examined a design for </a:t>
            </a:r>
            <a:r>
              <a:rPr lang="en-US" dirty="0" err="1"/>
              <a:t>Bremore</a:t>
            </a:r>
            <a:r>
              <a:rPr lang="en-US" dirty="0"/>
              <a:t> where this design can accommodate  </a:t>
            </a:r>
            <a:r>
              <a:rPr lang="en-US" dirty="0" err="1"/>
              <a:t>xxxx</a:t>
            </a:r>
            <a:r>
              <a:rPr lang="en-US" dirty="0"/>
              <a:t> </a:t>
            </a:r>
            <a:r>
              <a:rPr lang="en-US" dirty="0" err="1"/>
              <a:t>tonnes</a:t>
            </a:r>
            <a:r>
              <a:rPr lang="en-US" dirty="0"/>
              <a:t> and will involve the creation of breakwaters of about </a:t>
            </a:r>
            <a:r>
              <a:rPr lang="en-US" dirty="0" err="1"/>
              <a:t>xxxx</a:t>
            </a:r>
            <a:r>
              <a:rPr lang="en-US" dirty="0"/>
              <a:t> km</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And one for </a:t>
            </a:r>
            <a:r>
              <a:rPr lang="en-US" dirty="0" err="1"/>
              <a:t>arklow</a:t>
            </a:r>
            <a:r>
              <a:rPr lang="en-US" dirty="0"/>
              <a:t> which can accommodate </a:t>
            </a:r>
            <a:r>
              <a:rPr lang="en-US" dirty="0" err="1"/>
              <a:t>xxxx</a:t>
            </a:r>
            <a:r>
              <a:rPr lang="en-US" dirty="0"/>
              <a:t> </a:t>
            </a:r>
            <a:r>
              <a:rPr lang="en-US" dirty="0" err="1"/>
              <a:t>tonnes</a:t>
            </a:r>
            <a:r>
              <a:rPr lang="en-US" dirty="0"/>
              <a:t> and </a:t>
            </a:r>
            <a:r>
              <a:rPr lang="en-US" dirty="0" err="1"/>
              <a:t>xxxkm</a:t>
            </a:r>
            <a:r>
              <a:rPr lang="en-US" dirty="0"/>
              <a:t> of breakwaters. Both clearly will have a significant impact and need to well through out and planned very carefully</a:t>
            </a:r>
            <a:endParaRPr lang="en-IE" dirty="0"/>
          </a:p>
          <a:p>
            <a:pPr marL="0" marR="0" lvl="0" indent="0" defTabSz="457200" eaLnBrk="1" fontAlgn="auto" latinLnBrk="0" hangingPunct="1">
              <a:lnSpc>
                <a:spcPct val="117999"/>
              </a:lnSpc>
              <a:spcBef>
                <a:spcPts val="0"/>
              </a:spcBef>
              <a:spcAft>
                <a:spcPts val="0"/>
              </a:spcAft>
              <a:buClrTx/>
              <a:buSzTx/>
              <a:buFontTx/>
              <a:buNone/>
              <a:tabLst/>
              <a:defRPr/>
            </a:pPr>
            <a:endParaRPr lang="en-IE" dirty="0"/>
          </a:p>
          <a:p>
            <a:endParaRPr lang="en-IE" dirty="0"/>
          </a:p>
        </p:txBody>
      </p:sp>
    </p:spTree>
    <p:extLst>
      <p:ext uri="{BB962C8B-B14F-4D97-AF65-F5344CB8AC3E}">
        <p14:creationId xmlns:p14="http://schemas.microsoft.com/office/powerpoint/2010/main" val="229529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47300" y="404681"/>
            <a:ext cx="5158105" cy="756919"/>
          </a:xfrm>
          <a:prstGeom prst="rect">
            <a:avLst/>
          </a:prstGeom>
        </p:spPr>
        <p:txBody>
          <a:bodyPr wrap="square" lIns="0" tIns="0" rIns="0" bIns="0">
            <a:spAutoFit/>
          </a:bodyPr>
          <a:lstStyle>
            <a:lvl1pPr>
              <a:defRPr sz="2400" b="1" i="0">
                <a:solidFill>
                  <a:srgbClr val="19124D"/>
                </a:solidFill>
                <a:latin typeface="Arial"/>
                <a:cs typeface="Arial"/>
              </a:defRPr>
            </a:lvl1pPr>
          </a:lstStyle>
          <a:p>
            <a:endParaRPr/>
          </a:p>
        </p:txBody>
      </p:sp>
      <p:sp>
        <p:nvSpPr>
          <p:cNvPr id="7" name="Holder 3">
            <a:extLst>
              <a:ext uri="{FF2B5EF4-FFF2-40B4-BE49-F238E27FC236}">
                <a16:creationId xmlns:a16="http://schemas.microsoft.com/office/drawing/2014/main" id="{3DFB7728-9D45-222B-EEDA-24167F5081FE}"/>
              </a:ext>
            </a:extLst>
          </p:cNvPr>
          <p:cNvSpPr>
            <a:spLocks noGrp="1"/>
          </p:cNvSpPr>
          <p:nvPr>
            <p:ph idx="1"/>
          </p:nvPr>
        </p:nvSpPr>
        <p:spPr>
          <a:xfrm>
            <a:off x="347300" y="2871000"/>
            <a:ext cx="11043920" cy="276999"/>
          </a:xfrm>
          <a:prstGeom prst="rect">
            <a:avLst/>
          </a:prstGeom>
        </p:spPr>
        <p:txBody>
          <a:bodyPr wrap="square" lIns="0" tIns="0" rIns="0" bIns="0">
            <a:spAutoFit/>
          </a:bodyPr>
          <a:lstStyle>
            <a:lvl1pPr>
              <a:defRPr b="0" i="0">
                <a:solidFill>
                  <a:schemeClr val="tx1"/>
                </a:solidFill>
              </a:defRPr>
            </a:lvl1pPr>
          </a:lstStyle>
          <a:p>
            <a:endParaRPr dirty="0"/>
          </a:p>
        </p:txBody>
      </p:sp>
      <p:sp>
        <p:nvSpPr>
          <p:cNvPr id="8" name="Rectangle 7">
            <a:extLst>
              <a:ext uri="{FF2B5EF4-FFF2-40B4-BE49-F238E27FC236}">
                <a16:creationId xmlns:a16="http://schemas.microsoft.com/office/drawing/2014/main" id="{8ADC9F6C-CFE4-40F0-7C59-7C201EF1CD00}"/>
              </a:ext>
            </a:extLst>
          </p:cNvPr>
          <p:cNvSpPr/>
          <p:nvPr userDrawn="1"/>
        </p:nvSpPr>
        <p:spPr>
          <a:xfrm>
            <a:off x="0" y="1620520"/>
            <a:ext cx="12186285" cy="894080"/>
          </a:xfrm>
          <a:prstGeom prst="rect">
            <a:avLst/>
          </a:prstGeom>
          <a:gradFill>
            <a:gsLst>
              <a:gs pos="100000">
                <a:schemeClr val="accent1">
                  <a:lumMod val="5000"/>
                  <a:lumOff val="95000"/>
                  <a:alpha val="0"/>
                </a:schemeClr>
              </a:gs>
              <a:gs pos="0">
                <a:srgbClr val="73C8E5">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1AD9-2B8D-1C25-BC7E-5421A12CB8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69369A9F-A4C8-BE3C-9093-BE14E5533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885B27-F67B-9726-432B-178DEAA3993B}"/>
              </a:ext>
            </a:extLst>
          </p:cNvPr>
          <p:cNvSpPr>
            <a:spLocks noGrp="1"/>
          </p:cNvSpPr>
          <p:nvPr>
            <p:ph type="dt" sz="half" idx="10"/>
          </p:nvPr>
        </p:nvSpPr>
        <p:spPr/>
        <p:txBody>
          <a:bodyPr/>
          <a:lstStyle/>
          <a:p>
            <a:fld id="{F98C3140-AB5A-4F42-BCC0-D69A565EFACE}" type="datetimeFigureOut">
              <a:rPr lang="en-IE" smtClean="0"/>
              <a:t>23/11/2023</a:t>
            </a:fld>
            <a:endParaRPr lang="en-IE"/>
          </a:p>
        </p:txBody>
      </p:sp>
      <p:sp>
        <p:nvSpPr>
          <p:cNvPr id="5" name="Footer Placeholder 4">
            <a:extLst>
              <a:ext uri="{FF2B5EF4-FFF2-40B4-BE49-F238E27FC236}">
                <a16:creationId xmlns:a16="http://schemas.microsoft.com/office/drawing/2014/main" id="{BBAC7AF0-5451-5830-B6A9-B7E4A1CE43F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179D5E5-F6EC-61FE-1BA0-D309632017C9}"/>
              </a:ext>
            </a:extLst>
          </p:cNvPr>
          <p:cNvSpPr>
            <a:spLocks noGrp="1"/>
          </p:cNvSpPr>
          <p:nvPr>
            <p:ph type="sldNum" sz="quarter" idx="12"/>
          </p:nvPr>
        </p:nvSpPr>
        <p:spPr/>
        <p:txBody>
          <a:bodyPr/>
          <a:lstStyle/>
          <a:p>
            <a:fld id="{703F4663-CE4E-4AF5-810C-F493EFEB0065}" type="slidenum">
              <a:rPr lang="en-IE" smtClean="0"/>
              <a:t>‹#›</a:t>
            </a:fld>
            <a:endParaRPr lang="en-IE"/>
          </a:p>
        </p:txBody>
      </p:sp>
    </p:spTree>
    <p:extLst>
      <p:ext uri="{BB962C8B-B14F-4D97-AF65-F5344CB8AC3E}">
        <p14:creationId xmlns:p14="http://schemas.microsoft.com/office/powerpoint/2010/main" val="2707709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DDBB3-3A8F-CAC1-2FD1-CF571CDEC1F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7D4C393-1706-AE94-99FA-8016280797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01ECAC68-1C03-542E-74D3-E4CEC46506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3245A6B-DCB6-B282-86B4-0BD1ECA6F16D}"/>
              </a:ext>
            </a:extLst>
          </p:cNvPr>
          <p:cNvSpPr>
            <a:spLocks noGrp="1"/>
          </p:cNvSpPr>
          <p:nvPr>
            <p:ph type="dt" sz="half" idx="10"/>
          </p:nvPr>
        </p:nvSpPr>
        <p:spPr/>
        <p:txBody>
          <a:bodyPr/>
          <a:lstStyle/>
          <a:p>
            <a:fld id="{F98C3140-AB5A-4F42-BCC0-D69A565EFACE}" type="datetimeFigureOut">
              <a:rPr lang="en-IE" smtClean="0"/>
              <a:t>23/11/2023</a:t>
            </a:fld>
            <a:endParaRPr lang="en-IE"/>
          </a:p>
        </p:txBody>
      </p:sp>
      <p:sp>
        <p:nvSpPr>
          <p:cNvPr id="6" name="Footer Placeholder 5">
            <a:extLst>
              <a:ext uri="{FF2B5EF4-FFF2-40B4-BE49-F238E27FC236}">
                <a16:creationId xmlns:a16="http://schemas.microsoft.com/office/drawing/2014/main" id="{802D5199-2CA8-D276-02A3-113A55C14AC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36A7B87-B029-A3B4-33B2-2CAA239F444D}"/>
              </a:ext>
            </a:extLst>
          </p:cNvPr>
          <p:cNvSpPr>
            <a:spLocks noGrp="1"/>
          </p:cNvSpPr>
          <p:nvPr>
            <p:ph type="sldNum" sz="quarter" idx="12"/>
          </p:nvPr>
        </p:nvSpPr>
        <p:spPr/>
        <p:txBody>
          <a:bodyPr/>
          <a:lstStyle/>
          <a:p>
            <a:fld id="{703F4663-CE4E-4AF5-810C-F493EFEB0065}" type="slidenum">
              <a:rPr lang="en-IE" smtClean="0"/>
              <a:t>‹#›</a:t>
            </a:fld>
            <a:endParaRPr lang="en-IE"/>
          </a:p>
        </p:txBody>
      </p:sp>
    </p:spTree>
    <p:extLst>
      <p:ext uri="{BB962C8B-B14F-4D97-AF65-F5344CB8AC3E}">
        <p14:creationId xmlns:p14="http://schemas.microsoft.com/office/powerpoint/2010/main" val="2079443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C5AC9-9E01-674E-0EC1-95BC84FBB0EC}"/>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E994DE3-0CEB-89BD-EF46-17E309BDB3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A75D5-1438-EA1F-5DC1-443CCFE163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92B224E-6C08-2005-8430-2EEDF41F0F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2FFD0F-3F60-FC2F-5E98-666273F487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38A5989E-EF33-7CAA-8E3D-E203D4EE6D0E}"/>
              </a:ext>
            </a:extLst>
          </p:cNvPr>
          <p:cNvSpPr>
            <a:spLocks noGrp="1"/>
          </p:cNvSpPr>
          <p:nvPr>
            <p:ph type="dt" sz="half" idx="10"/>
          </p:nvPr>
        </p:nvSpPr>
        <p:spPr/>
        <p:txBody>
          <a:bodyPr/>
          <a:lstStyle/>
          <a:p>
            <a:fld id="{F98C3140-AB5A-4F42-BCC0-D69A565EFACE}" type="datetimeFigureOut">
              <a:rPr lang="en-IE" smtClean="0"/>
              <a:t>23/11/2023</a:t>
            </a:fld>
            <a:endParaRPr lang="en-IE"/>
          </a:p>
        </p:txBody>
      </p:sp>
      <p:sp>
        <p:nvSpPr>
          <p:cNvPr id="8" name="Footer Placeholder 7">
            <a:extLst>
              <a:ext uri="{FF2B5EF4-FFF2-40B4-BE49-F238E27FC236}">
                <a16:creationId xmlns:a16="http://schemas.microsoft.com/office/drawing/2014/main" id="{48C17AAB-A105-BA22-07E6-4A53E134FD5A}"/>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6FB7FD7E-1596-5126-FFA7-27F2B8A7B159}"/>
              </a:ext>
            </a:extLst>
          </p:cNvPr>
          <p:cNvSpPr>
            <a:spLocks noGrp="1"/>
          </p:cNvSpPr>
          <p:nvPr>
            <p:ph type="sldNum" sz="quarter" idx="12"/>
          </p:nvPr>
        </p:nvSpPr>
        <p:spPr/>
        <p:txBody>
          <a:bodyPr/>
          <a:lstStyle/>
          <a:p>
            <a:fld id="{703F4663-CE4E-4AF5-810C-F493EFEB0065}" type="slidenum">
              <a:rPr lang="en-IE" smtClean="0"/>
              <a:t>‹#›</a:t>
            </a:fld>
            <a:endParaRPr lang="en-IE"/>
          </a:p>
        </p:txBody>
      </p:sp>
    </p:spTree>
    <p:extLst>
      <p:ext uri="{BB962C8B-B14F-4D97-AF65-F5344CB8AC3E}">
        <p14:creationId xmlns:p14="http://schemas.microsoft.com/office/powerpoint/2010/main" val="182596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C7907-3AA1-0F1E-83C3-3A7EFC60F7DC}"/>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C42A79B-2FE3-9293-92BD-C8B0C9E6FC50}"/>
              </a:ext>
            </a:extLst>
          </p:cNvPr>
          <p:cNvSpPr>
            <a:spLocks noGrp="1"/>
          </p:cNvSpPr>
          <p:nvPr>
            <p:ph type="dt" sz="half" idx="10"/>
          </p:nvPr>
        </p:nvSpPr>
        <p:spPr/>
        <p:txBody>
          <a:bodyPr/>
          <a:lstStyle/>
          <a:p>
            <a:fld id="{F98C3140-AB5A-4F42-BCC0-D69A565EFACE}" type="datetimeFigureOut">
              <a:rPr lang="en-IE" smtClean="0"/>
              <a:t>23/11/2023</a:t>
            </a:fld>
            <a:endParaRPr lang="en-IE"/>
          </a:p>
        </p:txBody>
      </p:sp>
      <p:sp>
        <p:nvSpPr>
          <p:cNvPr id="4" name="Footer Placeholder 3">
            <a:extLst>
              <a:ext uri="{FF2B5EF4-FFF2-40B4-BE49-F238E27FC236}">
                <a16:creationId xmlns:a16="http://schemas.microsoft.com/office/drawing/2014/main" id="{AD21AD34-AE8C-A3AB-0911-8F16C117004F}"/>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A5DBE4E-A524-B76D-12EE-BABC8E81199B}"/>
              </a:ext>
            </a:extLst>
          </p:cNvPr>
          <p:cNvSpPr>
            <a:spLocks noGrp="1"/>
          </p:cNvSpPr>
          <p:nvPr>
            <p:ph type="sldNum" sz="quarter" idx="12"/>
          </p:nvPr>
        </p:nvSpPr>
        <p:spPr/>
        <p:txBody>
          <a:bodyPr/>
          <a:lstStyle/>
          <a:p>
            <a:fld id="{703F4663-CE4E-4AF5-810C-F493EFEB0065}" type="slidenum">
              <a:rPr lang="en-IE" smtClean="0"/>
              <a:t>‹#›</a:t>
            </a:fld>
            <a:endParaRPr lang="en-IE"/>
          </a:p>
        </p:txBody>
      </p:sp>
    </p:spTree>
    <p:extLst>
      <p:ext uri="{BB962C8B-B14F-4D97-AF65-F5344CB8AC3E}">
        <p14:creationId xmlns:p14="http://schemas.microsoft.com/office/powerpoint/2010/main" val="3247350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0ED9-786E-A6AF-D45B-1974BFC5B24F}"/>
              </a:ext>
            </a:extLst>
          </p:cNvPr>
          <p:cNvSpPr>
            <a:spLocks noGrp="1"/>
          </p:cNvSpPr>
          <p:nvPr>
            <p:ph type="dt" sz="half" idx="10"/>
          </p:nvPr>
        </p:nvSpPr>
        <p:spPr/>
        <p:txBody>
          <a:bodyPr/>
          <a:lstStyle/>
          <a:p>
            <a:fld id="{F98C3140-AB5A-4F42-BCC0-D69A565EFACE}" type="datetimeFigureOut">
              <a:rPr lang="en-IE" smtClean="0"/>
              <a:t>23/11/2023</a:t>
            </a:fld>
            <a:endParaRPr lang="en-IE"/>
          </a:p>
        </p:txBody>
      </p:sp>
      <p:sp>
        <p:nvSpPr>
          <p:cNvPr id="3" name="Footer Placeholder 2">
            <a:extLst>
              <a:ext uri="{FF2B5EF4-FFF2-40B4-BE49-F238E27FC236}">
                <a16:creationId xmlns:a16="http://schemas.microsoft.com/office/drawing/2014/main" id="{241031BD-01A1-93AD-9577-DBCA5EDF02F0}"/>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0B10DE7E-82D6-CACC-D597-08539BA09860}"/>
              </a:ext>
            </a:extLst>
          </p:cNvPr>
          <p:cNvSpPr>
            <a:spLocks noGrp="1"/>
          </p:cNvSpPr>
          <p:nvPr>
            <p:ph type="sldNum" sz="quarter" idx="12"/>
          </p:nvPr>
        </p:nvSpPr>
        <p:spPr/>
        <p:txBody>
          <a:bodyPr/>
          <a:lstStyle/>
          <a:p>
            <a:fld id="{703F4663-CE4E-4AF5-810C-F493EFEB0065}" type="slidenum">
              <a:rPr lang="en-IE" smtClean="0"/>
              <a:t>‹#›</a:t>
            </a:fld>
            <a:endParaRPr lang="en-IE"/>
          </a:p>
        </p:txBody>
      </p:sp>
      <p:pic>
        <p:nvPicPr>
          <p:cNvPr id="10" name="Picture 9">
            <a:extLst>
              <a:ext uri="{FF2B5EF4-FFF2-40B4-BE49-F238E27FC236}">
                <a16:creationId xmlns:a16="http://schemas.microsoft.com/office/drawing/2014/main" id="{7E7769F1-3026-3E45-4842-2AE2D8A9030C}"/>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4330" b="1921"/>
          <a:stretch/>
        </p:blipFill>
        <p:spPr>
          <a:xfrm>
            <a:off x="0" y="0"/>
            <a:ext cx="12267704" cy="6858000"/>
          </a:xfrm>
          <a:prstGeom prst="rect">
            <a:avLst/>
          </a:prstGeom>
        </p:spPr>
      </p:pic>
    </p:spTree>
    <p:extLst>
      <p:ext uri="{BB962C8B-B14F-4D97-AF65-F5344CB8AC3E}">
        <p14:creationId xmlns:p14="http://schemas.microsoft.com/office/powerpoint/2010/main" val="2300682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0ED9-786E-A6AF-D45B-1974BFC5B2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8C3140-AB5A-4F42-BCC0-D69A565EFACE}" type="datetimeFigureOut">
              <a:rPr kumimoji="0" lang="en-I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23/11/2023</a:t>
            </a:fld>
            <a:endParaRPr kumimoji="0" lang="en-I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1031BD-01A1-93AD-9577-DBCA5EDF02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B10DE7E-82D6-CACC-D597-08539BA098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F4663-CE4E-4AF5-810C-F493EFEB0065}" type="slidenum">
              <a:rPr kumimoji="0" lang="en-I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4FAB37F-19C2-6327-FD84-25FA5DABEF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212503" cy="6869843"/>
          </a:xfrm>
          <a:prstGeom prst="rect">
            <a:avLst/>
          </a:prstGeom>
        </p:spPr>
      </p:pic>
    </p:spTree>
    <p:extLst>
      <p:ext uri="{BB962C8B-B14F-4D97-AF65-F5344CB8AC3E}">
        <p14:creationId xmlns:p14="http://schemas.microsoft.com/office/powerpoint/2010/main" val="2120629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8C523-3ADA-CB7F-4E6A-50AD05150F8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0" y="0"/>
            <a:ext cx="12192000" cy="6898179"/>
          </a:xfrm>
          <a:prstGeom prst="rect">
            <a:avLst/>
          </a:prstGeom>
        </p:spPr>
      </p:pic>
    </p:spTree>
    <p:extLst>
      <p:ext uri="{BB962C8B-B14F-4D97-AF65-F5344CB8AC3E}">
        <p14:creationId xmlns:p14="http://schemas.microsoft.com/office/powerpoint/2010/main" val="1080232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0ED9-786E-A6AF-D45B-1974BFC5B24F}"/>
              </a:ext>
            </a:extLst>
          </p:cNvPr>
          <p:cNvSpPr>
            <a:spLocks noGrp="1"/>
          </p:cNvSpPr>
          <p:nvPr>
            <p:ph type="dt" sz="half" idx="10"/>
          </p:nvPr>
        </p:nvSpPr>
        <p:spPr/>
        <p:txBody>
          <a:bodyPr/>
          <a:lstStyle/>
          <a:p>
            <a:fld id="{F98C3140-AB5A-4F42-BCC0-D69A565EFACE}" type="datetimeFigureOut">
              <a:rPr lang="en-IE" smtClean="0"/>
              <a:t>23/11/2023</a:t>
            </a:fld>
            <a:endParaRPr lang="en-IE"/>
          </a:p>
        </p:txBody>
      </p:sp>
      <p:sp>
        <p:nvSpPr>
          <p:cNvPr id="3" name="Footer Placeholder 2">
            <a:extLst>
              <a:ext uri="{FF2B5EF4-FFF2-40B4-BE49-F238E27FC236}">
                <a16:creationId xmlns:a16="http://schemas.microsoft.com/office/drawing/2014/main" id="{241031BD-01A1-93AD-9577-DBCA5EDF02F0}"/>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0B10DE7E-82D6-CACC-D597-08539BA09860}"/>
              </a:ext>
            </a:extLst>
          </p:cNvPr>
          <p:cNvSpPr>
            <a:spLocks noGrp="1"/>
          </p:cNvSpPr>
          <p:nvPr>
            <p:ph type="sldNum" sz="quarter" idx="12"/>
          </p:nvPr>
        </p:nvSpPr>
        <p:spPr/>
        <p:txBody>
          <a:bodyPr/>
          <a:lstStyle/>
          <a:p>
            <a:fld id="{703F4663-CE4E-4AF5-810C-F493EFEB0065}" type="slidenum">
              <a:rPr lang="en-IE" smtClean="0"/>
              <a:t>‹#›</a:t>
            </a:fld>
            <a:endParaRPr lang="en-IE"/>
          </a:p>
        </p:txBody>
      </p:sp>
      <p:pic>
        <p:nvPicPr>
          <p:cNvPr id="6" name="Picture 5">
            <a:extLst>
              <a:ext uri="{FF2B5EF4-FFF2-40B4-BE49-F238E27FC236}">
                <a16:creationId xmlns:a16="http://schemas.microsoft.com/office/drawing/2014/main" id="{82AFA8E3-D270-AAFC-573C-746AFDA59F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546" y="51068"/>
            <a:ext cx="12151328" cy="6789840"/>
          </a:xfrm>
          <a:prstGeom prst="rect">
            <a:avLst/>
          </a:prstGeom>
        </p:spPr>
      </p:pic>
    </p:spTree>
    <p:extLst>
      <p:ext uri="{BB962C8B-B14F-4D97-AF65-F5344CB8AC3E}">
        <p14:creationId xmlns:p14="http://schemas.microsoft.com/office/powerpoint/2010/main" val="792345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D9C6-37E4-65B0-FE8A-053F5DCAE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82F86BD-1888-B067-EE3C-788532A2F9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C0AFDB2F-06AA-C733-36E4-7423190CEF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68BC5F-9704-DC86-92CF-CDBC5CE9F4C0}"/>
              </a:ext>
            </a:extLst>
          </p:cNvPr>
          <p:cNvSpPr>
            <a:spLocks noGrp="1"/>
          </p:cNvSpPr>
          <p:nvPr>
            <p:ph type="dt" sz="half" idx="10"/>
          </p:nvPr>
        </p:nvSpPr>
        <p:spPr/>
        <p:txBody>
          <a:bodyPr/>
          <a:lstStyle/>
          <a:p>
            <a:fld id="{F98C3140-AB5A-4F42-BCC0-D69A565EFACE}" type="datetimeFigureOut">
              <a:rPr lang="en-IE" smtClean="0"/>
              <a:t>23/11/2023</a:t>
            </a:fld>
            <a:endParaRPr lang="en-IE"/>
          </a:p>
        </p:txBody>
      </p:sp>
      <p:sp>
        <p:nvSpPr>
          <p:cNvPr id="6" name="Footer Placeholder 5">
            <a:extLst>
              <a:ext uri="{FF2B5EF4-FFF2-40B4-BE49-F238E27FC236}">
                <a16:creationId xmlns:a16="http://schemas.microsoft.com/office/drawing/2014/main" id="{6CAC47BA-7C1A-7ED7-C20A-1E4C67F26D3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E70948E-EA4B-8260-F033-1F1EF65509F6}"/>
              </a:ext>
            </a:extLst>
          </p:cNvPr>
          <p:cNvSpPr>
            <a:spLocks noGrp="1"/>
          </p:cNvSpPr>
          <p:nvPr>
            <p:ph type="sldNum" sz="quarter" idx="12"/>
          </p:nvPr>
        </p:nvSpPr>
        <p:spPr/>
        <p:txBody>
          <a:bodyPr/>
          <a:lstStyle/>
          <a:p>
            <a:fld id="{703F4663-CE4E-4AF5-810C-F493EFEB0065}" type="slidenum">
              <a:rPr lang="en-IE" smtClean="0"/>
              <a:t>‹#›</a:t>
            </a:fld>
            <a:endParaRPr lang="en-IE"/>
          </a:p>
        </p:txBody>
      </p:sp>
    </p:spTree>
    <p:extLst>
      <p:ext uri="{BB962C8B-B14F-4D97-AF65-F5344CB8AC3E}">
        <p14:creationId xmlns:p14="http://schemas.microsoft.com/office/powerpoint/2010/main" val="4025164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509F9-951F-485C-A590-A07A34C155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E6B3D32E-C929-A97F-1DBB-452F58C029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269B14D5-1DE3-4F60-B1F6-8EFE26440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A312CF-D562-6F50-3BF2-B8D8D3A41CBF}"/>
              </a:ext>
            </a:extLst>
          </p:cNvPr>
          <p:cNvSpPr>
            <a:spLocks noGrp="1"/>
          </p:cNvSpPr>
          <p:nvPr>
            <p:ph type="dt" sz="half" idx="10"/>
          </p:nvPr>
        </p:nvSpPr>
        <p:spPr/>
        <p:txBody>
          <a:bodyPr/>
          <a:lstStyle/>
          <a:p>
            <a:fld id="{F98C3140-AB5A-4F42-BCC0-D69A565EFACE}" type="datetimeFigureOut">
              <a:rPr lang="en-IE" smtClean="0"/>
              <a:t>23/11/2023</a:t>
            </a:fld>
            <a:endParaRPr lang="en-IE"/>
          </a:p>
        </p:txBody>
      </p:sp>
      <p:sp>
        <p:nvSpPr>
          <p:cNvPr id="6" name="Footer Placeholder 5">
            <a:extLst>
              <a:ext uri="{FF2B5EF4-FFF2-40B4-BE49-F238E27FC236}">
                <a16:creationId xmlns:a16="http://schemas.microsoft.com/office/drawing/2014/main" id="{A5C63372-E6F7-D558-EA38-49FEFEA91F3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87E37C0-FE6B-97DA-622E-80A488A9BF1E}"/>
              </a:ext>
            </a:extLst>
          </p:cNvPr>
          <p:cNvSpPr>
            <a:spLocks noGrp="1"/>
          </p:cNvSpPr>
          <p:nvPr>
            <p:ph type="sldNum" sz="quarter" idx="12"/>
          </p:nvPr>
        </p:nvSpPr>
        <p:spPr/>
        <p:txBody>
          <a:bodyPr/>
          <a:lstStyle/>
          <a:p>
            <a:fld id="{703F4663-CE4E-4AF5-810C-F493EFEB0065}" type="slidenum">
              <a:rPr lang="en-IE" smtClean="0"/>
              <a:t>‹#›</a:t>
            </a:fld>
            <a:endParaRPr lang="en-IE"/>
          </a:p>
        </p:txBody>
      </p:sp>
    </p:spTree>
    <p:extLst>
      <p:ext uri="{BB962C8B-B14F-4D97-AF65-F5344CB8AC3E}">
        <p14:creationId xmlns:p14="http://schemas.microsoft.com/office/powerpoint/2010/main" val="67854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47300" y="404681"/>
            <a:ext cx="8613775" cy="369332"/>
          </a:xfrm>
        </p:spPr>
        <p:txBody>
          <a:bodyPr lIns="0" tIns="0" rIns="0" bIns="0"/>
          <a:lstStyle>
            <a:lvl1pPr>
              <a:defRPr sz="2400" b="1" i="0">
                <a:solidFill>
                  <a:srgbClr val="19124D"/>
                </a:solidFill>
                <a:latin typeface="Arial"/>
                <a:cs typeface="Arial"/>
              </a:defRPr>
            </a:lvl1pPr>
          </a:lstStyle>
          <a:p>
            <a:endParaRPr dirty="0"/>
          </a:p>
        </p:txBody>
      </p:sp>
      <p:sp>
        <p:nvSpPr>
          <p:cNvPr id="3" name="Holder 3"/>
          <p:cNvSpPr>
            <a:spLocks noGrp="1"/>
          </p:cNvSpPr>
          <p:nvPr>
            <p:ph type="body" idx="1"/>
          </p:nvPr>
        </p:nvSpPr>
        <p:spPr>
          <a:xfrm>
            <a:off x="347300" y="2871000"/>
            <a:ext cx="11043920" cy="276999"/>
          </a:xfrm>
        </p:spPr>
        <p:txBody>
          <a:bodyPr lIns="0" tIns="0" rIns="0" bIns="0"/>
          <a:lstStyle>
            <a:lvl1pPr>
              <a:defRPr b="0" i="0">
                <a:solidFill>
                  <a:srgbClr val="19124D"/>
                </a:solidFill>
                <a:latin typeface="Arial" panose="020B0604020202020204" pitchFamily="34" charset="0"/>
                <a:cs typeface="Arial" panose="020B0604020202020204" pitchFamily="34" charset="0"/>
              </a:defRPr>
            </a:lvl1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640A1-38C1-098C-5B5E-42F490EA55F0}"/>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CCC1DF9-A886-308D-E509-245427FBA1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6FFAF10-8FE9-75AC-B90F-8FC8B6C3DAE2}"/>
              </a:ext>
            </a:extLst>
          </p:cNvPr>
          <p:cNvSpPr>
            <a:spLocks noGrp="1"/>
          </p:cNvSpPr>
          <p:nvPr>
            <p:ph type="dt" sz="half" idx="10"/>
          </p:nvPr>
        </p:nvSpPr>
        <p:spPr/>
        <p:txBody>
          <a:bodyPr/>
          <a:lstStyle/>
          <a:p>
            <a:fld id="{F98C3140-AB5A-4F42-BCC0-D69A565EFACE}" type="datetimeFigureOut">
              <a:rPr lang="en-IE" smtClean="0"/>
              <a:t>23/11/2023</a:t>
            </a:fld>
            <a:endParaRPr lang="en-IE"/>
          </a:p>
        </p:txBody>
      </p:sp>
      <p:sp>
        <p:nvSpPr>
          <p:cNvPr id="5" name="Footer Placeholder 4">
            <a:extLst>
              <a:ext uri="{FF2B5EF4-FFF2-40B4-BE49-F238E27FC236}">
                <a16:creationId xmlns:a16="http://schemas.microsoft.com/office/drawing/2014/main" id="{DE28AC1A-5674-39B8-0504-5CE5FEB2BBA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8254496-1445-6419-E85C-0E09419ADE32}"/>
              </a:ext>
            </a:extLst>
          </p:cNvPr>
          <p:cNvSpPr>
            <a:spLocks noGrp="1"/>
          </p:cNvSpPr>
          <p:nvPr>
            <p:ph type="sldNum" sz="quarter" idx="12"/>
          </p:nvPr>
        </p:nvSpPr>
        <p:spPr/>
        <p:txBody>
          <a:bodyPr/>
          <a:lstStyle/>
          <a:p>
            <a:fld id="{703F4663-CE4E-4AF5-810C-F493EFEB0065}" type="slidenum">
              <a:rPr lang="en-IE" smtClean="0"/>
              <a:t>‹#›</a:t>
            </a:fld>
            <a:endParaRPr lang="en-IE"/>
          </a:p>
        </p:txBody>
      </p:sp>
    </p:spTree>
    <p:extLst>
      <p:ext uri="{BB962C8B-B14F-4D97-AF65-F5344CB8AC3E}">
        <p14:creationId xmlns:p14="http://schemas.microsoft.com/office/powerpoint/2010/main" val="3852980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C23314-C46C-3D2F-A052-8FF5340FED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597670C-5D74-F487-B172-25EB29E8D0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1640AA7-9E44-EECD-51C5-1618FA83A042}"/>
              </a:ext>
            </a:extLst>
          </p:cNvPr>
          <p:cNvSpPr>
            <a:spLocks noGrp="1"/>
          </p:cNvSpPr>
          <p:nvPr>
            <p:ph type="dt" sz="half" idx="10"/>
          </p:nvPr>
        </p:nvSpPr>
        <p:spPr/>
        <p:txBody>
          <a:bodyPr/>
          <a:lstStyle/>
          <a:p>
            <a:fld id="{F98C3140-AB5A-4F42-BCC0-D69A565EFACE}" type="datetimeFigureOut">
              <a:rPr lang="en-IE" smtClean="0"/>
              <a:t>23/11/2023</a:t>
            </a:fld>
            <a:endParaRPr lang="en-IE"/>
          </a:p>
        </p:txBody>
      </p:sp>
      <p:sp>
        <p:nvSpPr>
          <p:cNvPr id="5" name="Footer Placeholder 4">
            <a:extLst>
              <a:ext uri="{FF2B5EF4-FFF2-40B4-BE49-F238E27FC236}">
                <a16:creationId xmlns:a16="http://schemas.microsoft.com/office/drawing/2014/main" id="{4E7355A8-A0C7-E32A-0370-79DE6EF8201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58AA453-1F23-76DE-3890-F186A87597C3}"/>
              </a:ext>
            </a:extLst>
          </p:cNvPr>
          <p:cNvSpPr>
            <a:spLocks noGrp="1"/>
          </p:cNvSpPr>
          <p:nvPr>
            <p:ph type="sldNum" sz="quarter" idx="12"/>
          </p:nvPr>
        </p:nvSpPr>
        <p:spPr/>
        <p:txBody>
          <a:bodyPr/>
          <a:lstStyle/>
          <a:p>
            <a:fld id="{703F4663-CE4E-4AF5-810C-F493EFEB0065}" type="slidenum">
              <a:rPr lang="en-IE" smtClean="0"/>
              <a:t>‹#›</a:t>
            </a:fld>
            <a:endParaRPr lang="en-IE"/>
          </a:p>
        </p:txBody>
      </p:sp>
    </p:spTree>
    <p:extLst>
      <p:ext uri="{BB962C8B-B14F-4D97-AF65-F5344CB8AC3E}">
        <p14:creationId xmlns:p14="http://schemas.microsoft.com/office/powerpoint/2010/main" val="722150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159E04-C765-4AA2-BFD4-A1EE12FFE7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3137" y="74814"/>
            <a:ext cx="9716638" cy="6733307"/>
          </a:xfrm>
          <a:prstGeom prst="rect">
            <a:avLst/>
          </a:prstGeom>
        </p:spPr>
      </p:pic>
      <p:pic>
        <p:nvPicPr>
          <p:cNvPr id="9" name="Picture 8">
            <a:extLst>
              <a:ext uri="{FF2B5EF4-FFF2-40B4-BE49-F238E27FC236}">
                <a16:creationId xmlns:a16="http://schemas.microsoft.com/office/drawing/2014/main" id="{C0433E53-ED25-4D97-B2D6-F6A260F207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39708" y="74814"/>
            <a:ext cx="1889760" cy="515389"/>
          </a:xfrm>
          <a:prstGeom prst="rect">
            <a:avLst/>
          </a:prstGeom>
        </p:spPr>
      </p:pic>
      <p:pic>
        <p:nvPicPr>
          <p:cNvPr id="4" name="Picture 3">
            <a:extLst>
              <a:ext uri="{FF2B5EF4-FFF2-40B4-BE49-F238E27FC236}">
                <a16:creationId xmlns:a16="http://schemas.microsoft.com/office/drawing/2014/main" id="{465B6407-F63B-46A7-BD19-655A7E32D7C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1502827" y="948948"/>
            <a:ext cx="499681" cy="580232"/>
          </a:xfrm>
          <a:prstGeom prst="rect">
            <a:avLst/>
          </a:prstGeom>
        </p:spPr>
      </p:pic>
      <p:pic>
        <p:nvPicPr>
          <p:cNvPr id="5" name="Picture 4" descr="A close up of an animal&#10;&#10;Description automatically generated">
            <a:extLst>
              <a:ext uri="{FF2B5EF4-FFF2-40B4-BE49-F238E27FC236}">
                <a16:creationId xmlns:a16="http://schemas.microsoft.com/office/drawing/2014/main" id="{5344DFA4-9085-4E41-9110-5DE1A3CE75F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801559" y="1332921"/>
            <a:ext cx="1948321" cy="1378529"/>
          </a:xfrm>
          <a:prstGeom prst="rect">
            <a:avLst/>
          </a:prstGeom>
        </p:spPr>
      </p:pic>
      <p:pic>
        <p:nvPicPr>
          <p:cNvPr id="6" name="Picture 5">
            <a:extLst>
              <a:ext uri="{FF2B5EF4-FFF2-40B4-BE49-F238E27FC236}">
                <a16:creationId xmlns:a16="http://schemas.microsoft.com/office/drawing/2014/main" id="{33D7AFE4-B602-4654-BB93-E42B4156DB3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94324" y="2310559"/>
            <a:ext cx="1835945" cy="848185"/>
          </a:xfrm>
          <a:prstGeom prst="rect">
            <a:avLst/>
          </a:prstGeom>
        </p:spPr>
      </p:pic>
      <p:pic>
        <p:nvPicPr>
          <p:cNvPr id="8" name="Picture 7">
            <a:extLst>
              <a:ext uri="{FF2B5EF4-FFF2-40B4-BE49-F238E27FC236}">
                <a16:creationId xmlns:a16="http://schemas.microsoft.com/office/drawing/2014/main" id="{7D1E5BB4-D2A6-45E6-A565-575C5F88CD4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76612" y="2508895"/>
            <a:ext cx="1660378" cy="1468458"/>
          </a:xfrm>
          <a:prstGeom prst="rect">
            <a:avLst/>
          </a:prstGeom>
        </p:spPr>
      </p:pic>
    </p:spTree>
    <p:extLst>
      <p:ext uri="{BB962C8B-B14F-4D97-AF65-F5344CB8AC3E}">
        <p14:creationId xmlns:p14="http://schemas.microsoft.com/office/powerpoint/2010/main" val="1945459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3_Title Only">
    <p:bg>
      <p:bgPr>
        <a:solidFill>
          <a:schemeClr val="bg1"/>
        </a:solidFill>
        <a:effectLst/>
      </p:bgPr>
    </p:bg>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58B41576-AC05-63B4-1CBD-A0055272E59E}"/>
              </a:ext>
            </a:extLst>
          </p:cNvPr>
          <p:cNvSpPr/>
          <p:nvPr userDrawn="1"/>
        </p:nvSpPr>
        <p:spPr>
          <a:xfrm>
            <a:off x="5715" y="11430"/>
            <a:ext cx="12180570" cy="6851650"/>
          </a:xfrm>
          <a:custGeom>
            <a:avLst/>
            <a:gdLst/>
            <a:ahLst/>
            <a:cxnLst/>
            <a:rect l="l" t="t" r="r" b="b"/>
            <a:pathLst>
              <a:path w="12180570" h="6851650">
                <a:moveTo>
                  <a:pt x="12180493" y="0"/>
                </a:moveTo>
                <a:lnTo>
                  <a:pt x="0" y="0"/>
                </a:lnTo>
                <a:lnTo>
                  <a:pt x="0" y="6851650"/>
                </a:lnTo>
                <a:lnTo>
                  <a:pt x="12180493" y="6851650"/>
                </a:lnTo>
                <a:lnTo>
                  <a:pt x="12180493" y="0"/>
                </a:lnTo>
                <a:close/>
              </a:path>
            </a:pathLst>
          </a:custGeom>
          <a:solidFill>
            <a:srgbClr val="6FCDF3">
              <a:alpha val="19999"/>
            </a:srgbClr>
          </a:solidFill>
        </p:spPr>
        <p:txBody>
          <a:bodyPr wrap="square" lIns="0" tIns="0" rIns="0" bIns="0" rtlCol="0"/>
          <a:lstStyle/>
          <a:p>
            <a:endParaRPr/>
          </a:p>
        </p:txBody>
      </p:sp>
      <p:sp>
        <p:nvSpPr>
          <p:cNvPr id="3" name="object 4">
            <a:extLst>
              <a:ext uri="{FF2B5EF4-FFF2-40B4-BE49-F238E27FC236}">
                <a16:creationId xmlns:a16="http://schemas.microsoft.com/office/drawing/2014/main" id="{8D5208A4-F96B-B8FA-6FFE-446D6B765AFC}"/>
              </a:ext>
            </a:extLst>
          </p:cNvPr>
          <p:cNvSpPr/>
          <p:nvPr userDrawn="1"/>
        </p:nvSpPr>
        <p:spPr>
          <a:xfrm>
            <a:off x="0" y="0"/>
            <a:ext cx="12193270" cy="1620520"/>
          </a:xfrm>
          <a:custGeom>
            <a:avLst/>
            <a:gdLst/>
            <a:ahLst/>
            <a:cxnLst/>
            <a:rect l="l" t="t" r="r" b="b"/>
            <a:pathLst>
              <a:path w="12193270" h="1620520">
                <a:moveTo>
                  <a:pt x="12193206" y="0"/>
                </a:moveTo>
                <a:lnTo>
                  <a:pt x="0" y="0"/>
                </a:lnTo>
                <a:lnTo>
                  <a:pt x="0" y="1619999"/>
                </a:lnTo>
                <a:lnTo>
                  <a:pt x="12193206" y="1619999"/>
                </a:lnTo>
                <a:lnTo>
                  <a:pt x="12193206" y="0"/>
                </a:lnTo>
                <a:close/>
              </a:path>
            </a:pathLst>
          </a:custGeom>
          <a:solidFill>
            <a:srgbClr val="19124D"/>
          </a:solidFill>
        </p:spPr>
        <p:txBody>
          <a:bodyPr wrap="square" lIns="0" tIns="0" rIns="0" bIns="0" rtlCol="0"/>
          <a:lstStyle/>
          <a:p>
            <a:endParaRPr/>
          </a:p>
        </p:txBody>
      </p:sp>
      <p:sp>
        <p:nvSpPr>
          <p:cNvPr id="2" name="Holder 2"/>
          <p:cNvSpPr>
            <a:spLocks noGrp="1"/>
          </p:cNvSpPr>
          <p:nvPr>
            <p:ph type="title"/>
          </p:nvPr>
        </p:nvSpPr>
        <p:spPr>
          <a:xfrm>
            <a:off x="347300" y="404681"/>
            <a:ext cx="8613775" cy="369332"/>
          </a:xfrm>
        </p:spPr>
        <p:txBody>
          <a:bodyPr lIns="0" tIns="0" rIns="0" bIns="0"/>
          <a:lstStyle>
            <a:lvl1pPr>
              <a:defRPr sz="2400" b="1" i="0">
                <a:solidFill>
                  <a:schemeClr val="bg1"/>
                </a:solidFill>
                <a:latin typeface="Arial"/>
                <a:cs typeface="Arial"/>
              </a:defRPr>
            </a:lvl1pPr>
          </a:lstStyle>
          <a:p>
            <a:endParaRPr dirty="0"/>
          </a:p>
        </p:txBody>
      </p:sp>
      <p:pic>
        <p:nvPicPr>
          <p:cNvPr id="6" name="object 7">
            <a:extLst>
              <a:ext uri="{FF2B5EF4-FFF2-40B4-BE49-F238E27FC236}">
                <a16:creationId xmlns:a16="http://schemas.microsoft.com/office/drawing/2014/main" id="{5DAFDBEA-3B47-4F36-3B4D-9F72368C8D9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050229" y="503993"/>
            <a:ext cx="1782973" cy="338712"/>
          </a:xfrm>
          <a:prstGeom prst="rect">
            <a:avLst/>
          </a:prstGeom>
        </p:spPr>
      </p:pic>
      <p:sp>
        <p:nvSpPr>
          <p:cNvPr id="4" name="Rectangle 3">
            <a:extLst>
              <a:ext uri="{FF2B5EF4-FFF2-40B4-BE49-F238E27FC236}">
                <a16:creationId xmlns:a16="http://schemas.microsoft.com/office/drawing/2014/main" id="{65476885-74C6-3969-856D-1382CA6DFBAC}"/>
              </a:ext>
            </a:extLst>
          </p:cNvPr>
          <p:cNvSpPr/>
          <p:nvPr userDrawn="1"/>
        </p:nvSpPr>
        <p:spPr>
          <a:xfrm>
            <a:off x="0" y="1620520"/>
            <a:ext cx="12186285" cy="894080"/>
          </a:xfrm>
          <a:prstGeom prst="rect">
            <a:avLst/>
          </a:prstGeom>
          <a:gradFill>
            <a:gsLst>
              <a:gs pos="100000">
                <a:schemeClr val="accent1">
                  <a:lumMod val="5000"/>
                  <a:lumOff val="95000"/>
                  <a:alpha val="0"/>
                </a:schemeClr>
              </a:gs>
              <a:gs pos="0">
                <a:srgbClr val="73C8E5">
                  <a:alpha val="49901"/>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850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1620520"/>
          </a:xfrm>
          <a:custGeom>
            <a:avLst/>
            <a:gdLst/>
            <a:ahLst/>
            <a:cxnLst/>
            <a:rect l="l" t="t" r="r" b="b"/>
            <a:pathLst>
              <a:path w="12193270" h="1620520">
                <a:moveTo>
                  <a:pt x="12193206" y="0"/>
                </a:moveTo>
                <a:lnTo>
                  <a:pt x="0" y="0"/>
                </a:lnTo>
                <a:lnTo>
                  <a:pt x="0" y="1619999"/>
                </a:lnTo>
                <a:lnTo>
                  <a:pt x="12193206" y="1619999"/>
                </a:lnTo>
                <a:lnTo>
                  <a:pt x="12193206" y="0"/>
                </a:lnTo>
                <a:close/>
              </a:path>
            </a:pathLst>
          </a:custGeom>
          <a:solidFill>
            <a:srgbClr val="FFD4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1" i="0">
                <a:solidFill>
                  <a:srgbClr val="19124D"/>
                </a:solidFill>
                <a:latin typeface="Arial"/>
                <a:cs typeface="Arial"/>
              </a:defRPr>
            </a:lvl1pPr>
          </a:lstStyle>
          <a:p>
            <a:endParaRPr/>
          </a:p>
        </p:txBody>
      </p:sp>
      <p:pic>
        <p:nvPicPr>
          <p:cNvPr id="8" name="object 9">
            <a:extLst>
              <a:ext uri="{FF2B5EF4-FFF2-40B4-BE49-F238E27FC236}">
                <a16:creationId xmlns:a16="http://schemas.microsoft.com/office/drawing/2014/main" id="{682F0A16-DE25-DD99-69D0-CD7F3C8DF97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050229" y="503993"/>
            <a:ext cx="1782973" cy="338712"/>
          </a:xfrm>
          <a:prstGeom prst="rect">
            <a:avLst/>
          </a:prstGeom>
        </p:spPr>
      </p:pic>
      <p:sp>
        <p:nvSpPr>
          <p:cNvPr id="9" name="Rectangle 8">
            <a:extLst>
              <a:ext uri="{FF2B5EF4-FFF2-40B4-BE49-F238E27FC236}">
                <a16:creationId xmlns:a16="http://schemas.microsoft.com/office/drawing/2014/main" id="{1D727D5C-E491-3277-8354-7DA01601B1EA}"/>
              </a:ext>
            </a:extLst>
          </p:cNvPr>
          <p:cNvSpPr/>
          <p:nvPr userDrawn="1"/>
        </p:nvSpPr>
        <p:spPr>
          <a:xfrm>
            <a:off x="0" y="1620520"/>
            <a:ext cx="12186285" cy="894080"/>
          </a:xfrm>
          <a:prstGeom prst="rect">
            <a:avLst/>
          </a:prstGeom>
          <a:gradFill>
            <a:gsLst>
              <a:gs pos="100000">
                <a:schemeClr val="accent1">
                  <a:lumMod val="5000"/>
                  <a:lumOff val="95000"/>
                  <a:alpha val="0"/>
                </a:schemeClr>
              </a:gs>
              <a:gs pos="0">
                <a:srgbClr val="73C8E5">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58B41576-AC05-63B4-1CBD-A0055272E59E}"/>
              </a:ext>
            </a:extLst>
          </p:cNvPr>
          <p:cNvSpPr/>
          <p:nvPr userDrawn="1"/>
        </p:nvSpPr>
        <p:spPr>
          <a:xfrm>
            <a:off x="5715" y="11430"/>
            <a:ext cx="12180570" cy="6851650"/>
          </a:xfrm>
          <a:custGeom>
            <a:avLst/>
            <a:gdLst/>
            <a:ahLst/>
            <a:cxnLst/>
            <a:rect l="l" t="t" r="r" b="b"/>
            <a:pathLst>
              <a:path w="12180570" h="6851650">
                <a:moveTo>
                  <a:pt x="12180493" y="0"/>
                </a:moveTo>
                <a:lnTo>
                  <a:pt x="0" y="0"/>
                </a:lnTo>
                <a:lnTo>
                  <a:pt x="0" y="6851650"/>
                </a:lnTo>
                <a:lnTo>
                  <a:pt x="12180493" y="6851650"/>
                </a:lnTo>
                <a:lnTo>
                  <a:pt x="12180493" y="0"/>
                </a:lnTo>
                <a:close/>
              </a:path>
            </a:pathLst>
          </a:custGeom>
          <a:solidFill>
            <a:srgbClr val="6FCDF3">
              <a:alpha val="19999"/>
            </a:srgbClr>
          </a:solidFill>
        </p:spPr>
        <p:txBody>
          <a:bodyPr wrap="square" lIns="0" tIns="0" rIns="0" bIns="0" rtlCol="0"/>
          <a:lstStyle/>
          <a:p>
            <a:endParaRPr/>
          </a:p>
        </p:txBody>
      </p:sp>
      <p:sp>
        <p:nvSpPr>
          <p:cNvPr id="17" name="bg object 17"/>
          <p:cNvSpPr/>
          <p:nvPr/>
        </p:nvSpPr>
        <p:spPr>
          <a:xfrm>
            <a:off x="0" y="0"/>
            <a:ext cx="12193270" cy="1620520"/>
          </a:xfrm>
          <a:custGeom>
            <a:avLst/>
            <a:gdLst/>
            <a:ahLst/>
            <a:cxnLst/>
            <a:rect l="l" t="t" r="r" b="b"/>
            <a:pathLst>
              <a:path w="12193270" h="1620520">
                <a:moveTo>
                  <a:pt x="12193206" y="0"/>
                </a:moveTo>
                <a:lnTo>
                  <a:pt x="0" y="0"/>
                </a:lnTo>
                <a:lnTo>
                  <a:pt x="0" y="1619999"/>
                </a:lnTo>
                <a:lnTo>
                  <a:pt x="12193206" y="1619999"/>
                </a:lnTo>
                <a:lnTo>
                  <a:pt x="12193206" y="0"/>
                </a:lnTo>
                <a:close/>
              </a:path>
            </a:pathLst>
          </a:custGeom>
          <a:solidFill>
            <a:srgbClr val="0067B1"/>
          </a:solidFill>
        </p:spPr>
        <p:txBody>
          <a:bodyPr wrap="square" lIns="0" tIns="0" rIns="0" bIns="0" rtlCol="0"/>
          <a:lstStyle/>
          <a:p>
            <a:endParaRPr/>
          </a:p>
        </p:txBody>
      </p:sp>
      <p:sp>
        <p:nvSpPr>
          <p:cNvPr id="2" name="Holder 2"/>
          <p:cNvSpPr>
            <a:spLocks noGrp="1"/>
          </p:cNvSpPr>
          <p:nvPr>
            <p:ph type="title"/>
          </p:nvPr>
        </p:nvSpPr>
        <p:spPr>
          <a:xfrm>
            <a:off x="347300" y="404681"/>
            <a:ext cx="8613775" cy="369332"/>
          </a:xfrm>
        </p:spPr>
        <p:txBody>
          <a:bodyPr lIns="0" tIns="0" rIns="0" bIns="0"/>
          <a:lstStyle>
            <a:lvl1pPr>
              <a:defRPr sz="2400" b="1" i="0">
                <a:solidFill>
                  <a:schemeClr val="bg1"/>
                </a:solidFill>
                <a:latin typeface="Arial"/>
                <a:cs typeface="Arial"/>
              </a:defRPr>
            </a:lvl1pPr>
          </a:lstStyle>
          <a:p>
            <a:endParaRPr dirty="0"/>
          </a:p>
        </p:txBody>
      </p:sp>
      <p:pic>
        <p:nvPicPr>
          <p:cNvPr id="6" name="object 7">
            <a:extLst>
              <a:ext uri="{FF2B5EF4-FFF2-40B4-BE49-F238E27FC236}">
                <a16:creationId xmlns:a16="http://schemas.microsoft.com/office/drawing/2014/main" id="{5DAFDBEA-3B47-4F36-3B4D-9F72368C8D9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050229" y="503993"/>
            <a:ext cx="1782973" cy="33871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1_Title Only">
    <p:bg>
      <p:bgPr>
        <a:solidFill>
          <a:schemeClr val="bg1"/>
        </a:solidFill>
        <a:effectLst/>
      </p:bgPr>
    </p:bg>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58B41576-AC05-63B4-1CBD-A0055272E59E}"/>
              </a:ext>
            </a:extLst>
          </p:cNvPr>
          <p:cNvSpPr/>
          <p:nvPr userDrawn="1"/>
        </p:nvSpPr>
        <p:spPr>
          <a:xfrm>
            <a:off x="5715" y="11430"/>
            <a:ext cx="12180570" cy="6851650"/>
          </a:xfrm>
          <a:custGeom>
            <a:avLst/>
            <a:gdLst/>
            <a:ahLst/>
            <a:cxnLst/>
            <a:rect l="l" t="t" r="r" b="b"/>
            <a:pathLst>
              <a:path w="12180570" h="6851650">
                <a:moveTo>
                  <a:pt x="12180493" y="0"/>
                </a:moveTo>
                <a:lnTo>
                  <a:pt x="0" y="0"/>
                </a:lnTo>
                <a:lnTo>
                  <a:pt x="0" y="6851650"/>
                </a:lnTo>
                <a:lnTo>
                  <a:pt x="12180493" y="6851650"/>
                </a:lnTo>
                <a:lnTo>
                  <a:pt x="12180493" y="0"/>
                </a:lnTo>
                <a:close/>
              </a:path>
            </a:pathLst>
          </a:custGeom>
          <a:solidFill>
            <a:srgbClr val="6FCDF3">
              <a:alpha val="19999"/>
            </a:srgbClr>
          </a:solidFill>
        </p:spPr>
        <p:txBody>
          <a:bodyPr wrap="square" lIns="0" tIns="0" rIns="0" bIns="0" rtlCol="0"/>
          <a:lstStyle/>
          <a:p>
            <a:endParaRPr/>
          </a:p>
        </p:txBody>
      </p:sp>
      <p:sp>
        <p:nvSpPr>
          <p:cNvPr id="3" name="object 4">
            <a:extLst>
              <a:ext uri="{FF2B5EF4-FFF2-40B4-BE49-F238E27FC236}">
                <a16:creationId xmlns:a16="http://schemas.microsoft.com/office/drawing/2014/main" id="{8D5208A4-F96B-B8FA-6FFE-446D6B765AFC}"/>
              </a:ext>
            </a:extLst>
          </p:cNvPr>
          <p:cNvSpPr/>
          <p:nvPr userDrawn="1"/>
        </p:nvSpPr>
        <p:spPr>
          <a:xfrm>
            <a:off x="0" y="0"/>
            <a:ext cx="12193270" cy="1620520"/>
          </a:xfrm>
          <a:custGeom>
            <a:avLst/>
            <a:gdLst/>
            <a:ahLst/>
            <a:cxnLst/>
            <a:rect l="l" t="t" r="r" b="b"/>
            <a:pathLst>
              <a:path w="12193270" h="1620520">
                <a:moveTo>
                  <a:pt x="12193206" y="0"/>
                </a:moveTo>
                <a:lnTo>
                  <a:pt x="0" y="0"/>
                </a:lnTo>
                <a:lnTo>
                  <a:pt x="0" y="1619999"/>
                </a:lnTo>
                <a:lnTo>
                  <a:pt x="12193206" y="1619999"/>
                </a:lnTo>
                <a:lnTo>
                  <a:pt x="12193206" y="0"/>
                </a:lnTo>
                <a:close/>
              </a:path>
            </a:pathLst>
          </a:custGeom>
          <a:solidFill>
            <a:srgbClr val="19124D"/>
          </a:solidFill>
        </p:spPr>
        <p:txBody>
          <a:bodyPr wrap="square" lIns="0" tIns="0" rIns="0" bIns="0" rtlCol="0"/>
          <a:lstStyle/>
          <a:p>
            <a:endParaRPr/>
          </a:p>
        </p:txBody>
      </p:sp>
      <p:sp>
        <p:nvSpPr>
          <p:cNvPr id="2" name="Holder 2"/>
          <p:cNvSpPr>
            <a:spLocks noGrp="1"/>
          </p:cNvSpPr>
          <p:nvPr>
            <p:ph type="title"/>
          </p:nvPr>
        </p:nvSpPr>
        <p:spPr>
          <a:xfrm>
            <a:off x="347300" y="404681"/>
            <a:ext cx="8613775" cy="369332"/>
          </a:xfrm>
        </p:spPr>
        <p:txBody>
          <a:bodyPr lIns="0" tIns="0" rIns="0" bIns="0"/>
          <a:lstStyle>
            <a:lvl1pPr>
              <a:defRPr sz="2400" b="1" i="0">
                <a:solidFill>
                  <a:schemeClr val="bg1"/>
                </a:solidFill>
                <a:latin typeface="Arial"/>
                <a:cs typeface="Arial"/>
              </a:defRPr>
            </a:lvl1pPr>
          </a:lstStyle>
          <a:p>
            <a:endParaRPr dirty="0"/>
          </a:p>
        </p:txBody>
      </p:sp>
      <p:pic>
        <p:nvPicPr>
          <p:cNvPr id="6" name="object 7">
            <a:extLst>
              <a:ext uri="{FF2B5EF4-FFF2-40B4-BE49-F238E27FC236}">
                <a16:creationId xmlns:a16="http://schemas.microsoft.com/office/drawing/2014/main" id="{5DAFDBEA-3B47-4F36-3B4D-9F72368C8D9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050229" y="503993"/>
            <a:ext cx="1782973" cy="338712"/>
          </a:xfrm>
          <a:prstGeom prst="rect">
            <a:avLst/>
          </a:prstGeom>
        </p:spPr>
      </p:pic>
      <p:sp>
        <p:nvSpPr>
          <p:cNvPr id="4" name="Rectangle 3">
            <a:extLst>
              <a:ext uri="{FF2B5EF4-FFF2-40B4-BE49-F238E27FC236}">
                <a16:creationId xmlns:a16="http://schemas.microsoft.com/office/drawing/2014/main" id="{65476885-74C6-3969-856D-1382CA6DFBAC}"/>
              </a:ext>
            </a:extLst>
          </p:cNvPr>
          <p:cNvSpPr/>
          <p:nvPr userDrawn="1"/>
        </p:nvSpPr>
        <p:spPr>
          <a:xfrm>
            <a:off x="0" y="1620520"/>
            <a:ext cx="12186285" cy="894080"/>
          </a:xfrm>
          <a:prstGeom prst="rect">
            <a:avLst/>
          </a:prstGeom>
          <a:gradFill>
            <a:gsLst>
              <a:gs pos="100000">
                <a:schemeClr val="accent1">
                  <a:lumMod val="5000"/>
                  <a:lumOff val="95000"/>
                  <a:alpha val="0"/>
                </a:schemeClr>
              </a:gs>
              <a:gs pos="0">
                <a:srgbClr val="73C8E5">
                  <a:alpha val="49901"/>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722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715" y="11430"/>
            <a:ext cx="12180570" cy="6851650"/>
          </a:xfrm>
          <a:custGeom>
            <a:avLst/>
            <a:gdLst/>
            <a:ahLst/>
            <a:cxnLst/>
            <a:rect l="l" t="t" r="r" b="b"/>
            <a:pathLst>
              <a:path w="12180570" h="6851650">
                <a:moveTo>
                  <a:pt x="12180493" y="0"/>
                </a:moveTo>
                <a:lnTo>
                  <a:pt x="0" y="0"/>
                </a:lnTo>
                <a:lnTo>
                  <a:pt x="0" y="6851650"/>
                </a:lnTo>
                <a:lnTo>
                  <a:pt x="12180493" y="6851650"/>
                </a:lnTo>
                <a:lnTo>
                  <a:pt x="12180493" y="0"/>
                </a:lnTo>
                <a:close/>
              </a:path>
            </a:pathLst>
          </a:custGeom>
          <a:solidFill>
            <a:srgbClr val="6FCDF3">
              <a:alpha val="19999"/>
            </a:srgbClr>
          </a:solidFill>
        </p:spPr>
        <p:txBody>
          <a:bodyPr wrap="square" lIns="0" tIns="0" rIns="0" bIns="0" rtlCol="0"/>
          <a:lstStyle/>
          <a:p>
            <a:endParaRPr/>
          </a:p>
        </p:txBody>
      </p:sp>
      <p:sp>
        <p:nvSpPr>
          <p:cNvPr id="2" name="Holder 2"/>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4" name="Holder 4"/>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SINGLE VIDEO SLIDE">
    <p:spTree>
      <p:nvGrpSpPr>
        <p:cNvPr id="1" name=""/>
        <p:cNvGrpSpPr/>
        <p:nvPr/>
      </p:nvGrpSpPr>
      <p:grpSpPr>
        <a:xfrm>
          <a:off x="0" y="0"/>
          <a:ext cx="0" cy="0"/>
          <a:chOff x="0" y="0"/>
          <a:chExt cx="0" cy="0"/>
        </a:xfrm>
      </p:grpSpPr>
      <p:sp>
        <p:nvSpPr>
          <p:cNvPr id="153" name="media1.mp4"/>
          <p:cNvSpPr>
            <a:spLocks noGrp="1"/>
          </p:cNvSpPr>
          <p:nvPr>
            <p:ph type="media" idx="21"/>
          </p:nvPr>
        </p:nvSpPr>
        <p:spPr>
          <a:xfrm>
            <a:off x="0" y="0"/>
            <a:ext cx="12192000" cy="6858000"/>
          </a:xfrm>
          <a:prstGeom prst="rect">
            <a:avLst/>
          </a:prstGeom>
        </p:spPr>
        <p:txBody>
          <a:bodyPr lIns="91439" tIns="45719" rIns="91439" bIns="45719">
            <a:noAutofit/>
          </a:bodyPr>
          <a:lstStyle/>
          <a:p>
            <a:endParaRPr/>
          </a:p>
        </p:txBody>
      </p:sp>
      <p:sp>
        <p:nvSpPr>
          <p:cNvPr id="154" name="Line"/>
          <p:cNvSpPr/>
          <p:nvPr/>
        </p:nvSpPr>
        <p:spPr>
          <a:xfrm>
            <a:off x="317500" y="5905500"/>
            <a:ext cx="11557000" cy="0"/>
          </a:xfrm>
          <a:prstGeom prst="line">
            <a:avLst/>
          </a:prstGeom>
          <a:ln w="25400">
            <a:solidFill>
              <a:srgbClr val="FFFFFF"/>
            </a:solidFill>
            <a:miter lim="400000"/>
          </a:ln>
        </p:spPr>
        <p:txBody>
          <a:bodyPr lIns="22859" tIns="22859" rIns="22859" bIns="22859"/>
          <a:lstStyle/>
          <a:p>
            <a:pPr>
              <a:lnSpc>
                <a:spcPct val="100000"/>
              </a:lnSpc>
              <a:defRPr sz="10000" b="0">
                <a:solidFill>
                  <a:srgbClr val="007EC5"/>
                </a:solidFill>
              </a:defRPr>
            </a:pPr>
            <a:endParaRPr sz="5000"/>
          </a:p>
        </p:txBody>
      </p:sp>
      <p:sp>
        <p:nvSpPr>
          <p:cNvPr id="155" name="Line"/>
          <p:cNvSpPr/>
          <p:nvPr/>
        </p:nvSpPr>
        <p:spPr>
          <a:xfrm>
            <a:off x="317500" y="952500"/>
            <a:ext cx="11557001" cy="0"/>
          </a:xfrm>
          <a:prstGeom prst="line">
            <a:avLst/>
          </a:prstGeom>
          <a:ln w="25400">
            <a:solidFill>
              <a:srgbClr val="FFFFFF"/>
            </a:solidFill>
            <a:miter lim="400000"/>
          </a:ln>
        </p:spPr>
        <p:txBody>
          <a:bodyPr lIns="22859" tIns="22859" rIns="22859" bIns="22859"/>
          <a:lstStyle/>
          <a:p>
            <a:pPr>
              <a:lnSpc>
                <a:spcPct val="100000"/>
              </a:lnSpc>
              <a:defRPr sz="10000" b="0">
                <a:solidFill>
                  <a:srgbClr val="007EC5"/>
                </a:solidFill>
              </a:defRPr>
            </a:pPr>
            <a:endParaRPr sz="5000"/>
          </a:p>
        </p:txBody>
      </p:sp>
      <p:pic>
        <p:nvPicPr>
          <p:cNvPr id="156" name="Image" descr="Image"/>
          <p:cNvPicPr>
            <a:picLocks noChangeAspect="1"/>
          </p:cNvPicPr>
          <p:nvPr/>
        </p:nvPicPr>
        <p:blipFill>
          <a:blip r:embed="rId2"/>
          <a:stretch>
            <a:fillRect/>
          </a:stretch>
        </p:blipFill>
        <p:spPr>
          <a:xfrm>
            <a:off x="9857477" y="6183779"/>
            <a:ext cx="1972257" cy="414152"/>
          </a:xfrm>
          <a:prstGeom prst="rect">
            <a:avLst/>
          </a:prstGeom>
          <a:ln w="12700">
            <a:miter lim="400000"/>
          </a:ln>
        </p:spPr>
      </p:pic>
      <p:sp>
        <p:nvSpPr>
          <p:cNvPr id="15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158" name="Title Text"/>
          <p:cNvSpPr txBox="1">
            <a:spLocks noGrp="1"/>
          </p:cNvSpPr>
          <p:nvPr>
            <p:ph type="title"/>
          </p:nvPr>
        </p:nvSpPr>
        <p:spPr>
          <a:prstGeom prst="rect">
            <a:avLst/>
          </a:prstGeom>
        </p:spPr>
        <p:txBody>
          <a:bodyPr/>
          <a:lstStyle/>
          <a:p>
            <a:r>
              <a:t>Title Text</a:t>
            </a:r>
          </a:p>
        </p:txBody>
      </p:sp>
      <p:pic>
        <p:nvPicPr>
          <p:cNvPr id="159" name="LIGHTHOUSE_03.png" descr="LIGHTHOUSE_03.png">
            <a:hlinkClick r:id="" action="ppaction://noaction"/>
          </p:cNvPr>
          <p:cNvPicPr>
            <a:picLocks noChangeAspect="1"/>
          </p:cNvPicPr>
          <p:nvPr/>
        </p:nvPicPr>
        <p:blipFill>
          <a:blip r:embed="rId3"/>
          <a:stretch>
            <a:fillRect/>
          </a:stretch>
        </p:blipFill>
        <p:spPr>
          <a:xfrm>
            <a:off x="317500" y="635000"/>
            <a:ext cx="635000" cy="635000"/>
          </a:xfrm>
          <a:prstGeom prst="rect">
            <a:avLst/>
          </a:prstGeom>
          <a:ln w="12700">
            <a:miter lim="400000"/>
          </a:ln>
        </p:spPr>
      </p:pic>
    </p:spTree>
    <p:extLst>
      <p:ext uri="{BB962C8B-B14F-4D97-AF65-F5344CB8AC3E}">
        <p14:creationId xmlns:p14="http://schemas.microsoft.com/office/powerpoint/2010/main" val="25049084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0D7D2-0ACC-B64E-115B-E3A041E45F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9BC2017E-0D62-B176-7865-EE36F05B36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878CE9A1-A811-C800-CB9C-19825977F55C}"/>
              </a:ext>
            </a:extLst>
          </p:cNvPr>
          <p:cNvSpPr>
            <a:spLocks noGrp="1"/>
          </p:cNvSpPr>
          <p:nvPr>
            <p:ph type="dt" sz="half" idx="10"/>
          </p:nvPr>
        </p:nvSpPr>
        <p:spPr/>
        <p:txBody>
          <a:bodyPr/>
          <a:lstStyle/>
          <a:p>
            <a:fld id="{F98C3140-AB5A-4F42-BCC0-D69A565EFACE}" type="datetimeFigureOut">
              <a:rPr lang="en-IE" smtClean="0"/>
              <a:t>23/11/2023</a:t>
            </a:fld>
            <a:endParaRPr lang="en-IE"/>
          </a:p>
        </p:txBody>
      </p:sp>
      <p:sp>
        <p:nvSpPr>
          <p:cNvPr id="5" name="Footer Placeholder 4">
            <a:extLst>
              <a:ext uri="{FF2B5EF4-FFF2-40B4-BE49-F238E27FC236}">
                <a16:creationId xmlns:a16="http://schemas.microsoft.com/office/drawing/2014/main" id="{40F628A0-2B1D-1A61-6E45-4DC2F4546EC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14C7D35-CE4F-1FCE-4480-8DC68CF94AE8}"/>
              </a:ext>
            </a:extLst>
          </p:cNvPr>
          <p:cNvSpPr>
            <a:spLocks noGrp="1"/>
          </p:cNvSpPr>
          <p:nvPr>
            <p:ph type="sldNum" sz="quarter" idx="12"/>
          </p:nvPr>
        </p:nvSpPr>
        <p:spPr/>
        <p:txBody>
          <a:bodyPr/>
          <a:lstStyle/>
          <a:p>
            <a:fld id="{703F4663-CE4E-4AF5-810C-F493EFEB0065}" type="slidenum">
              <a:rPr lang="en-IE" smtClean="0"/>
              <a:t>‹#›</a:t>
            </a:fld>
            <a:endParaRPr lang="en-IE"/>
          </a:p>
        </p:txBody>
      </p:sp>
    </p:spTree>
    <p:extLst>
      <p:ext uri="{BB962C8B-B14F-4D97-AF65-F5344CB8AC3E}">
        <p14:creationId xmlns:p14="http://schemas.microsoft.com/office/powerpoint/2010/main" val="3180498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C4BAD-F020-F1A9-CB58-7643BBB1FCC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1AB4AA1-D538-62DF-F23F-BB2CD4323D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072DE82-BD9D-968A-E3D5-568597ED5431}"/>
              </a:ext>
            </a:extLst>
          </p:cNvPr>
          <p:cNvSpPr>
            <a:spLocks noGrp="1"/>
          </p:cNvSpPr>
          <p:nvPr>
            <p:ph type="dt" sz="half" idx="10"/>
          </p:nvPr>
        </p:nvSpPr>
        <p:spPr/>
        <p:txBody>
          <a:bodyPr/>
          <a:lstStyle/>
          <a:p>
            <a:fld id="{F98C3140-AB5A-4F42-BCC0-D69A565EFACE}" type="datetimeFigureOut">
              <a:rPr lang="en-IE" smtClean="0"/>
              <a:t>23/11/2023</a:t>
            </a:fld>
            <a:endParaRPr lang="en-IE"/>
          </a:p>
        </p:txBody>
      </p:sp>
      <p:sp>
        <p:nvSpPr>
          <p:cNvPr id="5" name="Footer Placeholder 4">
            <a:extLst>
              <a:ext uri="{FF2B5EF4-FFF2-40B4-BE49-F238E27FC236}">
                <a16:creationId xmlns:a16="http://schemas.microsoft.com/office/drawing/2014/main" id="{06AAB176-8F37-B69E-BF46-F1A3D459112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9871560-0216-F8B5-4D19-8C01B78E3D99}"/>
              </a:ext>
            </a:extLst>
          </p:cNvPr>
          <p:cNvSpPr>
            <a:spLocks noGrp="1"/>
          </p:cNvSpPr>
          <p:nvPr>
            <p:ph type="sldNum" sz="quarter" idx="12"/>
          </p:nvPr>
        </p:nvSpPr>
        <p:spPr/>
        <p:txBody>
          <a:bodyPr/>
          <a:lstStyle/>
          <a:p>
            <a:fld id="{703F4663-CE4E-4AF5-810C-F493EFEB0065}" type="slidenum">
              <a:rPr lang="en-IE" smtClean="0"/>
              <a:t>‹#›</a:t>
            </a:fld>
            <a:endParaRPr lang="en-IE"/>
          </a:p>
        </p:txBody>
      </p:sp>
    </p:spTree>
    <p:extLst>
      <p:ext uri="{BB962C8B-B14F-4D97-AF65-F5344CB8AC3E}">
        <p14:creationId xmlns:p14="http://schemas.microsoft.com/office/powerpoint/2010/main" val="199241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47300" y="404681"/>
            <a:ext cx="8613775" cy="756919"/>
          </a:xfrm>
          <a:prstGeom prst="rect">
            <a:avLst/>
          </a:prstGeom>
        </p:spPr>
        <p:txBody>
          <a:bodyPr wrap="square" lIns="0" tIns="0" rIns="0" bIns="0">
            <a:spAutoFit/>
          </a:bodyPr>
          <a:lstStyle>
            <a:lvl1pPr>
              <a:defRPr sz="2400" b="1" i="0">
                <a:solidFill>
                  <a:srgbClr val="19124D"/>
                </a:solidFill>
                <a:latin typeface="Arial"/>
                <a:cs typeface="Arial"/>
              </a:defRPr>
            </a:lvl1pPr>
          </a:lstStyle>
          <a:p>
            <a:endParaRPr dirty="0"/>
          </a:p>
        </p:txBody>
      </p:sp>
      <p:sp>
        <p:nvSpPr>
          <p:cNvPr id="3" name="Holder 3"/>
          <p:cNvSpPr>
            <a:spLocks noGrp="1"/>
          </p:cNvSpPr>
          <p:nvPr>
            <p:ph type="body" idx="1"/>
          </p:nvPr>
        </p:nvSpPr>
        <p:spPr>
          <a:xfrm>
            <a:off x="347300" y="2871000"/>
            <a:ext cx="11043920" cy="276999"/>
          </a:xfrm>
          <a:prstGeom prst="rect">
            <a:avLst/>
          </a:prstGeom>
        </p:spPr>
        <p:txBody>
          <a:bodyPr wrap="square" lIns="0" tIns="0" rIns="0" bIns="0">
            <a:spAutoFit/>
          </a:bodyPr>
          <a:lstStyle>
            <a:lvl1pPr>
              <a:defRPr b="0" i="0">
                <a:solidFill>
                  <a:schemeClr val="tx1"/>
                </a:solidFill>
              </a:defRPr>
            </a:lvl1pPr>
          </a:lstStyle>
          <a:p>
            <a:endParaRPr dirty="0"/>
          </a:p>
        </p:txBody>
      </p:sp>
      <p:pic>
        <p:nvPicPr>
          <p:cNvPr id="7" name="object 9">
            <a:extLst>
              <a:ext uri="{FF2B5EF4-FFF2-40B4-BE49-F238E27FC236}">
                <a16:creationId xmlns:a16="http://schemas.microsoft.com/office/drawing/2014/main" id="{7D43113E-E827-B586-2B1D-3F7D92A5AD72}"/>
              </a:ext>
            </a:extLst>
          </p:cNvPr>
          <p:cNvPicPr/>
          <p:nvPr userDrawn="1"/>
        </p:nvPicPr>
        <p:blipFill>
          <a:blip r:embed="rId9" cstate="screen">
            <a:extLst>
              <a:ext uri="{28A0092B-C50C-407E-A947-70E740481C1C}">
                <a14:useLocalDpi xmlns:a14="http://schemas.microsoft.com/office/drawing/2010/main"/>
              </a:ext>
            </a:extLst>
          </a:blip>
          <a:stretch>
            <a:fillRect/>
          </a:stretch>
        </p:blipFill>
        <p:spPr>
          <a:xfrm>
            <a:off x="10050229" y="503993"/>
            <a:ext cx="1782973" cy="33871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5" r:id="rId6"/>
    <p:sldLayoutId id="2147483683" r:id="rId7"/>
  </p:sldLayoutIdLst>
  <p:txStyles>
    <p:titleStyle>
      <a:lvl1pPr>
        <a:defRPr>
          <a:latin typeface="+mj-lt"/>
          <a:ea typeface="+mj-ea"/>
          <a:cs typeface="+mj-cs"/>
        </a:defRPr>
      </a:lvl1pPr>
    </p:titleStyle>
    <p:bodyStyle>
      <a:lvl1pPr marL="0">
        <a:defRPr>
          <a:solidFill>
            <a:srgbClr val="19124D"/>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6E84B9-3EB4-89E9-93FE-137B7E1B57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B0F0BC4-B8CD-07FC-D697-C32046189A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530F829-AE78-906B-F532-FF42D0614E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C3140-AB5A-4F42-BCC0-D69A565EFACE}" type="datetimeFigureOut">
              <a:rPr lang="en-IE" smtClean="0"/>
              <a:t>23/11/2023</a:t>
            </a:fld>
            <a:endParaRPr lang="en-IE"/>
          </a:p>
        </p:txBody>
      </p:sp>
      <p:sp>
        <p:nvSpPr>
          <p:cNvPr id="5" name="Footer Placeholder 4">
            <a:extLst>
              <a:ext uri="{FF2B5EF4-FFF2-40B4-BE49-F238E27FC236}">
                <a16:creationId xmlns:a16="http://schemas.microsoft.com/office/drawing/2014/main" id="{4E40DBA0-7F1B-7DA2-B733-3884265F8E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2D3D9E3C-9E2E-D810-9344-3AE0BC8828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F4663-CE4E-4AF5-810C-F493EFEB0065}" type="slidenum">
              <a:rPr lang="en-IE" smtClean="0"/>
              <a:t>‹#›</a:t>
            </a:fld>
            <a:endParaRPr lang="en-IE"/>
          </a:p>
        </p:txBody>
      </p:sp>
    </p:spTree>
    <p:extLst>
      <p:ext uri="{BB962C8B-B14F-4D97-AF65-F5344CB8AC3E}">
        <p14:creationId xmlns:p14="http://schemas.microsoft.com/office/powerpoint/2010/main" val="78608600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6B0B8AF-5C1E-9FE3-848E-C05B5605F9E5}"/>
              </a:ext>
            </a:extLst>
          </p:cNvPr>
          <p:cNvPicPr/>
          <p:nvPr/>
        </p:nvPicPr>
        <p:blipFill>
          <a:blip r:embed="rId2" cstate="screen">
            <a:extLst>
              <a:ext uri="{28A0092B-C50C-407E-A947-70E740481C1C}">
                <a14:useLocalDpi xmlns:a14="http://schemas.microsoft.com/office/drawing/2010/main"/>
              </a:ext>
            </a:extLst>
          </a:blip>
          <a:stretch>
            <a:fillRect/>
          </a:stretch>
        </p:blipFill>
        <p:spPr>
          <a:xfrm>
            <a:off x="-1206" y="9939"/>
            <a:ext cx="12193206" cy="6858000"/>
          </a:xfrm>
          <a:prstGeom prst="rect">
            <a:avLst/>
          </a:prstGeom>
        </p:spPr>
      </p:pic>
      <p:sp>
        <p:nvSpPr>
          <p:cNvPr id="3" name="object 2">
            <a:extLst>
              <a:ext uri="{FF2B5EF4-FFF2-40B4-BE49-F238E27FC236}">
                <a16:creationId xmlns:a16="http://schemas.microsoft.com/office/drawing/2014/main" id="{7B1BD7B2-136C-500F-521D-F562E9E4B3BE}"/>
              </a:ext>
            </a:extLst>
          </p:cNvPr>
          <p:cNvSpPr txBox="1">
            <a:spLocks/>
          </p:cNvSpPr>
          <p:nvPr/>
        </p:nvSpPr>
        <p:spPr>
          <a:xfrm>
            <a:off x="304800" y="2564661"/>
            <a:ext cx="9545548" cy="2882840"/>
          </a:xfrm>
          <a:prstGeom prst="rect">
            <a:avLst/>
          </a:prstGeom>
        </p:spPr>
        <p:txBody>
          <a:bodyPr vert="horz" wrap="square" lIns="0" tIns="73660" rIns="0" bIns="0" rtlCol="0" anchor="t">
            <a:spAutoFit/>
          </a:bodyPr>
          <a:lstStyle>
            <a:lvl1pPr>
              <a:defRPr>
                <a:latin typeface="+mj-lt"/>
                <a:ea typeface="+mj-ea"/>
                <a:cs typeface="+mj-cs"/>
              </a:defRPr>
            </a:lvl1pPr>
          </a:lstStyle>
          <a:p>
            <a:pPr marL="12700" marR="5080">
              <a:lnSpc>
                <a:spcPts val="3900"/>
              </a:lnSpc>
              <a:spcBef>
                <a:spcPts val="580"/>
              </a:spcBef>
            </a:pPr>
            <a:r>
              <a:rPr lang="en-GB" sz="3600" b="1" spc="-10" dirty="0">
                <a:solidFill>
                  <a:schemeClr val="bg1"/>
                </a:solidFill>
                <a:latin typeface="Arial"/>
                <a:cs typeface="Arial"/>
              </a:rPr>
              <a:t>Presentation to the </a:t>
            </a:r>
          </a:p>
          <a:p>
            <a:pPr marL="12700" marR="5080">
              <a:lnSpc>
                <a:spcPts val="3900"/>
              </a:lnSpc>
              <a:spcBef>
                <a:spcPts val="580"/>
              </a:spcBef>
            </a:pPr>
            <a:endParaRPr lang="en-GB" sz="3600" b="1" spc="-10" dirty="0">
              <a:solidFill>
                <a:schemeClr val="bg1"/>
              </a:solidFill>
              <a:latin typeface="Arial"/>
              <a:cs typeface="Arial"/>
            </a:endParaRPr>
          </a:p>
          <a:p>
            <a:pPr marL="12700" marR="5080">
              <a:lnSpc>
                <a:spcPts val="3900"/>
              </a:lnSpc>
              <a:spcBef>
                <a:spcPts val="580"/>
              </a:spcBef>
            </a:pPr>
            <a:r>
              <a:rPr lang="en-GB" sz="3600" b="1" spc="-10" dirty="0">
                <a:solidFill>
                  <a:schemeClr val="bg1"/>
                </a:solidFill>
                <a:latin typeface="Arial"/>
                <a:cs typeface="Arial"/>
              </a:rPr>
              <a:t>Society of Chartered Surveyors on</a:t>
            </a:r>
          </a:p>
          <a:p>
            <a:pPr marL="12700" marR="5080">
              <a:lnSpc>
                <a:spcPts val="3900"/>
              </a:lnSpc>
              <a:spcBef>
                <a:spcPts val="580"/>
              </a:spcBef>
            </a:pPr>
            <a:endParaRPr lang="en-GB" sz="3600" b="1" i="1" spc="-10" dirty="0">
              <a:solidFill>
                <a:schemeClr val="bg1"/>
              </a:solidFill>
              <a:latin typeface="Arial"/>
              <a:cs typeface="Arial"/>
            </a:endParaRPr>
          </a:p>
          <a:p>
            <a:pPr marL="12700" marR="5080">
              <a:lnSpc>
                <a:spcPts val="3900"/>
              </a:lnSpc>
              <a:spcBef>
                <a:spcPts val="580"/>
              </a:spcBef>
            </a:pPr>
            <a:r>
              <a:rPr lang="en-GB" sz="3600" b="1" i="1" spc="-10" dirty="0">
                <a:solidFill>
                  <a:schemeClr val="bg1"/>
                </a:solidFill>
                <a:latin typeface="Arial"/>
                <a:cs typeface="Arial"/>
              </a:rPr>
              <a:t>Dublin Port - Past, Present, Future</a:t>
            </a:r>
          </a:p>
        </p:txBody>
      </p:sp>
      <p:pic>
        <p:nvPicPr>
          <p:cNvPr id="4" name="object 3">
            <a:extLst>
              <a:ext uri="{FF2B5EF4-FFF2-40B4-BE49-F238E27FC236}">
                <a16:creationId xmlns:a16="http://schemas.microsoft.com/office/drawing/2014/main" id="{4044658B-CD05-B842-C5BC-00FDBC5ADC5E}"/>
              </a:ext>
            </a:extLst>
          </p:cNvPr>
          <p:cNvPicPr/>
          <p:nvPr/>
        </p:nvPicPr>
        <p:blipFill>
          <a:blip r:embed="rId3" cstate="screen">
            <a:extLst>
              <a:ext uri="{28A0092B-C50C-407E-A947-70E740481C1C}">
                <a14:useLocalDpi xmlns:a14="http://schemas.microsoft.com/office/drawing/2010/main"/>
              </a:ext>
            </a:extLst>
          </a:blip>
          <a:stretch>
            <a:fillRect/>
          </a:stretch>
        </p:blipFill>
        <p:spPr>
          <a:xfrm>
            <a:off x="10050229" y="503993"/>
            <a:ext cx="1782973" cy="338712"/>
          </a:xfrm>
          <a:prstGeom prst="rect">
            <a:avLst/>
          </a:prstGeom>
        </p:spPr>
      </p:pic>
      <p:sp>
        <p:nvSpPr>
          <p:cNvPr id="5" name="TextBox 4">
            <a:extLst>
              <a:ext uri="{FF2B5EF4-FFF2-40B4-BE49-F238E27FC236}">
                <a16:creationId xmlns:a16="http://schemas.microsoft.com/office/drawing/2014/main" id="{50777633-4F63-836A-7FE6-A098FAFAD04F}"/>
              </a:ext>
            </a:extLst>
          </p:cNvPr>
          <p:cNvSpPr txBox="1"/>
          <p:nvPr/>
        </p:nvSpPr>
        <p:spPr>
          <a:xfrm>
            <a:off x="9067800" y="5715000"/>
            <a:ext cx="2362200" cy="369332"/>
          </a:xfrm>
          <a:prstGeom prst="rect">
            <a:avLst/>
          </a:prstGeom>
          <a:noFill/>
        </p:spPr>
        <p:txBody>
          <a:bodyPr wrap="square" rtlCol="0">
            <a:spAutoFit/>
          </a:bodyPr>
          <a:lstStyle/>
          <a:p>
            <a:r>
              <a:rPr lang="en-IE" b="1" dirty="0">
                <a:solidFill>
                  <a:schemeClr val="bg1"/>
                </a:solidFill>
              </a:rPr>
              <a:t>23</a:t>
            </a:r>
            <a:r>
              <a:rPr lang="en-IE" b="1" baseline="30000" dirty="0">
                <a:solidFill>
                  <a:schemeClr val="bg1"/>
                </a:solidFill>
              </a:rPr>
              <a:t>rd</a:t>
            </a:r>
            <a:r>
              <a:rPr lang="en-IE" b="1" dirty="0">
                <a:solidFill>
                  <a:schemeClr val="bg1"/>
                </a:solidFill>
              </a:rPr>
              <a:t> November 2023</a:t>
            </a:r>
          </a:p>
        </p:txBody>
      </p:sp>
    </p:spTree>
    <p:extLst>
      <p:ext uri="{BB962C8B-B14F-4D97-AF65-F5344CB8AC3E}">
        <p14:creationId xmlns:p14="http://schemas.microsoft.com/office/powerpoint/2010/main" val="304936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2">
            <a:extLst>
              <a:ext uri="{FF2B5EF4-FFF2-40B4-BE49-F238E27FC236}">
                <a16:creationId xmlns:a16="http://schemas.microsoft.com/office/drawing/2014/main" id="{74F580D3-CB94-82D9-6B7F-B781EC920658}"/>
              </a:ext>
            </a:extLst>
          </p:cNvPr>
          <p:cNvSpPr txBox="1"/>
          <p:nvPr/>
        </p:nvSpPr>
        <p:spPr>
          <a:xfrm>
            <a:off x="347300" y="404681"/>
            <a:ext cx="7372350" cy="764312"/>
          </a:xfrm>
          <a:prstGeom prst="rect">
            <a:avLst/>
          </a:prstGeom>
        </p:spPr>
        <p:txBody>
          <a:bodyPr vert="horz" wrap="square" lIns="0" tIns="12700" rIns="0" bIns="0" rtlCol="0">
            <a:spAutoFit/>
          </a:bodyPr>
          <a:lstStyle/>
          <a:p>
            <a:pPr marL="12700" marR="5080">
              <a:lnSpc>
                <a:spcPct val="100000"/>
              </a:lnSpc>
              <a:spcBef>
                <a:spcPts val="100"/>
              </a:spcBef>
            </a:pPr>
            <a:r>
              <a:rPr lang="en-IE" sz="2400" b="1" spc="-10" dirty="0">
                <a:solidFill>
                  <a:srgbClr val="FFFFFF"/>
                </a:solidFill>
                <a:latin typeface="Arial"/>
                <a:cs typeface="Arial"/>
              </a:rPr>
              <a:t>Not just a port.</a:t>
            </a:r>
          </a:p>
          <a:p>
            <a:pPr marL="12700" marR="5080">
              <a:lnSpc>
                <a:spcPct val="100000"/>
              </a:lnSpc>
              <a:spcBef>
                <a:spcPts val="100"/>
              </a:spcBef>
            </a:pPr>
            <a:r>
              <a:rPr lang="en-IE" sz="2400" b="1" spc="-10" dirty="0">
                <a:solidFill>
                  <a:srgbClr val="FFFFFF"/>
                </a:solidFill>
                <a:latin typeface="Arial"/>
                <a:cs typeface="Arial"/>
              </a:rPr>
              <a:t>A W</a:t>
            </a:r>
            <a:r>
              <a:rPr lang="en-IE" sz="2400" b="1" dirty="0">
                <a:solidFill>
                  <a:srgbClr val="FFFFFF"/>
                </a:solidFill>
                <a:latin typeface="Arial"/>
                <a:cs typeface="Arial"/>
              </a:rPr>
              <a:t>orld</a:t>
            </a:r>
            <a:r>
              <a:rPr lang="en-IE" sz="2400" b="1" spc="-5" dirty="0">
                <a:solidFill>
                  <a:srgbClr val="FFFFFF"/>
                </a:solidFill>
                <a:latin typeface="Arial"/>
                <a:cs typeface="Arial"/>
              </a:rPr>
              <a:t>-C</a:t>
            </a:r>
            <a:r>
              <a:rPr lang="en-IE" sz="2400" b="1" dirty="0">
                <a:solidFill>
                  <a:srgbClr val="FFFFFF"/>
                </a:solidFill>
                <a:latin typeface="Arial"/>
                <a:cs typeface="Arial"/>
              </a:rPr>
              <a:t>lass</a:t>
            </a:r>
            <a:r>
              <a:rPr lang="en-IE" sz="2400" b="1" spc="-5" dirty="0">
                <a:solidFill>
                  <a:srgbClr val="FFFFFF"/>
                </a:solidFill>
                <a:latin typeface="Arial"/>
                <a:cs typeface="Arial"/>
              </a:rPr>
              <a:t> R</a:t>
            </a:r>
            <a:r>
              <a:rPr lang="en-IE" sz="2400" b="1" dirty="0">
                <a:solidFill>
                  <a:srgbClr val="FFFFFF"/>
                </a:solidFill>
                <a:latin typeface="Arial"/>
                <a:cs typeface="Arial"/>
              </a:rPr>
              <a:t>oute-to-</a:t>
            </a:r>
            <a:r>
              <a:rPr lang="en-IE" sz="2400" b="1" spc="-10" dirty="0">
                <a:solidFill>
                  <a:srgbClr val="FFFFFF"/>
                </a:solidFill>
                <a:latin typeface="Arial"/>
                <a:cs typeface="Arial"/>
              </a:rPr>
              <a:t>Market System</a:t>
            </a:r>
            <a:endParaRPr sz="2400" dirty="0">
              <a:latin typeface="Arial"/>
              <a:cs typeface="Arial"/>
            </a:endParaRPr>
          </a:p>
        </p:txBody>
      </p:sp>
      <p:pic>
        <p:nvPicPr>
          <p:cNvPr id="4" name="Picture 3" descr="A map of ireland with a location pin&#10;&#10;Description automatically generated">
            <a:extLst>
              <a:ext uri="{FF2B5EF4-FFF2-40B4-BE49-F238E27FC236}">
                <a16:creationId xmlns:a16="http://schemas.microsoft.com/office/drawing/2014/main" id="{E1A9DA28-CCB2-4499-2828-EF87312D78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7032" y="1905000"/>
            <a:ext cx="4864100" cy="4737100"/>
          </a:xfrm>
          <a:prstGeom prst="rect">
            <a:avLst/>
          </a:prstGeom>
        </p:spPr>
      </p:pic>
      <p:sp>
        <p:nvSpPr>
          <p:cNvPr id="5" name="object 7">
            <a:extLst>
              <a:ext uri="{FF2B5EF4-FFF2-40B4-BE49-F238E27FC236}">
                <a16:creationId xmlns:a16="http://schemas.microsoft.com/office/drawing/2014/main" id="{9AA64D07-457D-637E-6769-493D46F9B4CB}"/>
              </a:ext>
            </a:extLst>
          </p:cNvPr>
          <p:cNvSpPr txBox="1"/>
          <p:nvPr/>
        </p:nvSpPr>
        <p:spPr>
          <a:xfrm>
            <a:off x="152400" y="1905000"/>
            <a:ext cx="4535170" cy="1736373"/>
          </a:xfrm>
          <a:prstGeom prst="rect">
            <a:avLst/>
          </a:prstGeom>
        </p:spPr>
        <p:txBody>
          <a:bodyPr vert="horz" wrap="square" lIns="0" tIns="12700" rIns="0" bIns="0" rtlCol="0">
            <a:spAutoFit/>
          </a:bodyPr>
          <a:lstStyle/>
          <a:p>
            <a:pPr marL="12700" marR="339090">
              <a:lnSpc>
                <a:spcPct val="100000"/>
              </a:lnSpc>
              <a:spcBef>
                <a:spcPts val="100"/>
              </a:spcBef>
            </a:pPr>
            <a:r>
              <a:rPr sz="2400" b="1" spc="-10" dirty="0">
                <a:solidFill>
                  <a:srgbClr val="19124D"/>
                </a:solidFill>
                <a:latin typeface="Arial"/>
                <a:cs typeface="Arial"/>
              </a:rPr>
              <a:t>Dublin</a:t>
            </a:r>
            <a:r>
              <a:rPr sz="2400" b="1" spc="-85" dirty="0">
                <a:solidFill>
                  <a:srgbClr val="19124D"/>
                </a:solidFill>
                <a:latin typeface="Arial"/>
                <a:cs typeface="Arial"/>
              </a:rPr>
              <a:t> </a:t>
            </a:r>
            <a:r>
              <a:rPr sz="2400" b="1" dirty="0">
                <a:solidFill>
                  <a:srgbClr val="19124D"/>
                </a:solidFill>
                <a:latin typeface="Arial"/>
                <a:cs typeface="Arial"/>
              </a:rPr>
              <a:t>Port,</a:t>
            </a:r>
            <a:r>
              <a:rPr sz="2400" b="1" spc="-85" dirty="0">
                <a:solidFill>
                  <a:srgbClr val="19124D"/>
                </a:solidFill>
                <a:latin typeface="Arial"/>
                <a:cs typeface="Arial"/>
              </a:rPr>
              <a:t> </a:t>
            </a:r>
            <a:r>
              <a:rPr sz="2400" b="1" spc="-10" dirty="0">
                <a:solidFill>
                  <a:srgbClr val="19124D"/>
                </a:solidFill>
                <a:latin typeface="Arial"/>
                <a:cs typeface="Arial"/>
              </a:rPr>
              <a:t>Dublin</a:t>
            </a:r>
            <a:r>
              <a:rPr sz="2400" b="1" spc="-85" dirty="0">
                <a:solidFill>
                  <a:srgbClr val="19124D"/>
                </a:solidFill>
                <a:latin typeface="Arial"/>
                <a:cs typeface="Arial"/>
              </a:rPr>
              <a:t> </a:t>
            </a:r>
            <a:r>
              <a:rPr sz="2400" b="1" spc="-10" dirty="0">
                <a:solidFill>
                  <a:srgbClr val="19124D"/>
                </a:solidFill>
                <a:latin typeface="Arial"/>
                <a:cs typeface="Arial"/>
              </a:rPr>
              <a:t>Port</a:t>
            </a:r>
            <a:r>
              <a:rPr sz="2400" b="1" spc="-114" dirty="0">
                <a:solidFill>
                  <a:srgbClr val="19124D"/>
                </a:solidFill>
                <a:latin typeface="Arial"/>
                <a:cs typeface="Arial"/>
              </a:rPr>
              <a:t> </a:t>
            </a:r>
            <a:r>
              <a:rPr sz="2400" b="1" spc="-20" dirty="0">
                <a:solidFill>
                  <a:srgbClr val="19124D"/>
                </a:solidFill>
                <a:latin typeface="Arial"/>
                <a:cs typeface="Arial"/>
              </a:rPr>
              <a:t>Tunnel,</a:t>
            </a:r>
            <a:r>
              <a:rPr sz="2400" b="1" spc="-85" dirty="0">
                <a:solidFill>
                  <a:srgbClr val="19124D"/>
                </a:solidFill>
                <a:latin typeface="Arial"/>
                <a:cs typeface="Arial"/>
              </a:rPr>
              <a:t> </a:t>
            </a:r>
            <a:r>
              <a:rPr sz="2400" b="1" dirty="0">
                <a:solidFill>
                  <a:srgbClr val="19124D"/>
                </a:solidFill>
                <a:latin typeface="Arial"/>
                <a:cs typeface="Arial"/>
              </a:rPr>
              <a:t>the</a:t>
            </a:r>
            <a:r>
              <a:rPr sz="2400" b="1" spc="-80" dirty="0">
                <a:solidFill>
                  <a:srgbClr val="19124D"/>
                </a:solidFill>
                <a:latin typeface="Arial"/>
                <a:cs typeface="Arial"/>
              </a:rPr>
              <a:t> </a:t>
            </a:r>
            <a:r>
              <a:rPr sz="2400" b="1" spc="-25" dirty="0">
                <a:solidFill>
                  <a:srgbClr val="19124D"/>
                </a:solidFill>
                <a:latin typeface="Arial"/>
                <a:cs typeface="Arial"/>
              </a:rPr>
              <a:t>M50 </a:t>
            </a:r>
            <a:r>
              <a:rPr sz="2400" b="1" dirty="0">
                <a:solidFill>
                  <a:srgbClr val="19124D"/>
                </a:solidFill>
                <a:latin typeface="Arial"/>
                <a:cs typeface="Arial"/>
              </a:rPr>
              <a:t>and</a:t>
            </a:r>
            <a:r>
              <a:rPr sz="2400" b="1" spc="-90" dirty="0">
                <a:solidFill>
                  <a:srgbClr val="19124D"/>
                </a:solidFill>
                <a:latin typeface="Arial"/>
                <a:cs typeface="Arial"/>
              </a:rPr>
              <a:t> </a:t>
            </a:r>
            <a:r>
              <a:rPr sz="2400" b="1" dirty="0">
                <a:solidFill>
                  <a:srgbClr val="19124D"/>
                </a:solidFill>
                <a:latin typeface="Arial"/>
                <a:cs typeface="Arial"/>
              </a:rPr>
              <a:t>the</a:t>
            </a:r>
            <a:r>
              <a:rPr sz="2400" b="1" spc="-85" dirty="0">
                <a:solidFill>
                  <a:srgbClr val="19124D"/>
                </a:solidFill>
                <a:latin typeface="Arial"/>
                <a:cs typeface="Arial"/>
              </a:rPr>
              <a:t> </a:t>
            </a:r>
            <a:r>
              <a:rPr sz="2400" b="1" spc="-10" dirty="0">
                <a:solidFill>
                  <a:srgbClr val="19124D"/>
                </a:solidFill>
                <a:latin typeface="Arial"/>
                <a:cs typeface="Arial"/>
              </a:rPr>
              <a:t>National</a:t>
            </a:r>
            <a:r>
              <a:rPr sz="2400" b="1" spc="-85" dirty="0">
                <a:solidFill>
                  <a:srgbClr val="19124D"/>
                </a:solidFill>
                <a:latin typeface="Arial"/>
                <a:cs typeface="Arial"/>
              </a:rPr>
              <a:t> </a:t>
            </a:r>
            <a:r>
              <a:rPr sz="2400" b="1" spc="-10" dirty="0">
                <a:solidFill>
                  <a:srgbClr val="19124D"/>
                </a:solidFill>
                <a:latin typeface="Arial"/>
                <a:cs typeface="Arial"/>
              </a:rPr>
              <a:t>Motorway</a:t>
            </a:r>
            <a:r>
              <a:rPr sz="2400" b="1" spc="-85" dirty="0">
                <a:solidFill>
                  <a:srgbClr val="19124D"/>
                </a:solidFill>
                <a:latin typeface="Arial"/>
                <a:cs typeface="Arial"/>
              </a:rPr>
              <a:t> </a:t>
            </a:r>
            <a:r>
              <a:rPr sz="2400" b="1" dirty="0">
                <a:solidFill>
                  <a:srgbClr val="19124D"/>
                </a:solidFill>
                <a:latin typeface="Arial"/>
                <a:cs typeface="Arial"/>
              </a:rPr>
              <a:t>link</a:t>
            </a:r>
            <a:r>
              <a:rPr sz="2400" b="1" spc="-85" dirty="0">
                <a:solidFill>
                  <a:srgbClr val="19124D"/>
                </a:solidFill>
                <a:latin typeface="Arial"/>
                <a:cs typeface="Arial"/>
              </a:rPr>
              <a:t> </a:t>
            </a:r>
            <a:r>
              <a:rPr sz="2000" dirty="0">
                <a:solidFill>
                  <a:srgbClr val="19124D"/>
                </a:solidFill>
                <a:latin typeface="Arial"/>
                <a:cs typeface="Arial"/>
              </a:rPr>
              <a:t>to</a:t>
            </a:r>
            <a:r>
              <a:rPr sz="2000" spc="-85" dirty="0">
                <a:solidFill>
                  <a:srgbClr val="19124D"/>
                </a:solidFill>
                <a:latin typeface="Arial"/>
                <a:cs typeface="Arial"/>
              </a:rPr>
              <a:t> </a:t>
            </a:r>
            <a:r>
              <a:rPr sz="2000" spc="-10" dirty="0">
                <a:solidFill>
                  <a:srgbClr val="19124D"/>
                </a:solidFill>
                <a:latin typeface="Arial"/>
                <a:cs typeface="Arial"/>
              </a:rPr>
              <a:t>create</a:t>
            </a:r>
            <a:r>
              <a:rPr sz="2000" spc="-85" dirty="0">
                <a:solidFill>
                  <a:srgbClr val="19124D"/>
                </a:solidFill>
                <a:latin typeface="Arial"/>
                <a:cs typeface="Arial"/>
              </a:rPr>
              <a:t> </a:t>
            </a:r>
            <a:r>
              <a:rPr sz="2000" spc="-50" dirty="0">
                <a:solidFill>
                  <a:srgbClr val="19124D"/>
                </a:solidFill>
                <a:latin typeface="Arial"/>
                <a:cs typeface="Arial"/>
              </a:rPr>
              <a:t>a</a:t>
            </a:r>
            <a:r>
              <a:rPr lang="en-US" sz="2000" spc="-50" dirty="0">
                <a:latin typeface="Arial"/>
                <a:cs typeface="Arial"/>
              </a:rPr>
              <a:t> </a:t>
            </a:r>
            <a:r>
              <a:rPr lang="en-US" sz="2000" dirty="0">
                <a:solidFill>
                  <a:srgbClr val="19124D"/>
                </a:solidFill>
                <a:latin typeface="Arial"/>
                <a:cs typeface="Arial"/>
              </a:rPr>
              <a:t>world</a:t>
            </a:r>
            <a:r>
              <a:rPr lang="en-US" sz="2000" spc="-110" dirty="0">
                <a:solidFill>
                  <a:srgbClr val="19124D"/>
                </a:solidFill>
                <a:latin typeface="Arial"/>
                <a:cs typeface="Arial"/>
              </a:rPr>
              <a:t> </a:t>
            </a:r>
            <a:r>
              <a:rPr lang="en-US" sz="2000" dirty="0">
                <a:solidFill>
                  <a:srgbClr val="19124D"/>
                </a:solidFill>
                <a:latin typeface="Arial"/>
                <a:cs typeface="Arial"/>
              </a:rPr>
              <a:t>class</a:t>
            </a:r>
            <a:r>
              <a:rPr lang="en-US" sz="2000" spc="-105" dirty="0">
                <a:solidFill>
                  <a:srgbClr val="19124D"/>
                </a:solidFill>
                <a:latin typeface="Arial"/>
                <a:cs typeface="Arial"/>
              </a:rPr>
              <a:t> </a:t>
            </a:r>
            <a:r>
              <a:rPr lang="en-US" sz="2000" spc="-20" dirty="0">
                <a:solidFill>
                  <a:srgbClr val="19124D"/>
                </a:solidFill>
                <a:latin typeface="Arial"/>
                <a:cs typeface="Arial"/>
              </a:rPr>
              <a:t>route-to-</a:t>
            </a:r>
            <a:r>
              <a:rPr lang="en-US" sz="2000" spc="-10" dirty="0">
                <a:solidFill>
                  <a:srgbClr val="19124D"/>
                </a:solidFill>
                <a:latin typeface="Arial"/>
                <a:cs typeface="Arial"/>
              </a:rPr>
              <a:t>market</a:t>
            </a:r>
            <a:r>
              <a:rPr lang="en-US" sz="2000" spc="-105" dirty="0">
                <a:solidFill>
                  <a:srgbClr val="19124D"/>
                </a:solidFill>
                <a:latin typeface="Arial"/>
                <a:cs typeface="Arial"/>
              </a:rPr>
              <a:t> </a:t>
            </a:r>
            <a:r>
              <a:rPr lang="en-US" sz="2000" spc="-10" dirty="0">
                <a:solidFill>
                  <a:srgbClr val="19124D"/>
                </a:solidFill>
                <a:latin typeface="Arial"/>
                <a:cs typeface="Arial"/>
              </a:rPr>
              <a:t>system.</a:t>
            </a:r>
            <a:r>
              <a:rPr lang="en-US" sz="2000" spc="-105" dirty="0">
                <a:solidFill>
                  <a:srgbClr val="19124D"/>
                </a:solidFill>
                <a:latin typeface="Arial"/>
                <a:cs typeface="Arial"/>
              </a:rPr>
              <a:t> </a:t>
            </a:r>
            <a:endParaRPr sz="2000" dirty="0">
              <a:latin typeface="Arial"/>
              <a:cs typeface="Arial"/>
            </a:endParaRPr>
          </a:p>
        </p:txBody>
      </p:sp>
      <p:sp>
        <p:nvSpPr>
          <p:cNvPr id="6" name="object 9">
            <a:extLst>
              <a:ext uri="{FF2B5EF4-FFF2-40B4-BE49-F238E27FC236}">
                <a16:creationId xmlns:a16="http://schemas.microsoft.com/office/drawing/2014/main" id="{3206C767-5BE1-8D08-7CB2-27AD224F384C}"/>
              </a:ext>
            </a:extLst>
          </p:cNvPr>
          <p:cNvSpPr txBox="1"/>
          <p:nvPr/>
        </p:nvSpPr>
        <p:spPr>
          <a:xfrm>
            <a:off x="566847" y="4663156"/>
            <a:ext cx="4242435" cy="936154"/>
          </a:xfrm>
          <a:prstGeom prst="rect">
            <a:avLst/>
          </a:prstGeom>
        </p:spPr>
        <p:txBody>
          <a:bodyPr vert="horz" wrap="square" lIns="0" tIns="12700" rIns="0" bIns="0" rtlCol="0">
            <a:spAutoFit/>
          </a:bodyPr>
          <a:lstStyle/>
          <a:p>
            <a:pPr marL="12700" marR="5080">
              <a:lnSpc>
                <a:spcPct val="100000"/>
              </a:lnSpc>
              <a:spcBef>
                <a:spcPts val="100"/>
              </a:spcBef>
            </a:pPr>
            <a:r>
              <a:rPr lang="en-IE" sz="2000" b="1" dirty="0">
                <a:solidFill>
                  <a:srgbClr val="19124D"/>
                </a:solidFill>
                <a:latin typeface="Arial"/>
                <a:cs typeface="Arial"/>
              </a:rPr>
              <a:t>73% </a:t>
            </a:r>
            <a:r>
              <a:rPr sz="2000" b="1" dirty="0">
                <a:solidFill>
                  <a:srgbClr val="19124D"/>
                </a:solidFill>
                <a:latin typeface="Arial"/>
                <a:cs typeface="Arial"/>
              </a:rPr>
              <a:t>of</a:t>
            </a:r>
            <a:r>
              <a:rPr sz="2000" b="1" spc="-105" dirty="0">
                <a:solidFill>
                  <a:srgbClr val="19124D"/>
                </a:solidFill>
                <a:latin typeface="Arial"/>
                <a:cs typeface="Arial"/>
              </a:rPr>
              <a:t> </a:t>
            </a:r>
            <a:r>
              <a:rPr sz="2000" b="1" dirty="0">
                <a:solidFill>
                  <a:srgbClr val="19124D"/>
                </a:solidFill>
                <a:latin typeface="Arial"/>
                <a:cs typeface="Arial"/>
              </a:rPr>
              <a:t>all</a:t>
            </a:r>
            <a:r>
              <a:rPr sz="2000" b="1" spc="-95" dirty="0">
                <a:solidFill>
                  <a:srgbClr val="19124D"/>
                </a:solidFill>
                <a:latin typeface="Arial"/>
                <a:cs typeface="Arial"/>
              </a:rPr>
              <a:t> </a:t>
            </a:r>
            <a:r>
              <a:rPr sz="2000" b="1" spc="-10" dirty="0">
                <a:solidFill>
                  <a:srgbClr val="19124D"/>
                </a:solidFill>
                <a:latin typeface="Arial"/>
                <a:cs typeface="Arial"/>
              </a:rPr>
              <a:t>volume</a:t>
            </a:r>
            <a:r>
              <a:rPr sz="2000" b="1" spc="-90" dirty="0">
                <a:solidFill>
                  <a:srgbClr val="19124D"/>
                </a:solidFill>
                <a:latin typeface="Arial"/>
                <a:cs typeface="Arial"/>
              </a:rPr>
              <a:t> </a:t>
            </a:r>
            <a:r>
              <a:rPr sz="2000" b="1" dirty="0">
                <a:solidFill>
                  <a:srgbClr val="19124D"/>
                </a:solidFill>
                <a:latin typeface="Arial"/>
                <a:cs typeface="Arial"/>
              </a:rPr>
              <a:t>to</a:t>
            </a:r>
            <a:r>
              <a:rPr sz="2000" b="1" spc="-95" dirty="0">
                <a:solidFill>
                  <a:srgbClr val="19124D"/>
                </a:solidFill>
                <a:latin typeface="Arial"/>
                <a:cs typeface="Arial"/>
              </a:rPr>
              <a:t> </a:t>
            </a:r>
            <a:r>
              <a:rPr sz="2000" b="1" dirty="0">
                <a:solidFill>
                  <a:srgbClr val="19124D"/>
                </a:solidFill>
                <a:latin typeface="Arial"/>
                <a:cs typeface="Arial"/>
              </a:rPr>
              <a:t>and</a:t>
            </a:r>
            <a:r>
              <a:rPr sz="2000" b="1" spc="-95" dirty="0">
                <a:solidFill>
                  <a:srgbClr val="19124D"/>
                </a:solidFill>
                <a:latin typeface="Arial"/>
                <a:cs typeface="Arial"/>
              </a:rPr>
              <a:t> </a:t>
            </a:r>
            <a:r>
              <a:rPr sz="2000" b="1" dirty="0">
                <a:solidFill>
                  <a:srgbClr val="19124D"/>
                </a:solidFill>
                <a:latin typeface="Arial"/>
                <a:cs typeface="Arial"/>
              </a:rPr>
              <a:t>from</a:t>
            </a:r>
            <a:r>
              <a:rPr sz="2000" b="1" spc="-90" dirty="0">
                <a:solidFill>
                  <a:srgbClr val="19124D"/>
                </a:solidFill>
                <a:latin typeface="Arial"/>
                <a:cs typeface="Arial"/>
              </a:rPr>
              <a:t> </a:t>
            </a:r>
            <a:r>
              <a:rPr sz="2000" b="1" spc="-25" dirty="0">
                <a:solidFill>
                  <a:srgbClr val="19124D"/>
                </a:solidFill>
                <a:latin typeface="Arial"/>
                <a:cs typeface="Arial"/>
              </a:rPr>
              <a:t>the </a:t>
            </a:r>
            <a:r>
              <a:rPr sz="2000" b="1" dirty="0">
                <a:solidFill>
                  <a:srgbClr val="19124D"/>
                </a:solidFill>
                <a:latin typeface="Arial"/>
                <a:cs typeface="Arial"/>
              </a:rPr>
              <a:t>Port</a:t>
            </a:r>
            <a:r>
              <a:rPr sz="2000" b="1" spc="-125" dirty="0">
                <a:solidFill>
                  <a:srgbClr val="19124D"/>
                </a:solidFill>
                <a:latin typeface="Arial"/>
                <a:cs typeface="Arial"/>
              </a:rPr>
              <a:t> </a:t>
            </a:r>
            <a:r>
              <a:rPr sz="2000" b="1" spc="-10" dirty="0">
                <a:solidFill>
                  <a:srgbClr val="19124D"/>
                </a:solidFill>
                <a:latin typeface="Arial"/>
                <a:cs typeface="Arial"/>
              </a:rPr>
              <a:t>emanates</a:t>
            </a:r>
            <a:r>
              <a:rPr sz="2000" b="1" spc="-120" dirty="0">
                <a:solidFill>
                  <a:srgbClr val="19124D"/>
                </a:solidFill>
                <a:latin typeface="Arial"/>
                <a:cs typeface="Arial"/>
              </a:rPr>
              <a:t> </a:t>
            </a:r>
            <a:r>
              <a:rPr sz="2000" b="1" dirty="0">
                <a:solidFill>
                  <a:srgbClr val="19124D"/>
                </a:solidFill>
                <a:latin typeface="Arial"/>
                <a:cs typeface="Arial"/>
              </a:rPr>
              <a:t>from</a:t>
            </a:r>
            <a:r>
              <a:rPr sz="2000" b="1" spc="-125" dirty="0">
                <a:solidFill>
                  <a:srgbClr val="19124D"/>
                </a:solidFill>
                <a:latin typeface="Arial"/>
                <a:cs typeface="Arial"/>
              </a:rPr>
              <a:t> </a:t>
            </a:r>
            <a:r>
              <a:rPr sz="2000" b="1" spc="-10" dirty="0">
                <a:solidFill>
                  <a:srgbClr val="19124D"/>
                </a:solidFill>
                <a:latin typeface="Arial"/>
                <a:cs typeface="Arial"/>
              </a:rPr>
              <a:t>within</a:t>
            </a:r>
            <a:r>
              <a:rPr sz="2000" b="1" spc="-120" dirty="0">
                <a:solidFill>
                  <a:srgbClr val="19124D"/>
                </a:solidFill>
                <a:latin typeface="Arial"/>
                <a:cs typeface="Arial"/>
              </a:rPr>
              <a:t> </a:t>
            </a:r>
            <a:r>
              <a:rPr sz="2000" b="1" spc="-25" dirty="0">
                <a:solidFill>
                  <a:srgbClr val="19124D"/>
                </a:solidFill>
                <a:latin typeface="Arial"/>
                <a:cs typeface="Arial"/>
              </a:rPr>
              <a:t>90km </a:t>
            </a:r>
            <a:r>
              <a:rPr sz="2000" b="1" dirty="0">
                <a:solidFill>
                  <a:srgbClr val="19124D"/>
                </a:solidFill>
                <a:latin typeface="Arial"/>
                <a:cs typeface="Arial"/>
              </a:rPr>
              <a:t>of</a:t>
            </a:r>
            <a:r>
              <a:rPr sz="2000" b="1" spc="-85" dirty="0">
                <a:solidFill>
                  <a:srgbClr val="19124D"/>
                </a:solidFill>
                <a:latin typeface="Arial"/>
                <a:cs typeface="Arial"/>
              </a:rPr>
              <a:t> </a:t>
            </a:r>
            <a:r>
              <a:rPr sz="2000" b="1" dirty="0">
                <a:solidFill>
                  <a:srgbClr val="19124D"/>
                </a:solidFill>
                <a:latin typeface="Arial"/>
                <a:cs typeface="Arial"/>
              </a:rPr>
              <a:t>the</a:t>
            </a:r>
            <a:r>
              <a:rPr sz="2000" b="1" spc="-80" dirty="0">
                <a:solidFill>
                  <a:srgbClr val="19124D"/>
                </a:solidFill>
                <a:latin typeface="Arial"/>
                <a:cs typeface="Arial"/>
              </a:rPr>
              <a:t> </a:t>
            </a:r>
            <a:r>
              <a:rPr sz="2000" b="1" spc="-10" dirty="0">
                <a:solidFill>
                  <a:srgbClr val="19124D"/>
                </a:solidFill>
                <a:latin typeface="Arial"/>
                <a:cs typeface="Arial"/>
              </a:rPr>
              <a:t>Port.</a:t>
            </a:r>
            <a:endParaRPr sz="2000" dirty="0">
              <a:latin typeface="Arial"/>
              <a:cs typeface="Arial"/>
            </a:endParaRPr>
          </a:p>
        </p:txBody>
      </p:sp>
      <p:sp>
        <p:nvSpPr>
          <p:cNvPr id="7" name="object 10">
            <a:extLst>
              <a:ext uri="{FF2B5EF4-FFF2-40B4-BE49-F238E27FC236}">
                <a16:creationId xmlns:a16="http://schemas.microsoft.com/office/drawing/2014/main" id="{F6235BA6-1B51-9707-9958-A6DCB7D20134}"/>
              </a:ext>
            </a:extLst>
          </p:cNvPr>
          <p:cNvSpPr txBox="1"/>
          <p:nvPr/>
        </p:nvSpPr>
        <p:spPr>
          <a:xfrm>
            <a:off x="9220200" y="2433257"/>
            <a:ext cx="2420620" cy="2219960"/>
          </a:xfrm>
          <a:prstGeom prst="rect">
            <a:avLst/>
          </a:prstGeom>
        </p:spPr>
        <p:txBody>
          <a:bodyPr vert="horz" wrap="square" lIns="0" tIns="12700" rIns="0" bIns="0" rtlCol="0">
            <a:spAutoFit/>
          </a:bodyPr>
          <a:lstStyle/>
          <a:p>
            <a:pPr marL="12700" marR="5080">
              <a:lnSpc>
                <a:spcPct val="100000"/>
              </a:lnSpc>
              <a:spcBef>
                <a:spcPts val="100"/>
              </a:spcBef>
            </a:pPr>
            <a:r>
              <a:rPr sz="1600" dirty="0">
                <a:solidFill>
                  <a:srgbClr val="19124D"/>
                </a:solidFill>
                <a:latin typeface="Arial"/>
                <a:cs typeface="Arial"/>
              </a:rPr>
              <a:t>Replicating</a:t>
            </a:r>
            <a:r>
              <a:rPr sz="1600" spc="-50" dirty="0">
                <a:solidFill>
                  <a:srgbClr val="19124D"/>
                </a:solidFill>
                <a:latin typeface="Arial"/>
                <a:cs typeface="Arial"/>
              </a:rPr>
              <a:t> </a:t>
            </a:r>
            <a:r>
              <a:rPr sz="1600" spc="-25" dirty="0">
                <a:solidFill>
                  <a:srgbClr val="19124D"/>
                </a:solidFill>
                <a:latin typeface="Arial"/>
                <a:cs typeface="Arial"/>
              </a:rPr>
              <a:t>the </a:t>
            </a:r>
            <a:r>
              <a:rPr sz="1600" dirty="0">
                <a:solidFill>
                  <a:srgbClr val="19124D"/>
                </a:solidFill>
                <a:latin typeface="Arial"/>
                <a:cs typeface="Arial"/>
              </a:rPr>
              <a:t>infrastructure</a:t>
            </a:r>
            <a:r>
              <a:rPr sz="1600" spc="-35" dirty="0">
                <a:solidFill>
                  <a:srgbClr val="19124D"/>
                </a:solidFill>
                <a:latin typeface="Arial"/>
                <a:cs typeface="Arial"/>
              </a:rPr>
              <a:t> </a:t>
            </a:r>
            <a:r>
              <a:rPr sz="1600" dirty="0">
                <a:solidFill>
                  <a:srgbClr val="19124D"/>
                </a:solidFill>
                <a:latin typeface="Arial"/>
                <a:cs typeface="Arial"/>
              </a:rPr>
              <a:t>of</a:t>
            </a:r>
            <a:r>
              <a:rPr sz="1600" spc="-30" dirty="0">
                <a:solidFill>
                  <a:srgbClr val="19124D"/>
                </a:solidFill>
                <a:latin typeface="Arial"/>
                <a:cs typeface="Arial"/>
              </a:rPr>
              <a:t> </a:t>
            </a:r>
            <a:r>
              <a:rPr sz="1600" spc="-10" dirty="0">
                <a:solidFill>
                  <a:srgbClr val="19124D"/>
                </a:solidFill>
                <a:latin typeface="Arial"/>
                <a:cs typeface="Arial"/>
              </a:rPr>
              <a:t>Dublin </a:t>
            </a:r>
            <a:r>
              <a:rPr sz="1600" dirty="0">
                <a:solidFill>
                  <a:srgbClr val="19124D"/>
                </a:solidFill>
                <a:latin typeface="Arial"/>
                <a:cs typeface="Arial"/>
              </a:rPr>
              <a:t>Port</a:t>
            </a:r>
            <a:r>
              <a:rPr sz="1600" spc="-10" dirty="0">
                <a:solidFill>
                  <a:srgbClr val="19124D"/>
                </a:solidFill>
                <a:latin typeface="Arial"/>
                <a:cs typeface="Arial"/>
              </a:rPr>
              <a:t> </a:t>
            </a:r>
            <a:r>
              <a:rPr sz="1600" dirty="0">
                <a:solidFill>
                  <a:srgbClr val="19124D"/>
                </a:solidFill>
                <a:latin typeface="Arial"/>
                <a:cs typeface="Arial"/>
              </a:rPr>
              <a:t>and</a:t>
            </a:r>
            <a:r>
              <a:rPr sz="1600" spc="-5" dirty="0">
                <a:solidFill>
                  <a:srgbClr val="19124D"/>
                </a:solidFill>
                <a:latin typeface="Arial"/>
                <a:cs typeface="Arial"/>
              </a:rPr>
              <a:t> </a:t>
            </a:r>
            <a:r>
              <a:rPr sz="1600" dirty="0">
                <a:solidFill>
                  <a:srgbClr val="19124D"/>
                </a:solidFill>
                <a:latin typeface="Arial"/>
                <a:cs typeface="Arial"/>
              </a:rPr>
              <a:t>the</a:t>
            </a:r>
            <a:r>
              <a:rPr sz="1600" spc="-5" dirty="0">
                <a:solidFill>
                  <a:srgbClr val="19124D"/>
                </a:solidFill>
                <a:latin typeface="Arial"/>
                <a:cs typeface="Arial"/>
              </a:rPr>
              <a:t> </a:t>
            </a:r>
            <a:r>
              <a:rPr sz="1600" spc="-10" dirty="0">
                <a:solidFill>
                  <a:srgbClr val="19124D"/>
                </a:solidFill>
                <a:latin typeface="Arial"/>
                <a:cs typeface="Arial"/>
              </a:rPr>
              <a:t>supporting </a:t>
            </a:r>
            <a:r>
              <a:rPr sz="1600" dirty="0">
                <a:solidFill>
                  <a:srgbClr val="19124D"/>
                </a:solidFill>
                <a:latin typeface="Arial"/>
                <a:cs typeface="Arial"/>
              </a:rPr>
              <a:t>route-to-market is a </a:t>
            </a:r>
            <a:r>
              <a:rPr sz="1600" spc="-10" dirty="0">
                <a:solidFill>
                  <a:srgbClr val="19124D"/>
                </a:solidFill>
                <a:latin typeface="Arial"/>
                <a:cs typeface="Arial"/>
              </a:rPr>
              <a:t>mega- </a:t>
            </a:r>
            <a:r>
              <a:rPr sz="1600" dirty="0">
                <a:solidFill>
                  <a:srgbClr val="19124D"/>
                </a:solidFill>
                <a:latin typeface="Arial"/>
                <a:cs typeface="Arial"/>
              </a:rPr>
              <a:t>project</a:t>
            </a:r>
            <a:r>
              <a:rPr sz="1600" spc="-15" dirty="0">
                <a:solidFill>
                  <a:srgbClr val="19124D"/>
                </a:solidFill>
                <a:latin typeface="Arial"/>
                <a:cs typeface="Arial"/>
              </a:rPr>
              <a:t> </a:t>
            </a:r>
            <a:r>
              <a:rPr sz="1600" dirty="0">
                <a:solidFill>
                  <a:srgbClr val="19124D"/>
                </a:solidFill>
                <a:latin typeface="Arial"/>
                <a:cs typeface="Arial"/>
              </a:rPr>
              <a:t>requiring</a:t>
            </a:r>
            <a:r>
              <a:rPr sz="1600" spc="-15" dirty="0">
                <a:solidFill>
                  <a:srgbClr val="19124D"/>
                </a:solidFill>
                <a:latin typeface="Arial"/>
                <a:cs typeface="Arial"/>
              </a:rPr>
              <a:t> </a:t>
            </a:r>
            <a:r>
              <a:rPr sz="1600" dirty="0">
                <a:solidFill>
                  <a:srgbClr val="19124D"/>
                </a:solidFill>
                <a:latin typeface="Arial"/>
                <a:cs typeface="Arial"/>
              </a:rPr>
              <a:t>billions</a:t>
            </a:r>
            <a:r>
              <a:rPr sz="1600" spc="-10" dirty="0">
                <a:solidFill>
                  <a:srgbClr val="19124D"/>
                </a:solidFill>
                <a:latin typeface="Arial"/>
                <a:cs typeface="Arial"/>
              </a:rPr>
              <a:t> </a:t>
            </a:r>
            <a:r>
              <a:rPr sz="1600" spc="-25" dirty="0">
                <a:solidFill>
                  <a:srgbClr val="19124D"/>
                </a:solidFill>
                <a:latin typeface="Arial"/>
                <a:cs typeface="Arial"/>
              </a:rPr>
              <a:t>of </a:t>
            </a:r>
            <a:r>
              <a:rPr sz="1600" dirty="0">
                <a:solidFill>
                  <a:srgbClr val="19124D"/>
                </a:solidFill>
                <a:latin typeface="Arial"/>
                <a:cs typeface="Arial"/>
              </a:rPr>
              <a:t>euros.</a:t>
            </a:r>
            <a:r>
              <a:rPr sz="1600" spc="-15" dirty="0">
                <a:solidFill>
                  <a:srgbClr val="19124D"/>
                </a:solidFill>
                <a:latin typeface="Arial"/>
                <a:cs typeface="Arial"/>
              </a:rPr>
              <a:t> </a:t>
            </a:r>
            <a:r>
              <a:rPr sz="1600" dirty="0">
                <a:solidFill>
                  <a:srgbClr val="19124D"/>
                </a:solidFill>
                <a:latin typeface="Arial"/>
                <a:cs typeface="Arial"/>
              </a:rPr>
              <a:t>Other</a:t>
            </a:r>
            <a:r>
              <a:rPr sz="1600" spc="-15" dirty="0">
                <a:solidFill>
                  <a:srgbClr val="19124D"/>
                </a:solidFill>
                <a:latin typeface="Arial"/>
                <a:cs typeface="Arial"/>
              </a:rPr>
              <a:t> </a:t>
            </a:r>
            <a:r>
              <a:rPr sz="1600" dirty="0">
                <a:solidFill>
                  <a:srgbClr val="19124D"/>
                </a:solidFill>
                <a:latin typeface="Arial"/>
                <a:cs typeface="Arial"/>
              </a:rPr>
              <a:t>potential</a:t>
            </a:r>
            <a:r>
              <a:rPr sz="1600" spc="-10" dirty="0">
                <a:solidFill>
                  <a:srgbClr val="19124D"/>
                </a:solidFill>
                <a:latin typeface="Arial"/>
                <a:cs typeface="Arial"/>
              </a:rPr>
              <a:t> </a:t>
            </a:r>
            <a:r>
              <a:rPr sz="1600" spc="-20" dirty="0">
                <a:solidFill>
                  <a:srgbClr val="19124D"/>
                </a:solidFill>
                <a:latin typeface="Arial"/>
                <a:cs typeface="Arial"/>
              </a:rPr>
              <a:t>port </a:t>
            </a:r>
            <a:r>
              <a:rPr sz="1600" dirty="0">
                <a:solidFill>
                  <a:srgbClr val="19124D"/>
                </a:solidFill>
                <a:latin typeface="Arial"/>
                <a:cs typeface="Arial"/>
              </a:rPr>
              <a:t>options</a:t>
            </a:r>
            <a:r>
              <a:rPr sz="1600" spc="-5" dirty="0">
                <a:solidFill>
                  <a:srgbClr val="19124D"/>
                </a:solidFill>
                <a:latin typeface="Arial"/>
                <a:cs typeface="Arial"/>
              </a:rPr>
              <a:t> </a:t>
            </a:r>
            <a:r>
              <a:rPr sz="1600" dirty="0">
                <a:solidFill>
                  <a:srgbClr val="19124D"/>
                </a:solidFill>
                <a:latin typeface="Arial"/>
                <a:cs typeface="Arial"/>
              </a:rPr>
              <a:t>are</a:t>
            </a:r>
            <a:r>
              <a:rPr sz="1600" spc="-5" dirty="0">
                <a:solidFill>
                  <a:srgbClr val="19124D"/>
                </a:solidFill>
                <a:latin typeface="Arial"/>
                <a:cs typeface="Arial"/>
              </a:rPr>
              <a:t> </a:t>
            </a:r>
            <a:r>
              <a:rPr sz="1600" dirty="0">
                <a:solidFill>
                  <a:srgbClr val="19124D"/>
                </a:solidFill>
                <a:latin typeface="Arial"/>
                <a:cs typeface="Arial"/>
              </a:rPr>
              <a:t>over </a:t>
            </a:r>
            <a:r>
              <a:rPr sz="1600" spc="-10" dirty="0">
                <a:solidFill>
                  <a:srgbClr val="19124D"/>
                </a:solidFill>
                <a:latin typeface="Arial"/>
                <a:cs typeface="Arial"/>
              </a:rPr>
              <a:t>100km </a:t>
            </a:r>
            <a:r>
              <a:rPr sz="1600" dirty="0">
                <a:solidFill>
                  <a:srgbClr val="19124D"/>
                </a:solidFill>
                <a:latin typeface="Arial"/>
                <a:cs typeface="Arial"/>
              </a:rPr>
              <a:t>from</a:t>
            </a:r>
            <a:r>
              <a:rPr sz="1600" spc="-15" dirty="0">
                <a:solidFill>
                  <a:srgbClr val="19124D"/>
                </a:solidFill>
                <a:latin typeface="Arial"/>
                <a:cs typeface="Arial"/>
              </a:rPr>
              <a:t> </a:t>
            </a:r>
            <a:r>
              <a:rPr sz="1600" dirty="0">
                <a:solidFill>
                  <a:srgbClr val="19124D"/>
                </a:solidFill>
                <a:latin typeface="Arial"/>
                <a:cs typeface="Arial"/>
              </a:rPr>
              <a:t>the</a:t>
            </a:r>
            <a:r>
              <a:rPr sz="1600" spc="-10" dirty="0">
                <a:solidFill>
                  <a:srgbClr val="19124D"/>
                </a:solidFill>
                <a:latin typeface="Arial"/>
                <a:cs typeface="Arial"/>
              </a:rPr>
              <a:t> </a:t>
            </a:r>
            <a:r>
              <a:rPr sz="1600" dirty="0">
                <a:solidFill>
                  <a:srgbClr val="19124D"/>
                </a:solidFill>
                <a:latin typeface="Arial"/>
                <a:cs typeface="Arial"/>
              </a:rPr>
              <a:t>main</a:t>
            </a:r>
            <a:r>
              <a:rPr sz="1600" spc="-15" dirty="0">
                <a:solidFill>
                  <a:srgbClr val="19124D"/>
                </a:solidFill>
                <a:latin typeface="Arial"/>
                <a:cs typeface="Arial"/>
              </a:rPr>
              <a:t> </a:t>
            </a:r>
            <a:r>
              <a:rPr sz="1600" dirty="0">
                <a:solidFill>
                  <a:srgbClr val="19124D"/>
                </a:solidFill>
                <a:latin typeface="Arial"/>
                <a:cs typeface="Arial"/>
              </a:rPr>
              <a:t>centre</a:t>
            </a:r>
            <a:r>
              <a:rPr sz="1600" spc="-10" dirty="0">
                <a:solidFill>
                  <a:srgbClr val="19124D"/>
                </a:solidFill>
                <a:latin typeface="Arial"/>
                <a:cs typeface="Arial"/>
              </a:rPr>
              <a:t> </a:t>
            </a:r>
            <a:r>
              <a:rPr sz="1600" spc="-25" dirty="0">
                <a:solidFill>
                  <a:srgbClr val="19124D"/>
                </a:solidFill>
                <a:latin typeface="Arial"/>
                <a:cs typeface="Arial"/>
              </a:rPr>
              <a:t>of </a:t>
            </a:r>
            <a:r>
              <a:rPr sz="1600" spc="-10" dirty="0">
                <a:solidFill>
                  <a:srgbClr val="19124D"/>
                </a:solidFill>
                <a:latin typeface="Arial"/>
                <a:cs typeface="Arial"/>
              </a:rPr>
              <a:t>population.</a:t>
            </a:r>
            <a:endParaRPr sz="1600" dirty="0">
              <a:latin typeface="Arial"/>
              <a:cs typeface="Arial"/>
            </a:endParaRPr>
          </a:p>
        </p:txBody>
      </p:sp>
    </p:spTree>
    <p:extLst>
      <p:ext uri="{BB962C8B-B14F-4D97-AF65-F5344CB8AC3E}">
        <p14:creationId xmlns:p14="http://schemas.microsoft.com/office/powerpoint/2010/main" val="313613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29">
            <a:extLst>
              <a:ext uri="{FF2B5EF4-FFF2-40B4-BE49-F238E27FC236}">
                <a16:creationId xmlns:a16="http://schemas.microsoft.com/office/drawing/2014/main" id="{1B9504CF-02F7-D193-2683-6B02B56C4203}"/>
              </a:ext>
            </a:extLst>
          </p:cNvPr>
          <p:cNvSpPr txBox="1"/>
          <p:nvPr/>
        </p:nvSpPr>
        <p:spPr>
          <a:xfrm>
            <a:off x="1828800" y="3429000"/>
            <a:ext cx="8610600" cy="1351652"/>
          </a:xfrm>
          <a:prstGeom prst="rect">
            <a:avLst/>
          </a:prstGeom>
        </p:spPr>
        <p:txBody>
          <a:bodyPr vert="horz" wrap="square" lIns="0" tIns="12700" rIns="0" bIns="0" rtlCol="0">
            <a:spAutoFit/>
          </a:bodyPr>
          <a:lstStyle/>
          <a:p>
            <a:pPr marL="300355" marR="5080" indent="-288290">
              <a:lnSpc>
                <a:spcPct val="100000"/>
              </a:lnSpc>
              <a:spcBef>
                <a:spcPts val="100"/>
              </a:spcBef>
              <a:buClr>
                <a:srgbClr val="0067B1"/>
              </a:buClr>
              <a:buChar char="●"/>
              <a:tabLst>
                <a:tab pos="300355" algn="l"/>
              </a:tabLst>
            </a:pPr>
            <a:r>
              <a:rPr sz="1800" b="1" dirty="0">
                <a:solidFill>
                  <a:srgbClr val="19124D"/>
                </a:solidFill>
                <a:latin typeface="Arial"/>
                <a:cs typeface="Arial"/>
              </a:rPr>
              <a:t>Multiple,</a:t>
            </a:r>
            <a:r>
              <a:rPr sz="1800" b="1" spc="-30" dirty="0">
                <a:solidFill>
                  <a:srgbClr val="19124D"/>
                </a:solidFill>
                <a:latin typeface="Arial"/>
                <a:cs typeface="Arial"/>
              </a:rPr>
              <a:t> </a:t>
            </a:r>
            <a:r>
              <a:rPr sz="1800" b="1" dirty="0">
                <a:solidFill>
                  <a:srgbClr val="19124D"/>
                </a:solidFill>
                <a:latin typeface="Arial"/>
                <a:cs typeface="Arial"/>
              </a:rPr>
              <a:t>major</a:t>
            </a:r>
            <a:r>
              <a:rPr sz="1800" b="1" spc="-30" dirty="0">
                <a:solidFill>
                  <a:srgbClr val="19124D"/>
                </a:solidFill>
                <a:latin typeface="Arial"/>
                <a:cs typeface="Arial"/>
              </a:rPr>
              <a:t> </a:t>
            </a:r>
            <a:r>
              <a:rPr sz="1800" b="1" dirty="0">
                <a:solidFill>
                  <a:srgbClr val="19124D"/>
                </a:solidFill>
                <a:latin typeface="Arial"/>
                <a:cs typeface="Arial"/>
              </a:rPr>
              <a:t>infrastructure</a:t>
            </a:r>
            <a:r>
              <a:rPr sz="1800" b="1" spc="-30" dirty="0">
                <a:solidFill>
                  <a:srgbClr val="19124D"/>
                </a:solidFill>
                <a:latin typeface="Arial"/>
                <a:cs typeface="Arial"/>
              </a:rPr>
              <a:t> </a:t>
            </a:r>
            <a:r>
              <a:rPr sz="1800" b="1" spc="-10" dirty="0">
                <a:solidFill>
                  <a:srgbClr val="19124D"/>
                </a:solidFill>
                <a:latin typeface="Arial"/>
                <a:cs typeface="Arial"/>
              </a:rPr>
              <a:t>projects </a:t>
            </a:r>
            <a:r>
              <a:rPr sz="1800" b="1" dirty="0">
                <a:solidFill>
                  <a:srgbClr val="19124D"/>
                </a:solidFill>
                <a:latin typeface="Arial"/>
                <a:cs typeface="Arial"/>
              </a:rPr>
              <a:t>delivered</a:t>
            </a:r>
            <a:r>
              <a:rPr sz="1800" b="1" spc="-5" dirty="0">
                <a:solidFill>
                  <a:srgbClr val="19124D"/>
                </a:solidFill>
                <a:latin typeface="Arial"/>
                <a:cs typeface="Arial"/>
              </a:rPr>
              <a:t> </a:t>
            </a:r>
            <a:r>
              <a:rPr sz="1800" b="1" dirty="0">
                <a:solidFill>
                  <a:srgbClr val="19124D"/>
                </a:solidFill>
                <a:latin typeface="Arial"/>
                <a:cs typeface="Arial"/>
              </a:rPr>
              <a:t>on</a:t>
            </a:r>
            <a:r>
              <a:rPr sz="1800" b="1" spc="-5" dirty="0">
                <a:solidFill>
                  <a:srgbClr val="19124D"/>
                </a:solidFill>
                <a:latin typeface="Arial"/>
                <a:cs typeface="Arial"/>
              </a:rPr>
              <a:t> </a:t>
            </a:r>
            <a:r>
              <a:rPr sz="1800" b="1" dirty="0">
                <a:solidFill>
                  <a:srgbClr val="19124D"/>
                </a:solidFill>
                <a:latin typeface="Arial"/>
                <a:cs typeface="Arial"/>
              </a:rPr>
              <a:t>time and</a:t>
            </a:r>
            <a:r>
              <a:rPr sz="1800" b="1" spc="-5" dirty="0">
                <a:solidFill>
                  <a:srgbClr val="19124D"/>
                </a:solidFill>
                <a:latin typeface="Arial"/>
                <a:cs typeface="Arial"/>
              </a:rPr>
              <a:t> </a:t>
            </a:r>
            <a:r>
              <a:rPr sz="1800" b="1" dirty="0">
                <a:solidFill>
                  <a:srgbClr val="19124D"/>
                </a:solidFill>
                <a:latin typeface="Arial"/>
                <a:cs typeface="Arial"/>
              </a:rPr>
              <a:t>within </a:t>
            </a:r>
            <a:r>
              <a:rPr sz="1800" b="1" spc="-10" dirty="0">
                <a:solidFill>
                  <a:srgbClr val="19124D"/>
                </a:solidFill>
                <a:latin typeface="Arial"/>
                <a:cs typeface="Arial"/>
              </a:rPr>
              <a:t>budget</a:t>
            </a:r>
            <a:endParaRPr sz="1800" dirty="0">
              <a:latin typeface="Arial"/>
              <a:cs typeface="Arial"/>
            </a:endParaRPr>
          </a:p>
          <a:p>
            <a:pPr marL="300355" indent="-287655">
              <a:lnSpc>
                <a:spcPct val="100000"/>
              </a:lnSpc>
              <a:spcBef>
                <a:spcPts val="565"/>
              </a:spcBef>
              <a:buClr>
                <a:srgbClr val="0067B1"/>
              </a:buClr>
              <a:buChar char="●"/>
              <a:tabLst>
                <a:tab pos="300355" algn="l"/>
              </a:tabLst>
            </a:pPr>
            <a:r>
              <a:rPr sz="1800" b="1" dirty="0">
                <a:solidFill>
                  <a:srgbClr val="19124D"/>
                </a:solidFill>
                <a:latin typeface="Arial"/>
                <a:cs typeface="Arial"/>
              </a:rPr>
              <a:t>€500m</a:t>
            </a:r>
            <a:r>
              <a:rPr sz="1800" b="1" spc="-15" dirty="0">
                <a:solidFill>
                  <a:srgbClr val="19124D"/>
                </a:solidFill>
                <a:latin typeface="Arial"/>
                <a:cs typeface="Arial"/>
              </a:rPr>
              <a:t> </a:t>
            </a:r>
            <a:r>
              <a:rPr sz="1800" b="1" dirty="0">
                <a:solidFill>
                  <a:srgbClr val="19124D"/>
                </a:solidFill>
                <a:latin typeface="Arial"/>
                <a:cs typeface="Arial"/>
              </a:rPr>
              <a:t>Investment</a:t>
            </a:r>
            <a:r>
              <a:rPr sz="1800" b="1" spc="-15" dirty="0">
                <a:solidFill>
                  <a:srgbClr val="19124D"/>
                </a:solidFill>
                <a:latin typeface="Arial"/>
                <a:cs typeface="Arial"/>
              </a:rPr>
              <a:t> </a:t>
            </a:r>
            <a:r>
              <a:rPr sz="1800" b="1" dirty="0">
                <a:solidFill>
                  <a:srgbClr val="19124D"/>
                </a:solidFill>
                <a:latin typeface="Arial"/>
                <a:cs typeface="Arial"/>
              </a:rPr>
              <a:t>since</a:t>
            </a:r>
            <a:r>
              <a:rPr sz="1800" b="1" spc="-10" dirty="0">
                <a:solidFill>
                  <a:srgbClr val="19124D"/>
                </a:solidFill>
                <a:latin typeface="Arial"/>
                <a:cs typeface="Arial"/>
              </a:rPr>
              <a:t> </a:t>
            </a:r>
            <a:r>
              <a:rPr sz="1800" b="1" spc="-20" dirty="0">
                <a:solidFill>
                  <a:srgbClr val="19124D"/>
                </a:solidFill>
                <a:latin typeface="Arial"/>
                <a:cs typeface="Arial"/>
              </a:rPr>
              <a:t>2012</a:t>
            </a:r>
            <a:endParaRPr sz="1800" dirty="0">
              <a:latin typeface="Arial"/>
              <a:cs typeface="Arial"/>
            </a:endParaRPr>
          </a:p>
          <a:p>
            <a:pPr marL="300355" indent="-287655">
              <a:lnSpc>
                <a:spcPct val="100000"/>
              </a:lnSpc>
              <a:spcBef>
                <a:spcPts val="565"/>
              </a:spcBef>
              <a:buClr>
                <a:srgbClr val="0067B1"/>
              </a:buClr>
              <a:buChar char="●"/>
              <a:tabLst>
                <a:tab pos="300355" algn="l"/>
              </a:tabLst>
            </a:pPr>
            <a:r>
              <a:rPr sz="1800" b="1" dirty="0">
                <a:solidFill>
                  <a:srgbClr val="19124D"/>
                </a:solidFill>
                <a:latin typeface="Arial"/>
                <a:cs typeface="Arial"/>
              </a:rPr>
              <a:t>€1bn</a:t>
            </a:r>
            <a:r>
              <a:rPr sz="1800" b="1" spc="-15" dirty="0">
                <a:solidFill>
                  <a:srgbClr val="19124D"/>
                </a:solidFill>
                <a:latin typeface="Arial"/>
                <a:cs typeface="Arial"/>
              </a:rPr>
              <a:t> </a:t>
            </a:r>
            <a:r>
              <a:rPr sz="1800" b="1" dirty="0">
                <a:solidFill>
                  <a:srgbClr val="19124D"/>
                </a:solidFill>
                <a:latin typeface="Arial"/>
                <a:cs typeface="Arial"/>
              </a:rPr>
              <a:t>CapEx</a:t>
            </a:r>
            <a:r>
              <a:rPr sz="1800" b="1" spc="-15" dirty="0">
                <a:solidFill>
                  <a:srgbClr val="19124D"/>
                </a:solidFill>
                <a:latin typeface="Arial"/>
                <a:cs typeface="Arial"/>
              </a:rPr>
              <a:t> </a:t>
            </a:r>
            <a:r>
              <a:rPr sz="1800" b="1" dirty="0" err="1">
                <a:solidFill>
                  <a:srgbClr val="19124D"/>
                </a:solidFill>
                <a:latin typeface="Arial"/>
                <a:cs typeface="Arial"/>
              </a:rPr>
              <a:t>programme</a:t>
            </a:r>
            <a:r>
              <a:rPr sz="1800" b="1" spc="-15" dirty="0">
                <a:solidFill>
                  <a:srgbClr val="19124D"/>
                </a:solidFill>
                <a:latin typeface="Arial"/>
                <a:cs typeface="Arial"/>
              </a:rPr>
              <a:t> </a:t>
            </a:r>
            <a:r>
              <a:rPr lang="en-IE" sz="1800" b="1" dirty="0">
                <a:solidFill>
                  <a:srgbClr val="19124D"/>
                </a:solidFill>
                <a:latin typeface="Arial"/>
                <a:cs typeface="Arial"/>
              </a:rPr>
              <a:t>by</a:t>
            </a:r>
            <a:r>
              <a:rPr sz="1800" b="1" spc="-15" dirty="0">
                <a:solidFill>
                  <a:srgbClr val="19124D"/>
                </a:solidFill>
                <a:latin typeface="Arial"/>
                <a:cs typeface="Arial"/>
              </a:rPr>
              <a:t> </a:t>
            </a:r>
            <a:r>
              <a:rPr sz="1800" b="1" spc="-20" dirty="0">
                <a:solidFill>
                  <a:srgbClr val="19124D"/>
                </a:solidFill>
                <a:latin typeface="Arial"/>
                <a:cs typeface="Arial"/>
              </a:rPr>
              <a:t>2028</a:t>
            </a:r>
            <a:endParaRPr sz="1800" dirty="0">
              <a:latin typeface="Arial"/>
              <a:cs typeface="Arial"/>
            </a:endParaRPr>
          </a:p>
          <a:p>
            <a:pPr marL="300355" indent="-287655">
              <a:lnSpc>
                <a:spcPct val="100000"/>
              </a:lnSpc>
              <a:spcBef>
                <a:spcPts val="570"/>
              </a:spcBef>
              <a:buClr>
                <a:srgbClr val="0067B1"/>
              </a:buClr>
              <a:buChar char="●"/>
              <a:tabLst>
                <a:tab pos="300355" algn="l"/>
              </a:tabLst>
            </a:pPr>
            <a:r>
              <a:rPr sz="1800" b="1" dirty="0">
                <a:solidFill>
                  <a:srgbClr val="19124D"/>
                </a:solidFill>
                <a:latin typeface="Arial"/>
                <a:cs typeface="Arial"/>
              </a:rPr>
              <a:t>Directly</a:t>
            </a:r>
            <a:r>
              <a:rPr sz="1800" b="1" spc="-25" dirty="0">
                <a:solidFill>
                  <a:srgbClr val="19124D"/>
                </a:solidFill>
                <a:latin typeface="Arial"/>
                <a:cs typeface="Arial"/>
              </a:rPr>
              <a:t> </a:t>
            </a:r>
            <a:r>
              <a:rPr sz="1800" b="1" dirty="0">
                <a:solidFill>
                  <a:srgbClr val="19124D"/>
                </a:solidFill>
                <a:latin typeface="Arial"/>
                <a:cs typeface="Arial"/>
              </a:rPr>
              <a:t>supports</a:t>
            </a:r>
            <a:r>
              <a:rPr sz="1800" b="1" spc="-25" dirty="0">
                <a:solidFill>
                  <a:srgbClr val="19124D"/>
                </a:solidFill>
                <a:latin typeface="Arial"/>
                <a:cs typeface="Arial"/>
              </a:rPr>
              <a:t> </a:t>
            </a:r>
            <a:r>
              <a:rPr sz="1800" b="1" dirty="0">
                <a:solidFill>
                  <a:srgbClr val="19124D"/>
                </a:solidFill>
                <a:latin typeface="Arial"/>
                <a:cs typeface="Arial"/>
              </a:rPr>
              <a:t>4,500</a:t>
            </a:r>
            <a:r>
              <a:rPr sz="1800" b="1" spc="-25" dirty="0">
                <a:solidFill>
                  <a:srgbClr val="19124D"/>
                </a:solidFill>
                <a:latin typeface="Arial"/>
                <a:cs typeface="Arial"/>
              </a:rPr>
              <a:t> </a:t>
            </a:r>
            <a:r>
              <a:rPr sz="1800" b="1" spc="-20" dirty="0">
                <a:solidFill>
                  <a:srgbClr val="19124D"/>
                </a:solidFill>
                <a:latin typeface="Arial"/>
                <a:cs typeface="Arial"/>
              </a:rPr>
              <a:t>jobs</a:t>
            </a:r>
            <a:endParaRPr sz="1800" dirty="0">
              <a:latin typeface="Arial"/>
              <a:cs typeface="Arial"/>
            </a:endParaRPr>
          </a:p>
        </p:txBody>
      </p:sp>
      <p:sp>
        <p:nvSpPr>
          <p:cNvPr id="32" name="object 30">
            <a:extLst>
              <a:ext uri="{FF2B5EF4-FFF2-40B4-BE49-F238E27FC236}">
                <a16:creationId xmlns:a16="http://schemas.microsoft.com/office/drawing/2014/main" id="{131EE19A-1A79-D5E6-3249-A1820F39021B}"/>
              </a:ext>
            </a:extLst>
          </p:cNvPr>
          <p:cNvSpPr txBox="1"/>
          <p:nvPr/>
        </p:nvSpPr>
        <p:spPr>
          <a:xfrm>
            <a:off x="1828800" y="2362200"/>
            <a:ext cx="6767235" cy="382156"/>
          </a:xfrm>
          <a:prstGeom prst="rect">
            <a:avLst/>
          </a:prstGeom>
        </p:spPr>
        <p:txBody>
          <a:bodyPr vert="horz" wrap="square" lIns="0" tIns="12700" rIns="0" bIns="0" rtlCol="0">
            <a:spAutoFit/>
          </a:bodyPr>
          <a:lstStyle/>
          <a:p>
            <a:pPr marL="300355" marR="5080" indent="-288290">
              <a:lnSpc>
                <a:spcPct val="100000"/>
              </a:lnSpc>
              <a:spcBef>
                <a:spcPts val="100"/>
              </a:spcBef>
              <a:buClr>
                <a:srgbClr val="0067B1"/>
              </a:buClr>
              <a:buChar char="●"/>
              <a:tabLst>
                <a:tab pos="300355" algn="l"/>
              </a:tabLst>
            </a:pPr>
            <a:r>
              <a:rPr lang="en-IE" sz="2400" b="1" dirty="0">
                <a:solidFill>
                  <a:srgbClr val="19124D"/>
                </a:solidFill>
                <a:latin typeface="Arial"/>
                <a:cs typeface="Arial"/>
              </a:rPr>
              <a:t>We must finance our own projects</a:t>
            </a:r>
            <a:endParaRPr sz="2400" dirty="0">
              <a:latin typeface="Arial"/>
              <a:cs typeface="Arial"/>
            </a:endParaRPr>
          </a:p>
        </p:txBody>
      </p:sp>
      <p:sp>
        <p:nvSpPr>
          <p:cNvPr id="33" name="object 32">
            <a:extLst>
              <a:ext uri="{FF2B5EF4-FFF2-40B4-BE49-F238E27FC236}">
                <a16:creationId xmlns:a16="http://schemas.microsoft.com/office/drawing/2014/main" id="{9764F0AC-7A2D-CA97-031B-7A4B2475BF63}"/>
              </a:ext>
            </a:extLst>
          </p:cNvPr>
          <p:cNvSpPr txBox="1">
            <a:spLocks noGrp="1"/>
          </p:cNvSpPr>
          <p:nvPr>
            <p:ph type="title"/>
          </p:nvPr>
        </p:nvSpPr>
        <p:spPr>
          <a:xfrm>
            <a:off x="347300" y="404681"/>
            <a:ext cx="5072380" cy="382156"/>
          </a:xfrm>
          <a:prstGeom prst="rect">
            <a:avLst/>
          </a:prstGeom>
        </p:spPr>
        <p:txBody>
          <a:bodyPr vert="horz" wrap="square" lIns="0" tIns="12700" rIns="0" bIns="0" rtlCol="0">
            <a:spAutoFit/>
          </a:bodyPr>
          <a:lstStyle/>
          <a:p>
            <a:pPr marL="12700" marR="5080">
              <a:lnSpc>
                <a:spcPct val="100000"/>
              </a:lnSpc>
              <a:spcBef>
                <a:spcPts val="100"/>
              </a:spcBef>
            </a:pPr>
            <a:r>
              <a:rPr lang="en-IE" spc="-10" dirty="0"/>
              <a:t>The Development of Dublin Port </a:t>
            </a:r>
            <a:endParaRPr spc="-10" dirty="0"/>
          </a:p>
        </p:txBody>
      </p:sp>
    </p:spTree>
    <p:extLst>
      <p:ext uri="{BB962C8B-B14F-4D97-AF65-F5344CB8AC3E}">
        <p14:creationId xmlns:p14="http://schemas.microsoft.com/office/powerpoint/2010/main" val="47727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7B4349C6-7030-51A5-4FEF-017A89E7E736}"/>
              </a:ext>
            </a:extLst>
          </p:cNvPr>
          <p:cNvSpPr/>
          <p:nvPr/>
        </p:nvSpPr>
        <p:spPr>
          <a:xfrm>
            <a:off x="6719888" y="1643063"/>
            <a:ext cx="1924050" cy="1852612"/>
          </a:xfrm>
          <a:custGeom>
            <a:avLst/>
            <a:gdLst>
              <a:gd name="connsiteX0" fmla="*/ 9525 w 1924050"/>
              <a:gd name="connsiteY0" fmla="*/ 1119188 h 1847850"/>
              <a:gd name="connsiteX1" fmla="*/ 0 w 1924050"/>
              <a:gd name="connsiteY1" fmla="*/ 885825 h 1847850"/>
              <a:gd name="connsiteX2" fmla="*/ 61912 w 1924050"/>
              <a:gd name="connsiteY2" fmla="*/ 661988 h 1847850"/>
              <a:gd name="connsiteX3" fmla="*/ 42862 w 1924050"/>
              <a:gd name="connsiteY3" fmla="*/ 423863 h 1847850"/>
              <a:gd name="connsiteX4" fmla="*/ 442912 w 1924050"/>
              <a:gd name="connsiteY4" fmla="*/ 404813 h 1847850"/>
              <a:gd name="connsiteX5" fmla="*/ 404812 w 1924050"/>
              <a:gd name="connsiteY5" fmla="*/ 0 h 1847850"/>
              <a:gd name="connsiteX6" fmla="*/ 528637 w 1924050"/>
              <a:gd name="connsiteY6" fmla="*/ 4763 h 1847850"/>
              <a:gd name="connsiteX7" fmla="*/ 557212 w 1924050"/>
              <a:gd name="connsiteY7" fmla="*/ 376238 h 1847850"/>
              <a:gd name="connsiteX8" fmla="*/ 1809750 w 1924050"/>
              <a:gd name="connsiteY8" fmla="*/ 323850 h 1847850"/>
              <a:gd name="connsiteX9" fmla="*/ 1814512 w 1924050"/>
              <a:gd name="connsiteY9" fmla="*/ 280988 h 1847850"/>
              <a:gd name="connsiteX10" fmla="*/ 1857375 w 1924050"/>
              <a:gd name="connsiteY10" fmla="*/ 290513 h 1847850"/>
              <a:gd name="connsiteX11" fmla="*/ 1895475 w 1924050"/>
              <a:gd name="connsiteY11" fmla="*/ 338138 h 1847850"/>
              <a:gd name="connsiteX12" fmla="*/ 1895475 w 1924050"/>
              <a:gd name="connsiteY12" fmla="*/ 409575 h 1847850"/>
              <a:gd name="connsiteX13" fmla="*/ 1924050 w 1924050"/>
              <a:gd name="connsiteY13" fmla="*/ 1519238 h 1847850"/>
              <a:gd name="connsiteX14" fmla="*/ 1309687 w 1924050"/>
              <a:gd name="connsiteY14" fmla="*/ 1528763 h 1847850"/>
              <a:gd name="connsiteX15" fmla="*/ 1228725 w 1924050"/>
              <a:gd name="connsiteY15" fmla="*/ 1604963 h 1847850"/>
              <a:gd name="connsiteX16" fmla="*/ 1085850 w 1924050"/>
              <a:gd name="connsiteY16" fmla="*/ 1604963 h 1847850"/>
              <a:gd name="connsiteX17" fmla="*/ 1095375 w 1924050"/>
              <a:gd name="connsiteY17" fmla="*/ 1824038 h 1847850"/>
              <a:gd name="connsiteX18" fmla="*/ 238125 w 1924050"/>
              <a:gd name="connsiteY18" fmla="*/ 1847850 h 1847850"/>
              <a:gd name="connsiteX19" fmla="*/ 233362 w 1924050"/>
              <a:gd name="connsiteY19" fmla="*/ 1109663 h 1847850"/>
              <a:gd name="connsiteX20" fmla="*/ 9525 w 1924050"/>
              <a:gd name="connsiteY20" fmla="*/ 1119188 h 1847850"/>
              <a:gd name="connsiteX0" fmla="*/ 9525 w 1924050"/>
              <a:gd name="connsiteY0" fmla="*/ 1119188 h 1847850"/>
              <a:gd name="connsiteX1" fmla="*/ 0 w 1924050"/>
              <a:gd name="connsiteY1" fmla="*/ 885825 h 1847850"/>
              <a:gd name="connsiteX2" fmla="*/ 61912 w 1924050"/>
              <a:gd name="connsiteY2" fmla="*/ 661988 h 1847850"/>
              <a:gd name="connsiteX3" fmla="*/ 42862 w 1924050"/>
              <a:gd name="connsiteY3" fmla="*/ 423863 h 1847850"/>
              <a:gd name="connsiteX4" fmla="*/ 433387 w 1924050"/>
              <a:gd name="connsiteY4" fmla="*/ 404813 h 1847850"/>
              <a:gd name="connsiteX5" fmla="*/ 404812 w 1924050"/>
              <a:gd name="connsiteY5" fmla="*/ 0 h 1847850"/>
              <a:gd name="connsiteX6" fmla="*/ 528637 w 1924050"/>
              <a:gd name="connsiteY6" fmla="*/ 4763 h 1847850"/>
              <a:gd name="connsiteX7" fmla="*/ 557212 w 1924050"/>
              <a:gd name="connsiteY7" fmla="*/ 376238 h 1847850"/>
              <a:gd name="connsiteX8" fmla="*/ 1809750 w 1924050"/>
              <a:gd name="connsiteY8" fmla="*/ 323850 h 1847850"/>
              <a:gd name="connsiteX9" fmla="*/ 1814512 w 1924050"/>
              <a:gd name="connsiteY9" fmla="*/ 280988 h 1847850"/>
              <a:gd name="connsiteX10" fmla="*/ 1857375 w 1924050"/>
              <a:gd name="connsiteY10" fmla="*/ 290513 h 1847850"/>
              <a:gd name="connsiteX11" fmla="*/ 1895475 w 1924050"/>
              <a:gd name="connsiteY11" fmla="*/ 338138 h 1847850"/>
              <a:gd name="connsiteX12" fmla="*/ 1895475 w 1924050"/>
              <a:gd name="connsiteY12" fmla="*/ 409575 h 1847850"/>
              <a:gd name="connsiteX13" fmla="*/ 1924050 w 1924050"/>
              <a:gd name="connsiteY13" fmla="*/ 1519238 h 1847850"/>
              <a:gd name="connsiteX14" fmla="*/ 1309687 w 1924050"/>
              <a:gd name="connsiteY14" fmla="*/ 1528763 h 1847850"/>
              <a:gd name="connsiteX15" fmla="*/ 1228725 w 1924050"/>
              <a:gd name="connsiteY15" fmla="*/ 1604963 h 1847850"/>
              <a:gd name="connsiteX16" fmla="*/ 1085850 w 1924050"/>
              <a:gd name="connsiteY16" fmla="*/ 1604963 h 1847850"/>
              <a:gd name="connsiteX17" fmla="*/ 1095375 w 1924050"/>
              <a:gd name="connsiteY17" fmla="*/ 1824038 h 1847850"/>
              <a:gd name="connsiteX18" fmla="*/ 238125 w 1924050"/>
              <a:gd name="connsiteY18" fmla="*/ 1847850 h 1847850"/>
              <a:gd name="connsiteX19" fmla="*/ 233362 w 1924050"/>
              <a:gd name="connsiteY19" fmla="*/ 1109663 h 1847850"/>
              <a:gd name="connsiteX20" fmla="*/ 9525 w 1924050"/>
              <a:gd name="connsiteY20" fmla="*/ 1119188 h 1847850"/>
              <a:gd name="connsiteX0" fmla="*/ 9525 w 1924050"/>
              <a:gd name="connsiteY0" fmla="*/ 1119188 h 1847850"/>
              <a:gd name="connsiteX1" fmla="*/ 0 w 1924050"/>
              <a:gd name="connsiteY1" fmla="*/ 885825 h 1847850"/>
              <a:gd name="connsiteX2" fmla="*/ 61912 w 1924050"/>
              <a:gd name="connsiteY2" fmla="*/ 661988 h 1847850"/>
              <a:gd name="connsiteX3" fmla="*/ 42862 w 1924050"/>
              <a:gd name="connsiteY3" fmla="*/ 423863 h 1847850"/>
              <a:gd name="connsiteX4" fmla="*/ 419100 w 1924050"/>
              <a:gd name="connsiteY4" fmla="*/ 404813 h 1847850"/>
              <a:gd name="connsiteX5" fmla="*/ 404812 w 1924050"/>
              <a:gd name="connsiteY5" fmla="*/ 0 h 1847850"/>
              <a:gd name="connsiteX6" fmla="*/ 528637 w 1924050"/>
              <a:gd name="connsiteY6" fmla="*/ 4763 h 1847850"/>
              <a:gd name="connsiteX7" fmla="*/ 557212 w 1924050"/>
              <a:gd name="connsiteY7" fmla="*/ 376238 h 1847850"/>
              <a:gd name="connsiteX8" fmla="*/ 1809750 w 1924050"/>
              <a:gd name="connsiteY8" fmla="*/ 323850 h 1847850"/>
              <a:gd name="connsiteX9" fmla="*/ 1814512 w 1924050"/>
              <a:gd name="connsiteY9" fmla="*/ 280988 h 1847850"/>
              <a:gd name="connsiteX10" fmla="*/ 1857375 w 1924050"/>
              <a:gd name="connsiteY10" fmla="*/ 290513 h 1847850"/>
              <a:gd name="connsiteX11" fmla="*/ 1895475 w 1924050"/>
              <a:gd name="connsiteY11" fmla="*/ 338138 h 1847850"/>
              <a:gd name="connsiteX12" fmla="*/ 1895475 w 1924050"/>
              <a:gd name="connsiteY12" fmla="*/ 409575 h 1847850"/>
              <a:gd name="connsiteX13" fmla="*/ 1924050 w 1924050"/>
              <a:gd name="connsiteY13" fmla="*/ 1519238 h 1847850"/>
              <a:gd name="connsiteX14" fmla="*/ 1309687 w 1924050"/>
              <a:gd name="connsiteY14" fmla="*/ 1528763 h 1847850"/>
              <a:gd name="connsiteX15" fmla="*/ 1228725 w 1924050"/>
              <a:gd name="connsiteY15" fmla="*/ 1604963 h 1847850"/>
              <a:gd name="connsiteX16" fmla="*/ 1085850 w 1924050"/>
              <a:gd name="connsiteY16" fmla="*/ 1604963 h 1847850"/>
              <a:gd name="connsiteX17" fmla="*/ 1095375 w 1924050"/>
              <a:gd name="connsiteY17" fmla="*/ 1824038 h 1847850"/>
              <a:gd name="connsiteX18" fmla="*/ 238125 w 1924050"/>
              <a:gd name="connsiteY18" fmla="*/ 1847850 h 1847850"/>
              <a:gd name="connsiteX19" fmla="*/ 233362 w 1924050"/>
              <a:gd name="connsiteY19" fmla="*/ 1109663 h 1847850"/>
              <a:gd name="connsiteX20" fmla="*/ 9525 w 1924050"/>
              <a:gd name="connsiteY20" fmla="*/ 1119188 h 1847850"/>
              <a:gd name="connsiteX0" fmla="*/ 9525 w 1924050"/>
              <a:gd name="connsiteY0" fmla="*/ 1119188 h 1847850"/>
              <a:gd name="connsiteX1" fmla="*/ 0 w 1924050"/>
              <a:gd name="connsiteY1" fmla="*/ 885825 h 1847850"/>
              <a:gd name="connsiteX2" fmla="*/ 61912 w 1924050"/>
              <a:gd name="connsiteY2" fmla="*/ 661988 h 1847850"/>
              <a:gd name="connsiteX3" fmla="*/ 57150 w 1924050"/>
              <a:gd name="connsiteY3" fmla="*/ 409575 h 1847850"/>
              <a:gd name="connsiteX4" fmla="*/ 419100 w 1924050"/>
              <a:gd name="connsiteY4" fmla="*/ 404813 h 1847850"/>
              <a:gd name="connsiteX5" fmla="*/ 404812 w 1924050"/>
              <a:gd name="connsiteY5" fmla="*/ 0 h 1847850"/>
              <a:gd name="connsiteX6" fmla="*/ 528637 w 1924050"/>
              <a:gd name="connsiteY6" fmla="*/ 4763 h 1847850"/>
              <a:gd name="connsiteX7" fmla="*/ 557212 w 1924050"/>
              <a:gd name="connsiteY7" fmla="*/ 376238 h 1847850"/>
              <a:gd name="connsiteX8" fmla="*/ 1809750 w 1924050"/>
              <a:gd name="connsiteY8" fmla="*/ 323850 h 1847850"/>
              <a:gd name="connsiteX9" fmla="*/ 1814512 w 1924050"/>
              <a:gd name="connsiteY9" fmla="*/ 280988 h 1847850"/>
              <a:gd name="connsiteX10" fmla="*/ 1857375 w 1924050"/>
              <a:gd name="connsiteY10" fmla="*/ 290513 h 1847850"/>
              <a:gd name="connsiteX11" fmla="*/ 1895475 w 1924050"/>
              <a:gd name="connsiteY11" fmla="*/ 338138 h 1847850"/>
              <a:gd name="connsiteX12" fmla="*/ 1895475 w 1924050"/>
              <a:gd name="connsiteY12" fmla="*/ 409575 h 1847850"/>
              <a:gd name="connsiteX13" fmla="*/ 1924050 w 1924050"/>
              <a:gd name="connsiteY13" fmla="*/ 1519238 h 1847850"/>
              <a:gd name="connsiteX14" fmla="*/ 1309687 w 1924050"/>
              <a:gd name="connsiteY14" fmla="*/ 1528763 h 1847850"/>
              <a:gd name="connsiteX15" fmla="*/ 1228725 w 1924050"/>
              <a:gd name="connsiteY15" fmla="*/ 1604963 h 1847850"/>
              <a:gd name="connsiteX16" fmla="*/ 1085850 w 1924050"/>
              <a:gd name="connsiteY16" fmla="*/ 1604963 h 1847850"/>
              <a:gd name="connsiteX17" fmla="*/ 1095375 w 1924050"/>
              <a:gd name="connsiteY17" fmla="*/ 1824038 h 1847850"/>
              <a:gd name="connsiteX18" fmla="*/ 238125 w 1924050"/>
              <a:gd name="connsiteY18" fmla="*/ 1847850 h 1847850"/>
              <a:gd name="connsiteX19" fmla="*/ 233362 w 1924050"/>
              <a:gd name="connsiteY19" fmla="*/ 1109663 h 1847850"/>
              <a:gd name="connsiteX20" fmla="*/ 9525 w 1924050"/>
              <a:gd name="connsiteY20" fmla="*/ 1119188 h 1847850"/>
              <a:gd name="connsiteX0" fmla="*/ 9525 w 1924050"/>
              <a:gd name="connsiteY0" fmla="*/ 1123950 h 1852612"/>
              <a:gd name="connsiteX1" fmla="*/ 0 w 1924050"/>
              <a:gd name="connsiteY1" fmla="*/ 890587 h 1852612"/>
              <a:gd name="connsiteX2" fmla="*/ 61912 w 1924050"/>
              <a:gd name="connsiteY2" fmla="*/ 666750 h 1852612"/>
              <a:gd name="connsiteX3" fmla="*/ 57150 w 1924050"/>
              <a:gd name="connsiteY3" fmla="*/ 414337 h 1852612"/>
              <a:gd name="connsiteX4" fmla="*/ 419100 w 1924050"/>
              <a:gd name="connsiteY4" fmla="*/ 409575 h 1852612"/>
              <a:gd name="connsiteX5" fmla="*/ 404812 w 1924050"/>
              <a:gd name="connsiteY5" fmla="*/ 4762 h 1852612"/>
              <a:gd name="connsiteX6" fmla="*/ 538162 w 1924050"/>
              <a:gd name="connsiteY6" fmla="*/ 0 h 1852612"/>
              <a:gd name="connsiteX7" fmla="*/ 557212 w 1924050"/>
              <a:gd name="connsiteY7" fmla="*/ 381000 h 1852612"/>
              <a:gd name="connsiteX8" fmla="*/ 1809750 w 1924050"/>
              <a:gd name="connsiteY8" fmla="*/ 328612 h 1852612"/>
              <a:gd name="connsiteX9" fmla="*/ 1814512 w 1924050"/>
              <a:gd name="connsiteY9" fmla="*/ 285750 h 1852612"/>
              <a:gd name="connsiteX10" fmla="*/ 1857375 w 1924050"/>
              <a:gd name="connsiteY10" fmla="*/ 295275 h 1852612"/>
              <a:gd name="connsiteX11" fmla="*/ 1895475 w 1924050"/>
              <a:gd name="connsiteY11" fmla="*/ 342900 h 1852612"/>
              <a:gd name="connsiteX12" fmla="*/ 1895475 w 1924050"/>
              <a:gd name="connsiteY12" fmla="*/ 414337 h 1852612"/>
              <a:gd name="connsiteX13" fmla="*/ 1924050 w 1924050"/>
              <a:gd name="connsiteY13" fmla="*/ 1524000 h 1852612"/>
              <a:gd name="connsiteX14" fmla="*/ 1309687 w 1924050"/>
              <a:gd name="connsiteY14" fmla="*/ 1533525 h 1852612"/>
              <a:gd name="connsiteX15" fmla="*/ 1228725 w 1924050"/>
              <a:gd name="connsiteY15" fmla="*/ 1609725 h 1852612"/>
              <a:gd name="connsiteX16" fmla="*/ 1085850 w 1924050"/>
              <a:gd name="connsiteY16" fmla="*/ 1609725 h 1852612"/>
              <a:gd name="connsiteX17" fmla="*/ 1095375 w 1924050"/>
              <a:gd name="connsiteY17" fmla="*/ 1828800 h 1852612"/>
              <a:gd name="connsiteX18" fmla="*/ 238125 w 1924050"/>
              <a:gd name="connsiteY18" fmla="*/ 1852612 h 1852612"/>
              <a:gd name="connsiteX19" fmla="*/ 233362 w 1924050"/>
              <a:gd name="connsiteY19" fmla="*/ 1114425 h 1852612"/>
              <a:gd name="connsiteX20" fmla="*/ 9525 w 1924050"/>
              <a:gd name="connsiteY20" fmla="*/ 1123950 h 185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4050" h="1852612">
                <a:moveTo>
                  <a:pt x="9525" y="1123950"/>
                </a:moveTo>
                <a:lnTo>
                  <a:pt x="0" y="890587"/>
                </a:lnTo>
                <a:lnTo>
                  <a:pt x="61912" y="666750"/>
                </a:lnTo>
                <a:cubicBezTo>
                  <a:pt x="60325" y="582612"/>
                  <a:pt x="58737" y="498475"/>
                  <a:pt x="57150" y="414337"/>
                </a:cubicBezTo>
                <a:lnTo>
                  <a:pt x="419100" y="409575"/>
                </a:lnTo>
                <a:lnTo>
                  <a:pt x="404812" y="4762"/>
                </a:lnTo>
                <a:lnTo>
                  <a:pt x="538162" y="0"/>
                </a:lnTo>
                <a:lnTo>
                  <a:pt x="557212" y="381000"/>
                </a:lnTo>
                <a:lnTo>
                  <a:pt x="1809750" y="328612"/>
                </a:lnTo>
                <a:lnTo>
                  <a:pt x="1814512" y="285750"/>
                </a:lnTo>
                <a:lnTo>
                  <a:pt x="1857375" y="295275"/>
                </a:lnTo>
                <a:lnTo>
                  <a:pt x="1895475" y="342900"/>
                </a:lnTo>
                <a:lnTo>
                  <a:pt x="1895475" y="414337"/>
                </a:lnTo>
                <a:lnTo>
                  <a:pt x="1924050" y="1524000"/>
                </a:lnTo>
                <a:lnTo>
                  <a:pt x="1309687" y="1533525"/>
                </a:lnTo>
                <a:lnTo>
                  <a:pt x="1228725" y="1609725"/>
                </a:lnTo>
                <a:lnTo>
                  <a:pt x="1085850" y="1609725"/>
                </a:lnTo>
                <a:lnTo>
                  <a:pt x="1095375" y="1828800"/>
                </a:lnTo>
                <a:lnTo>
                  <a:pt x="238125" y="1852612"/>
                </a:lnTo>
                <a:cubicBezTo>
                  <a:pt x="236537" y="1606550"/>
                  <a:pt x="234950" y="1360487"/>
                  <a:pt x="233362" y="1114425"/>
                </a:cubicBezTo>
                <a:lnTo>
                  <a:pt x="9525" y="1123950"/>
                </a:lnTo>
                <a:close/>
              </a:path>
            </a:pathLst>
          </a:custGeom>
          <a:solidFill>
            <a:schemeClr val="accent2">
              <a:alpha val="50000"/>
            </a:scheme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reeform: Shape 1">
            <a:extLst>
              <a:ext uri="{FF2B5EF4-FFF2-40B4-BE49-F238E27FC236}">
                <a16:creationId xmlns:a16="http://schemas.microsoft.com/office/drawing/2014/main" id="{F0B115EA-4F4B-A152-C751-18BCAD3CF216}"/>
              </a:ext>
            </a:extLst>
          </p:cNvPr>
          <p:cNvSpPr/>
          <p:nvPr/>
        </p:nvSpPr>
        <p:spPr>
          <a:xfrm>
            <a:off x="1400175" y="1909763"/>
            <a:ext cx="3186113" cy="1762125"/>
          </a:xfrm>
          <a:custGeom>
            <a:avLst/>
            <a:gdLst>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28700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604838 w 3186113"/>
              <a:gd name="connsiteY20" fmla="*/ 652462 h 1762125"/>
              <a:gd name="connsiteX21" fmla="*/ 533400 w 3186113"/>
              <a:gd name="connsiteY21" fmla="*/ 1100137 h 1762125"/>
              <a:gd name="connsiteX22" fmla="*/ 590550 w 3186113"/>
              <a:gd name="connsiteY22" fmla="*/ 1100137 h 1762125"/>
              <a:gd name="connsiteX23" fmla="*/ 661988 w 3186113"/>
              <a:gd name="connsiteY23" fmla="*/ 1176337 h 1762125"/>
              <a:gd name="connsiteX24" fmla="*/ 652463 w 3186113"/>
              <a:gd name="connsiteY24" fmla="*/ 1304925 h 1762125"/>
              <a:gd name="connsiteX25" fmla="*/ 1862138 w 3186113"/>
              <a:gd name="connsiteY25" fmla="*/ 1433512 h 1762125"/>
              <a:gd name="connsiteX26" fmla="*/ 2066925 w 3186113"/>
              <a:gd name="connsiteY26" fmla="*/ 1657350 h 1762125"/>
              <a:gd name="connsiteX27" fmla="*/ 0 w 3186113"/>
              <a:gd name="connsiteY27"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604838 w 3186113"/>
              <a:gd name="connsiteY20" fmla="*/ 652462 h 1762125"/>
              <a:gd name="connsiteX21" fmla="*/ 533400 w 3186113"/>
              <a:gd name="connsiteY21" fmla="*/ 1100137 h 1762125"/>
              <a:gd name="connsiteX22" fmla="*/ 590550 w 3186113"/>
              <a:gd name="connsiteY22" fmla="*/ 1100137 h 1762125"/>
              <a:gd name="connsiteX23" fmla="*/ 661988 w 3186113"/>
              <a:gd name="connsiteY23" fmla="*/ 1176337 h 1762125"/>
              <a:gd name="connsiteX24" fmla="*/ 652463 w 3186113"/>
              <a:gd name="connsiteY24" fmla="*/ 1304925 h 1762125"/>
              <a:gd name="connsiteX25" fmla="*/ 1862138 w 3186113"/>
              <a:gd name="connsiteY25" fmla="*/ 1433512 h 1762125"/>
              <a:gd name="connsiteX26" fmla="*/ 2066925 w 3186113"/>
              <a:gd name="connsiteY26" fmla="*/ 1657350 h 1762125"/>
              <a:gd name="connsiteX27" fmla="*/ 0 w 3186113"/>
              <a:gd name="connsiteY27"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533400 w 3186113"/>
              <a:gd name="connsiteY21" fmla="*/ 1100137 h 1762125"/>
              <a:gd name="connsiteX22" fmla="*/ 590550 w 3186113"/>
              <a:gd name="connsiteY22" fmla="*/ 1100137 h 1762125"/>
              <a:gd name="connsiteX23" fmla="*/ 661988 w 3186113"/>
              <a:gd name="connsiteY23" fmla="*/ 1176337 h 1762125"/>
              <a:gd name="connsiteX24" fmla="*/ 652463 w 3186113"/>
              <a:gd name="connsiteY24" fmla="*/ 1304925 h 1762125"/>
              <a:gd name="connsiteX25" fmla="*/ 1862138 w 3186113"/>
              <a:gd name="connsiteY25" fmla="*/ 1433512 h 1762125"/>
              <a:gd name="connsiteX26" fmla="*/ 2066925 w 3186113"/>
              <a:gd name="connsiteY26" fmla="*/ 1657350 h 1762125"/>
              <a:gd name="connsiteX27" fmla="*/ 0 w 3186113"/>
              <a:gd name="connsiteY27"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538162 w 3186113"/>
              <a:gd name="connsiteY21" fmla="*/ 1100137 h 1762125"/>
              <a:gd name="connsiteX22" fmla="*/ 590550 w 3186113"/>
              <a:gd name="connsiteY22" fmla="*/ 1100137 h 1762125"/>
              <a:gd name="connsiteX23" fmla="*/ 661988 w 3186113"/>
              <a:gd name="connsiteY23" fmla="*/ 1176337 h 1762125"/>
              <a:gd name="connsiteX24" fmla="*/ 652463 w 3186113"/>
              <a:gd name="connsiteY24" fmla="*/ 1304925 h 1762125"/>
              <a:gd name="connsiteX25" fmla="*/ 1862138 w 3186113"/>
              <a:gd name="connsiteY25" fmla="*/ 1433512 h 1762125"/>
              <a:gd name="connsiteX26" fmla="*/ 2066925 w 3186113"/>
              <a:gd name="connsiteY26" fmla="*/ 1657350 h 1762125"/>
              <a:gd name="connsiteX27" fmla="*/ 0 w 3186113"/>
              <a:gd name="connsiteY27"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565150 w 3186113"/>
              <a:gd name="connsiteY21" fmla="*/ 893762 h 1762125"/>
              <a:gd name="connsiteX22" fmla="*/ 538162 w 3186113"/>
              <a:gd name="connsiteY22" fmla="*/ 1100137 h 1762125"/>
              <a:gd name="connsiteX23" fmla="*/ 590550 w 3186113"/>
              <a:gd name="connsiteY23" fmla="*/ 1100137 h 1762125"/>
              <a:gd name="connsiteX24" fmla="*/ 661988 w 3186113"/>
              <a:gd name="connsiteY24" fmla="*/ 1176337 h 1762125"/>
              <a:gd name="connsiteX25" fmla="*/ 652463 w 3186113"/>
              <a:gd name="connsiteY25" fmla="*/ 1304925 h 1762125"/>
              <a:gd name="connsiteX26" fmla="*/ 1862138 w 3186113"/>
              <a:gd name="connsiteY26" fmla="*/ 1433512 h 1762125"/>
              <a:gd name="connsiteX27" fmla="*/ 2066925 w 3186113"/>
              <a:gd name="connsiteY27" fmla="*/ 1657350 h 1762125"/>
              <a:gd name="connsiteX28" fmla="*/ 0 w 3186113"/>
              <a:gd name="connsiteY28"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1371600 w 3186113"/>
              <a:gd name="connsiteY21" fmla="*/ 1055687 h 1762125"/>
              <a:gd name="connsiteX22" fmla="*/ 538162 w 3186113"/>
              <a:gd name="connsiteY22" fmla="*/ 1100137 h 1762125"/>
              <a:gd name="connsiteX23" fmla="*/ 590550 w 3186113"/>
              <a:gd name="connsiteY23" fmla="*/ 1100137 h 1762125"/>
              <a:gd name="connsiteX24" fmla="*/ 661988 w 3186113"/>
              <a:gd name="connsiteY24" fmla="*/ 1176337 h 1762125"/>
              <a:gd name="connsiteX25" fmla="*/ 652463 w 3186113"/>
              <a:gd name="connsiteY25" fmla="*/ 1304925 h 1762125"/>
              <a:gd name="connsiteX26" fmla="*/ 1862138 w 3186113"/>
              <a:gd name="connsiteY26" fmla="*/ 1433512 h 1762125"/>
              <a:gd name="connsiteX27" fmla="*/ 2066925 w 3186113"/>
              <a:gd name="connsiteY27" fmla="*/ 1657350 h 1762125"/>
              <a:gd name="connsiteX28" fmla="*/ 0 w 3186113"/>
              <a:gd name="connsiteY28"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1371600 w 3186113"/>
              <a:gd name="connsiteY21" fmla="*/ 1055687 h 1762125"/>
              <a:gd name="connsiteX22" fmla="*/ 968375 w 3186113"/>
              <a:gd name="connsiteY22" fmla="*/ 1081087 h 1762125"/>
              <a:gd name="connsiteX23" fmla="*/ 538162 w 3186113"/>
              <a:gd name="connsiteY23" fmla="*/ 1100137 h 1762125"/>
              <a:gd name="connsiteX24" fmla="*/ 590550 w 3186113"/>
              <a:gd name="connsiteY24" fmla="*/ 1100137 h 1762125"/>
              <a:gd name="connsiteX25" fmla="*/ 661988 w 3186113"/>
              <a:gd name="connsiteY25" fmla="*/ 1176337 h 1762125"/>
              <a:gd name="connsiteX26" fmla="*/ 652463 w 3186113"/>
              <a:gd name="connsiteY26" fmla="*/ 1304925 h 1762125"/>
              <a:gd name="connsiteX27" fmla="*/ 1862138 w 3186113"/>
              <a:gd name="connsiteY27" fmla="*/ 1433512 h 1762125"/>
              <a:gd name="connsiteX28" fmla="*/ 2066925 w 3186113"/>
              <a:gd name="connsiteY28" fmla="*/ 1657350 h 1762125"/>
              <a:gd name="connsiteX29" fmla="*/ 0 w 3186113"/>
              <a:gd name="connsiteY29"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1371600 w 3186113"/>
              <a:gd name="connsiteY21" fmla="*/ 1055687 h 1762125"/>
              <a:gd name="connsiteX22" fmla="*/ 1368425 w 3186113"/>
              <a:gd name="connsiteY22" fmla="*/ 1160462 h 1762125"/>
              <a:gd name="connsiteX23" fmla="*/ 538162 w 3186113"/>
              <a:gd name="connsiteY23" fmla="*/ 1100137 h 1762125"/>
              <a:gd name="connsiteX24" fmla="*/ 590550 w 3186113"/>
              <a:gd name="connsiteY24" fmla="*/ 1100137 h 1762125"/>
              <a:gd name="connsiteX25" fmla="*/ 661988 w 3186113"/>
              <a:gd name="connsiteY25" fmla="*/ 1176337 h 1762125"/>
              <a:gd name="connsiteX26" fmla="*/ 652463 w 3186113"/>
              <a:gd name="connsiteY26" fmla="*/ 1304925 h 1762125"/>
              <a:gd name="connsiteX27" fmla="*/ 1862138 w 3186113"/>
              <a:gd name="connsiteY27" fmla="*/ 1433512 h 1762125"/>
              <a:gd name="connsiteX28" fmla="*/ 2066925 w 3186113"/>
              <a:gd name="connsiteY28" fmla="*/ 1657350 h 1762125"/>
              <a:gd name="connsiteX29" fmla="*/ 0 w 3186113"/>
              <a:gd name="connsiteY29"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901700 w 3186113"/>
              <a:gd name="connsiteY21" fmla="*/ 817562 h 1762125"/>
              <a:gd name="connsiteX22" fmla="*/ 1371600 w 3186113"/>
              <a:gd name="connsiteY22" fmla="*/ 1055687 h 1762125"/>
              <a:gd name="connsiteX23" fmla="*/ 1368425 w 3186113"/>
              <a:gd name="connsiteY23" fmla="*/ 1160462 h 1762125"/>
              <a:gd name="connsiteX24" fmla="*/ 538162 w 3186113"/>
              <a:gd name="connsiteY24" fmla="*/ 1100137 h 1762125"/>
              <a:gd name="connsiteX25" fmla="*/ 590550 w 3186113"/>
              <a:gd name="connsiteY25" fmla="*/ 1100137 h 1762125"/>
              <a:gd name="connsiteX26" fmla="*/ 661988 w 3186113"/>
              <a:gd name="connsiteY26" fmla="*/ 1176337 h 1762125"/>
              <a:gd name="connsiteX27" fmla="*/ 652463 w 3186113"/>
              <a:gd name="connsiteY27" fmla="*/ 1304925 h 1762125"/>
              <a:gd name="connsiteX28" fmla="*/ 1862138 w 3186113"/>
              <a:gd name="connsiteY28" fmla="*/ 1433512 h 1762125"/>
              <a:gd name="connsiteX29" fmla="*/ 2066925 w 3186113"/>
              <a:gd name="connsiteY29" fmla="*/ 1657350 h 1762125"/>
              <a:gd name="connsiteX30" fmla="*/ 0 w 3186113"/>
              <a:gd name="connsiteY30"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561975 w 3186113"/>
              <a:gd name="connsiteY21" fmla="*/ 925512 h 1762125"/>
              <a:gd name="connsiteX22" fmla="*/ 1371600 w 3186113"/>
              <a:gd name="connsiteY22" fmla="*/ 1055687 h 1762125"/>
              <a:gd name="connsiteX23" fmla="*/ 1368425 w 3186113"/>
              <a:gd name="connsiteY23" fmla="*/ 1160462 h 1762125"/>
              <a:gd name="connsiteX24" fmla="*/ 538162 w 3186113"/>
              <a:gd name="connsiteY24" fmla="*/ 1100137 h 1762125"/>
              <a:gd name="connsiteX25" fmla="*/ 590550 w 3186113"/>
              <a:gd name="connsiteY25" fmla="*/ 1100137 h 1762125"/>
              <a:gd name="connsiteX26" fmla="*/ 661988 w 3186113"/>
              <a:gd name="connsiteY26" fmla="*/ 1176337 h 1762125"/>
              <a:gd name="connsiteX27" fmla="*/ 652463 w 3186113"/>
              <a:gd name="connsiteY27" fmla="*/ 1304925 h 1762125"/>
              <a:gd name="connsiteX28" fmla="*/ 1862138 w 3186113"/>
              <a:gd name="connsiteY28" fmla="*/ 1433512 h 1762125"/>
              <a:gd name="connsiteX29" fmla="*/ 2066925 w 3186113"/>
              <a:gd name="connsiteY29" fmla="*/ 1657350 h 1762125"/>
              <a:gd name="connsiteX30" fmla="*/ 0 w 3186113"/>
              <a:gd name="connsiteY30"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561975 w 3186113"/>
              <a:gd name="connsiteY21" fmla="*/ 925512 h 1762125"/>
              <a:gd name="connsiteX22" fmla="*/ 1377950 w 3186113"/>
              <a:gd name="connsiteY22" fmla="*/ 1001712 h 1762125"/>
              <a:gd name="connsiteX23" fmla="*/ 1368425 w 3186113"/>
              <a:gd name="connsiteY23" fmla="*/ 1160462 h 1762125"/>
              <a:gd name="connsiteX24" fmla="*/ 538162 w 3186113"/>
              <a:gd name="connsiteY24" fmla="*/ 1100137 h 1762125"/>
              <a:gd name="connsiteX25" fmla="*/ 590550 w 3186113"/>
              <a:gd name="connsiteY25" fmla="*/ 1100137 h 1762125"/>
              <a:gd name="connsiteX26" fmla="*/ 661988 w 3186113"/>
              <a:gd name="connsiteY26" fmla="*/ 1176337 h 1762125"/>
              <a:gd name="connsiteX27" fmla="*/ 652463 w 3186113"/>
              <a:gd name="connsiteY27" fmla="*/ 1304925 h 1762125"/>
              <a:gd name="connsiteX28" fmla="*/ 1862138 w 3186113"/>
              <a:gd name="connsiteY28" fmla="*/ 1433512 h 1762125"/>
              <a:gd name="connsiteX29" fmla="*/ 2066925 w 3186113"/>
              <a:gd name="connsiteY29" fmla="*/ 1657350 h 1762125"/>
              <a:gd name="connsiteX30" fmla="*/ 0 w 3186113"/>
              <a:gd name="connsiteY30"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561975 w 3186113"/>
              <a:gd name="connsiteY21" fmla="*/ 925512 h 1762125"/>
              <a:gd name="connsiteX22" fmla="*/ 1377950 w 3186113"/>
              <a:gd name="connsiteY22" fmla="*/ 1001712 h 1762125"/>
              <a:gd name="connsiteX23" fmla="*/ 1377950 w 3186113"/>
              <a:gd name="connsiteY23" fmla="*/ 1163637 h 1762125"/>
              <a:gd name="connsiteX24" fmla="*/ 538162 w 3186113"/>
              <a:gd name="connsiteY24" fmla="*/ 1100137 h 1762125"/>
              <a:gd name="connsiteX25" fmla="*/ 590550 w 3186113"/>
              <a:gd name="connsiteY25" fmla="*/ 1100137 h 1762125"/>
              <a:gd name="connsiteX26" fmla="*/ 661988 w 3186113"/>
              <a:gd name="connsiteY26" fmla="*/ 1176337 h 1762125"/>
              <a:gd name="connsiteX27" fmla="*/ 652463 w 3186113"/>
              <a:gd name="connsiteY27" fmla="*/ 1304925 h 1762125"/>
              <a:gd name="connsiteX28" fmla="*/ 1862138 w 3186113"/>
              <a:gd name="connsiteY28" fmla="*/ 1433512 h 1762125"/>
              <a:gd name="connsiteX29" fmla="*/ 2066925 w 3186113"/>
              <a:gd name="connsiteY29" fmla="*/ 1657350 h 1762125"/>
              <a:gd name="connsiteX30" fmla="*/ 0 w 3186113"/>
              <a:gd name="connsiteY30"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561975 w 3186113"/>
              <a:gd name="connsiteY21" fmla="*/ 925512 h 1762125"/>
              <a:gd name="connsiteX22" fmla="*/ 1390650 w 3186113"/>
              <a:gd name="connsiteY22" fmla="*/ 1001712 h 1762125"/>
              <a:gd name="connsiteX23" fmla="*/ 1377950 w 3186113"/>
              <a:gd name="connsiteY23" fmla="*/ 1163637 h 1762125"/>
              <a:gd name="connsiteX24" fmla="*/ 538162 w 3186113"/>
              <a:gd name="connsiteY24" fmla="*/ 1100137 h 1762125"/>
              <a:gd name="connsiteX25" fmla="*/ 590550 w 3186113"/>
              <a:gd name="connsiteY25" fmla="*/ 1100137 h 1762125"/>
              <a:gd name="connsiteX26" fmla="*/ 661988 w 3186113"/>
              <a:gd name="connsiteY26" fmla="*/ 1176337 h 1762125"/>
              <a:gd name="connsiteX27" fmla="*/ 652463 w 3186113"/>
              <a:gd name="connsiteY27" fmla="*/ 1304925 h 1762125"/>
              <a:gd name="connsiteX28" fmla="*/ 1862138 w 3186113"/>
              <a:gd name="connsiteY28" fmla="*/ 1433512 h 1762125"/>
              <a:gd name="connsiteX29" fmla="*/ 2066925 w 3186113"/>
              <a:gd name="connsiteY29" fmla="*/ 1657350 h 1762125"/>
              <a:gd name="connsiteX30" fmla="*/ 0 w 3186113"/>
              <a:gd name="connsiteY30" fmla="*/ 1471612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86113" h="1762125">
                <a:moveTo>
                  <a:pt x="0" y="1471612"/>
                </a:moveTo>
                <a:lnTo>
                  <a:pt x="9525" y="1395412"/>
                </a:lnTo>
                <a:lnTo>
                  <a:pt x="52388" y="1390650"/>
                </a:lnTo>
                <a:lnTo>
                  <a:pt x="52388" y="1338262"/>
                </a:lnTo>
                <a:lnTo>
                  <a:pt x="4763" y="1328737"/>
                </a:lnTo>
                <a:lnTo>
                  <a:pt x="76200" y="476250"/>
                </a:lnTo>
                <a:lnTo>
                  <a:pt x="138113" y="471487"/>
                </a:lnTo>
                <a:lnTo>
                  <a:pt x="138113" y="409575"/>
                </a:lnTo>
                <a:lnTo>
                  <a:pt x="404813" y="423862"/>
                </a:lnTo>
                <a:lnTo>
                  <a:pt x="423863" y="104775"/>
                </a:lnTo>
                <a:lnTo>
                  <a:pt x="600075" y="119062"/>
                </a:lnTo>
                <a:lnTo>
                  <a:pt x="590550" y="0"/>
                </a:lnTo>
                <a:lnTo>
                  <a:pt x="1000125" y="28575"/>
                </a:lnTo>
                <a:lnTo>
                  <a:pt x="976313" y="590550"/>
                </a:lnTo>
                <a:lnTo>
                  <a:pt x="2200275" y="657225"/>
                </a:lnTo>
                <a:lnTo>
                  <a:pt x="2852738" y="1643062"/>
                </a:lnTo>
                <a:lnTo>
                  <a:pt x="3109913" y="1666875"/>
                </a:lnTo>
                <a:lnTo>
                  <a:pt x="3186113" y="1762125"/>
                </a:lnTo>
                <a:lnTo>
                  <a:pt x="2757488" y="1719262"/>
                </a:lnTo>
                <a:lnTo>
                  <a:pt x="2119313" y="742950"/>
                </a:lnTo>
                <a:lnTo>
                  <a:pt x="590551" y="652462"/>
                </a:lnTo>
                <a:lnTo>
                  <a:pt x="561975" y="925512"/>
                </a:lnTo>
                <a:lnTo>
                  <a:pt x="1390650" y="1001712"/>
                </a:lnTo>
                <a:cubicBezTo>
                  <a:pt x="1389592" y="1036637"/>
                  <a:pt x="1379008" y="1128712"/>
                  <a:pt x="1377950" y="1163637"/>
                </a:cubicBezTo>
                <a:lnTo>
                  <a:pt x="538162" y="1100137"/>
                </a:lnTo>
                <a:lnTo>
                  <a:pt x="590550" y="1100137"/>
                </a:lnTo>
                <a:lnTo>
                  <a:pt x="661988" y="1176337"/>
                </a:lnTo>
                <a:lnTo>
                  <a:pt x="652463" y="1304925"/>
                </a:lnTo>
                <a:lnTo>
                  <a:pt x="1862138" y="1433512"/>
                </a:lnTo>
                <a:lnTo>
                  <a:pt x="2066925" y="1657350"/>
                </a:lnTo>
                <a:lnTo>
                  <a:pt x="0" y="1471612"/>
                </a:lnTo>
                <a:close/>
              </a:path>
            </a:pathLst>
          </a:custGeom>
          <a:solidFill>
            <a:schemeClr val="accent1">
              <a:alpha val="50000"/>
            </a:scheme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DDFDA907-C3BC-406F-D4E9-35333D0DDC5A}"/>
              </a:ext>
            </a:extLst>
          </p:cNvPr>
          <p:cNvSpPr/>
          <p:nvPr/>
        </p:nvSpPr>
        <p:spPr>
          <a:xfrm>
            <a:off x="5614987" y="2938462"/>
            <a:ext cx="466726" cy="757239"/>
          </a:xfrm>
          <a:custGeom>
            <a:avLst/>
            <a:gdLst>
              <a:gd name="connsiteX0" fmla="*/ 61913 w 452438"/>
              <a:gd name="connsiteY0" fmla="*/ 0 h 747713"/>
              <a:gd name="connsiteX1" fmla="*/ 328613 w 452438"/>
              <a:gd name="connsiteY1" fmla="*/ 14288 h 747713"/>
              <a:gd name="connsiteX2" fmla="*/ 347663 w 452438"/>
              <a:gd name="connsiteY2" fmla="*/ 66675 h 747713"/>
              <a:gd name="connsiteX3" fmla="*/ 395288 w 452438"/>
              <a:gd name="connsiteY3" fmla="*/ 176213 h 747713"/>
              <a:gd name="connsiteX4" fmla="*/ 390525 w 452438"/>
              <a:gd name="connsiteY4" fmla="*/ 609600 h 747713"/>
              <a:gd name="connsiteX5" fmla="*/ 452438 w 452438"/>
              <a:gd name="connsiteY5" fmla="*/ 609600 h 747713"/>
              <a:gd name="connsiteX6" fmla="*/ 438150 w 452438"/>
              <a:gd name="connsiteY6" fmla="*/ 747713 h 747713"/>
              <a:gd name="connsiteX7" fmla="*/ 0 w 452438"/>
              <a:gd name="connsiteY7" fmla="*/ 719138 h 747713"/>
              <a:gd name="connsiteX8" fmla="*/ 61913 w 452438"/>
              <a:gd name="connsiteY8" fmla="*/ 0 h 747713"/>
              <a:gd name="connsiteX0" fmla="*/ 14288 w 452438"/>
              <a:gd name="connsiteY0" fmla="*/ 0 h 742951"/>
              <a:gd name="connsiteX1" fmla="*/ 328613 w 452438"/>
              <a:gd name="connsiteY1" fmla="*/ 9526 h 742951"/>
              <a:gd name="connsiteX2" fmla="*/ 347663 w 452438"/>
              <a:gd name="connsiteY2" fmla="*/ 61913 h 742951"/>
              <a:gd name="connsiteX3" fmla="*/ 395288 w 452438"/>
              <a:gd name="connsiteY3" fmla="*/ 171451 h 742951"/>
              <a:gd name="connsiteX4" fmla="*/ 390525 w 452438"/>
              <a:gd name="connsiteY4" fmla="*/ 604838 h 742951"/>
              <a:gd name="connsiteX5" fmla="*/ 452438 w 452438"/>
              <a:gd name="connsiteY5" fmla="*/ 604838 h 742951"/>
              <a:gd name="connsiteX6" fmla="*/ 438150 w 452438"/>
              <a:gd name="connsiteY6" fmla="*/ 742951 h 742951"/>
              <a:gd name="connsiteX7" fmla="*/ 0 w 452438"/>
              <a:gd name="connsiteY7" fmla="*/ 714376 h 742951"/>
              <a:gd name="connsiteX8" fmla="*/ 14288 w 452438"/>
              <a:gd name="connsiteY8" fmla="*/ 0 h 742951"/>
              <a:gd name="connsiteX0" fmla="*/ 28576 w 466726"/>
              <a:gd name="connsiteY0" fmla="*/ 0 h 742951"/>
              <a:gd name="connsiteX1" fmla="*/ 342901 w 466726"/>
              <a:gd name="connsiteY1" fmla="*/ 9526 h 742951"/>
              <a:gd name="connsiteX2" fmla="*/ 361951 w 466726"/>
              <a:gd name="connsiteY2" fmla="*/ 61913 h 742951"/>
              <a:gd name="connsiteX3" fmla="*/ 409576 w 466726"/>
              <a:gd name="connsiteY3" fmla="*/ 171451 h 742951"/>
              <a:gd name="connsiteX4" fmla="*/ 404813 w 466726"/>
              <a:gd name="connsiteY4" fmla="*/ 604838 h 742951"/>
              <a:gd name="connsiteX5" fmla="*/ 466726 w 466726"/>
              <a:gd name="connsiteY5" fmla="*/ 604838 h 742951"/>
              <a:gd name="connsiteX6" fmla="*/ 452438 w 466726"/>
              <a:gd name="connsiteY6" fmla="*/ 742951 h 742951"/>
              <a:gd name="connsiteX7" fmla="*/ 0 w 466726"/>
              <a:gd name="connsiteY7" fmla="*/ 714376 h 742951"/>
              <a:gd name="connsiteX8" fmla="*/ 28576 w 466726"/>
              <a:gd name="connsiteY8" fmla="*/ 0 h 742951"/>
              <a:gd name="connsiteX0" fmla="*/ 28576 w 466726"/>
              <a:gd name="connsiteY0" fmla="*/ 0 h 742951"/>
              <a:gd name="connsiteX1" fmla="*/ 342901 w 466726"/>
              <a:gd name="connsiteY1" fmla="*/ 9526 h 742951"/>
              <a:gd name="connsiteX2" fmla="*/ 361951 w 466726"/>
              <a:gd name="connsiteY2" fmla="*/ 61913 h 742951"/>
              <a:gd name="connsiteX3" fmla="*/ 409576 w 466726"/>
              <a:gd name="connsiteY3" fmla="*/ 171451 h 742951"/>
              <a:gd name="connsiteX4" fmla="*/ 404813 w 466726"/>
              <a:gd name="connsiteY4" fmla="*/ 604838 h 742951"/>
              <a:gd name="connsiteX5" fmla="*/ 466726 w 466726"/>
              <a:gd name="connsiteY5" fmla="*/ 604838 h 742951"/>
              <a:gd name="connsiteX6" fmla="*/ 452438 w 466726"/>
              <a:gd name="connsiteY6" fmla="*/ 742951 h 742951"/>
              <a:gd name="connsiteX7" fmla="*/ 0 w 466726"/>
              <a:gd name="connsiteY7" fmla="*/ 738188 h 742951"/>
              <a:gd name="connsiteX8" fmla="*/ 28576 w 466726"/>
              <a:gd name="connsiteY8" fmla="*/ 0 h 742951"/>
              <a:gd name="connsiteX0" fmla="*/ 28576 w 466726"/>
              <a:gd name="connsiteY0" fmla="*/ 0 h 757239"/>
              <a:gd name="connsiteX1" fmla="*/ 342901 w 466726"/>
              <a:gd name="connsiteY1" fmla="*/ 9526 h 757239"/>
              <a:gd name="connsiteX2" fmla="*/ 361951 w 466726"/>
              <a:gd name="connsiteY2" fmla="*/ 61913 h 757239"/>
              <a:gd name="connsiteX3" fmla="*/ 409576 w 466726"/>
              <a:gd name="connsiteY3" fmla="*/ 171451 h 757239"/>
              <a:gd name="connsiteX4" fmla="*/ 404813 w 466726"/>
              <a:gd name="connsiteY4" fmla="*/ 604838 h 757239"/>
              <a:gd name="connsiteX5" fmla="*/ 466726 w 466726"/>
              <a:gd name="connsiteY5" fmla="*/ 604838 h 757239"/>
              <a:gd name="connsiteX6" fmla="*/ 461963 w 466726"/>
              <a:gd name="connsiteY6" fmla="*/ 757239 h 757239"/>
              <a:gd name="connsiteX7" fmla="*/ 0 w 466726"/>
              <a:gd name="connsiteY7" fmla="*/ 738188 h 757239"/>
              <a:gd name="connsiteX8" fmla="*/ 28576 w 466726"/>
              <a:gd name="connsiteY8" fmla="*/ 0 h 75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6" h="757239">
                <a:moveTo>
                  <a:pt x="28576" y="0"/>
                </a:moveTo>
                <a:lnTo>
                  <a:pt x="342901" y="9526"/>
                </a:lnTo>
                <a:lnTo>
                  <a:pt x="361951" y="61913"/>
                </a:lnTo>
                <a:lnTo>
                  <a:pt x="409576" y="171451"/>
                </a:lnTo>
                <a:cubicBezTo>
                  <a:pt x="407988" y="315913"/>
                  <a:pt x="406401" y="460376"/>
                  <a:pt x="404813" y="604838"/>
                </a:cubicBezTo>
                <a:lnTo>
                  <a:pt x="466726" y="604838"/>
                </a:lnTo>
                <a:lnTo>
                  <a:pt x="461963" y="757239"/>
                </a:lnTo>
                <a:lnTo>
                  <a:pt x="0" y="738188"/>
                </a:lnTo>
                <a:lnTo>
                  <a:pt x="28576" y="0"/>
                </a:lnTo>
                <a:close/>
              </a:path>
            </a:pathLst>
          </a:custGeom>
          <a:solidFill>
            <a:schemeClr val="accent2">
              <a:alpha val="50000"/>
            </a:scheme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7B426636-38E6-D1CF-98BC-4EF9ABE3A96A}"/>
              </a:ext>
            </a:extLst>
          </p:cNvPr>
          <p:cNvSpPr/>
          <p:nvPr/>
        </p:nvSpPr>
        <p:spPr>
          <a:xfrm>
            <a:off x="7802563" y="3167064"/>
            <a:ext cx="2155825" cy="581025"/>
          </a:xfrm>
          <a:custGeom>
            <a:avLst/>
            <a:gdLst>
              <a:gd name="connsiteX0" fmla="*/ 0 w 2171700"/>
              <a:gd name="connsiteY0" fmla="*/ 76200 h 600075"/>
              <a:gd name="connsiteX1" fmla="*/ 142875 w 2171700"/>
              <a:gd name="connsiteY1" fmla="*/ 85725 h 600075"/>
              <a:gd name="connsiteX2" fmla="*/ 238125 w 2171700"/>
              <a:gd name="connsiteY2" fmla="*/ 0 h 600075"/>
              <a:gd name="connsiteX3" fmla="*/ 852487 w 2171700"/>
              <a:gd name="connsiteY3" fmla="*/ 19050 h 600075"/>
              <a:gd name="connsiteX4" fmla="*/ 881062 w 2171700"/>
              <a:gd name="connsiteY4" fmla="*/ 366712 h 600075"/>
              <a:gd name="connsiteX5" fmla="*/ 2171700 w 2171700"/>
              <a:gd name="connsiteY5" fmla="*/ 419100 h 600075"/>
              <a:gd name="connsiteX6" fmla="*/ 2171700 w 2171700"/>
              <a:gd name="connsiteY6" fmla="*/ 542925 h 600075"/>
              <a:gd name="connsiteX7" fmla="*/ 1252537 w 2171700"/>
              <a:gd name="connsiteY7" fmla="*/ 500062 h 600075"/>
              <a:gd name="connsiteX8" fmla="*/ 1219200 w 2171700"/>
              <a:gd name="connsiteY8" fmla="*/ 585787 h 600075"/>
              <a:gd name="connsiteX9" fmla="*/ 1085850 w 2171700"/>
              <a:gd name="connsiteY9" fmla="*/ 600075 h 600075"/>
              <a:gd name="connsiteX10" fmla="*/ 333375 w 2171700"/>
              <a:gd name="connsiteY10" fmla="*/ 390525 h 600075"/>
              <a:gd name="connsiteX11" fmla="*/ 295275 w 2171700"/>
              <a:gd name="connsiteY11" fmla="*/ 500062 h 600075"/>
              <a:gd name="connsiteX12" fmla="*/ 19050 w 2171700"/>
              <a:gd name="connsiteY12" fmla="*/ 523875 h 600075"/>
              <a:gd name="connsiteX13" fmla="*/ 0 w 2171700"/>
              <a:gd name="connsiteY13" fmla="*/ 76200 h 600075"/>
              <a:gd name="connsiteX0" fmla="*/ 0 w 2181225"/>
              <a:gd name="connsiteY0" fmla="*/ 107950 h 600075"/>
              <a:gd name="connsiteX1" fmla="*/ 152400 w 2181225"/>
              <a:gd name="connsiteY1" fmla="*/ 85725 h 600075"/>
              <a:gd name="connsiteX2" fmla="*/ 247650 w 2181225"/>
              <a:gd name="connsiteY2" fmla="*/ 0 h 600075"/>
              <a:gd name="connsiteX3" fmla="*/ 862012 w 2181225"/>
              <a:gd name="connsiteY3" fmla="*/ 19050 h 600075"/>
              <a:gd name="connsiteX4" fmla="*/ 890587 w 2181225"/>
              <a:gd name="connsiteY4" fmla="*/ 366712 h 600075"/>
              <a:gd name="connsiteX5" fmla="*/ 2181225 w 2181225"/>
              <a:gd name="connsiteY5" fmla="*/ 419100 h 600075"/>
              <a:gd name="connsiteX6" fmla="*/ 2181225 w 2181225"/>
              <a:gd name="connsiteY6" fmla="*/ 542925 h 600075"/>
              <a:gd name="connsiteX7" fmla="*/ 1262062 w 2181225"/>
              <a:gd name="connsiteY7" fmla="*/ 500062 h 600075"/>
              <a:gd name="connsiteX8" fmla="*/ 1228725 w 2181225"/>
              <a:gd name="connsiteY8" fmla="*/ 585787 h 600075"/>
              <a:gd name="connsiteX9" fmla="*/ 1095375 w 2181225"/>
              <a:gd name="connsiteY9" fmla="*/ 600075 h 600075"/>
              <a:gd name="connsiteX10" fmla="*/ 342900 w 2181225"/>
              <a:gd name="connsiteY10" fmla="*/ 390525 h 600075"/>
              <a:gd name="connsiteX11" fmla="*/ 304800 w 2181225"/>
              <a:gd name="connsiteY11" fmla="*/ 500062 h 600075"/>
              <a:gd name="connsiteX12" fmla="*/ 28575 w 2181225"/>
              <a:gd name="connsiteY12" fmla="*/ 523875 h 600075"/>
              <a:gd name="connsiteX13" fmla="*/ 0 w 2181225"/>
              <a:gd name="connsiteY13" fmla="*/ 107950 h 600075"/>
              <a:gd name="connsiteX0" fmla="*/ 0 w 2181225"/>
              <a:gd name="connsiteY0" fmla="*/ 107950 h 600075"/>
              <a:gd name="connsiteX1" fmla="*/ 152400 w 2181225"/>
              <a:gd name="connsiteY1" fmla="*/ 88900 h 600075"/>
              <a:gd name="connsiteX2" fmla="*/ 247650 w 2181225"/>
              <a:gd name="connsiteY2" fmla="*/ 0 h 600075"/>
              <a:gd name="connsiteX3" fmla="*/ 862012 w 2181225"/>
              <a:gd name="connsiteY3" fmla="*/ 19050 h 600075"/>
              <a:gd name="connsiteX4" fmla="*/ 890587 w 2181225"/>
              <a:gd name="connsiteY4" fmla="*/ 366712 h 600075"/>
              <a:gd name="connsiteX5" fmla="*/ 2181225 w 2181225"/>
              <a:gd name="connsiteY5" fmla="*/ 419100 h 600075"/>
              <a:gd name="connsiteX6" fmla="*/ 2181225 w 2181225"/>
              <a:gd name="connsiteY6" fmla="*/ 542925 h 600075"/>
              <a:gd name="connsiteX7" fmla="*/ 1262062 w 2181225"/>
              <a:gd name="connsiteY7" fmla="*/ 500062 h 600075"/>
              <a:gd name="connsiteX8" fmla="*/ 1228725 w 2181225"/>
              <a:gd name="connsiteY8" fmla="*/ 585787 h 600075"/>
              <a:gd name="connsiteX9" fmla="*/ 1095375 w 2181225"/>
              <a:gd name="connsiteY9" fmla="*/ 600075 h 600075"/>
              <a:gd name="connsiteX10" fmla="*/ 342900 w 2181225"/>
              <a:gd name="connsiteY10" fmla="*/ 390525 h 600075"/>
              <a:gd name="connsiteX11" fmla="*/ 304800 w 2181225"/>
              <a:gd name="connsiteY11" fmla="*/ 500062 h 600075"/>
              <a:gd name="connsiteX12" fmla="*/ 28575 w 2181225"/>
              <a:gd name="connsiteY12" fmla="*/ 523875 h 600075"/>
              <a:gd name="connsiteX13" fmla="*/ 0 w 2181225"/>
              <a:gd name="connsiteY13" fmla="*/ 107950 h 600075"/>
              <a:gd name="connsiteX0" fmla="*/ 0 w 2181225"/>
              <a:gd name="connsiteY0" fmla="*/ 107950 h 600075"/>
              <a:gd name="connsiteX1" fmla="*/ 158750 w 2181225"/>
              <a:gd name="connsiteY1" fmla="*/ 101600 h 600075"/>
              <a:gd name="connsiteX2" fmla="*/ 247650 w 2181225"/>
              <a:gd name="connsiteY2" fmla="*/ 0 h 600075"/>
              <a:gd name="connsiteX3" fmla="*/ 862012 w 2181225"/>
              <a:gd name="connsiteY3" fmla="*/ 19050 h 600075"/>
              <a:gd name="connsiteX4" fmla="*/ 890587 w 2181225"/>
              <a:gd name="connsiteY4" fmla="*/ 366712 h 600075"/>
              <a:gd name="connsiteX5" fmla="*/ 2181225 w 2181225"/>
              <a:gd name="connsiteY5" fmla="*/ 419100 h 600075"/>
              <a:gd name="connsiteX6" fmla="*/ 2181225 w 2181225"/>
              <a:gd name="connsiteY6" fmla="*/ 542925 h 600075"/>
              <a:gd name="connsiteX7" fmla="*/ 1262062 w 2181225"/>
              <a:gd name="connsiteY7" fmla="*/ 500062 h 600075"/>
              <a:gd name="connsiteX8" fmla="*/ 1228725 w 2181225"/>
              <a:gd name="connsiteY8" fmla="*/ 585787 h 600075"/>
              <a:gd name="connsiteX9" fmla="*/ 1095375 w 2181225"/>
              <a:gd name="connsiteY9" fmla="*/ 600075 h 600075"/>
              <a:gd name="connsiteX10" fmla="*/ 342900 w 2181225"/>
              <a:gd name="connsiteY10" fmla="*/ 390525 h 600075"/>
              <a:gd name="connsiteX11" fmla="*/ 304800 w 2181225"/>
              <a:gd name="connsiteY11" fmla="*/ 500062 h 600075"/>
              <a:gd name="connsiteX12" fmla="*/ 28575 w 2181225"/>
              <a:gd name="connsiteY12" fmla="*/ 523875 h 600075"/>
              <a:gd name="connsiteX13" fmla="*/ 0 w 2181225"/>
              <a:gd name="connsiteY13" fmla="*/ 107950 h 600075"/>
              <a:gd name="connsiteX0" fmla="*/ 0 w 2165350"/>
              <a:gd name="connsiteY0" fmla="*/ 104775 h 600075"/>
              <a:gd name="connsiteX1" fmla="*/ 142875 w 2165350"/>
              <a:gd name="connsiteY1" fmla="*/ 101600 h 600075"/>
              <a:gd name="connsiteX2" fmla="*/ 231775 w 2165350"/>
              <a:gd name="connsiteY2" fmla="*/ 0 h 600075"/>
              <a:gd name="connsiteX3" fmla="*/ 846137 w 2165350"/>
              <a:gd name="connsiteY3" fmla="*/ 19050 h 600075"/>
              <a:gd name="connsiteX4" fmla="*/ 874712 w 2165350"/>
              <a:gd name="connsiteY4" fmla="*/ 366712 h 600075"/>
              <a:gd name="connsiteX5" fmla="*/ 2165350 w 2165350"/>
              <a:gd name="connsiteY5" fmla="*/ 419100 h 600075"/>
              <a:gd name="connsiteX6" fmla="*/ 2165350 w 2165350"/>
              <a:gd name="connsiteY6" fmla="*/ 542925 h 600075"/>
              <a:gd name="connsiteX7" fmla="*/ 1246187 w 2165350"/>
              <a:gd name="connsiteY7" fmla="*/ 500062 h 600075"/>
              <a:gd name="connsiteX8" fmla="*/ 1212850 w 2165350"/>
              <a:gd name="connsiteY8" fmla="*/ 585787 h 600075"/>
              <a:gd name="connsiteX9" fmla="*/ 1079500 w 2165350"/>
              <a:gd name="connsiteY9" fmla="*/ 600075 h 600075"/>
              <a:gd name="connsiteX10" fmla="*/ 327025 w 2165350"/>
              <a:gd name="connsiteY10" fmla="*/ 390525 h 600075"/>
              <a:gd name="connsiteX11" fmla="*/ 288925 w 2165350"/>
              <a:gd name="connsiteY11" fmla="*/ 500062 h 600075"/>
              <a:gd name="connsiteX12" fmla="*/ 12700 w 2165350"/>
              <a:gd name="connsiteY12" fmla="*/ 523875 h 600075"/>
              <a:gd name="connsiteX13" fmla="*/ 0 w 2165350"/>
              <a:gd name="connsiteY13" fmla="*/ 104775 h 600075"/>
              <a:gd name="connsiteX0" fmla="*/ 0 w 2165350"/>
              <a:gd name="connsiteY0" fmla="*/ 104775 h 600075"/>
              <a:gd name="connsiteX1" fmla="*/ 142875 w 2165350"/>
              <a:gd name="connsiteY1" fmla="*/ 101600 h 600075"/>
              <a:gd name="connsiteX2" fmla="*/ 231775 w 2165350"/>
              <a:gd name="connsiteY2" fmla="*/ 0 h 600075"/>
              <a:gd name="connsiteX3" fmla="*/ 846137 w 2165350"/>
              <a:gd name="connsiteY3" fmla="*/ 19050 h 600075"/>
              <a:gd name="connsiteX4" fmla="*/ 874712 w 2165350"/>
              <a:gd name="connsiteY4" fmla="*/ 366712 h 600075"/>
              <a:gd name="connsiteX5" fmla="*/ 2165350 w 2165350"/>
              <a:gd name="connsiteY5" fmla="*/ 419100 h 600075"/>
              <a:gd name="connsiteX6" fmla="*/ 2165350 w 2165350"/>
              <a:gd name="connsiteY6" fmla="*/ 542925 h 600075"/>
              <a:gd name="connsiteX7" fmla="*/ 1246187 w 2165350"/>
              <a:gd name="connsiteY7" fmla="*/ 500062 h 600075"/>
              <a:gd name="connsiteX8" fmla="*/ 1212850 w 2165350"/>
              <a:gd name="connsiteY8" fmla="*/ 585787 h 600075"/>
              <a:gd name="connsiteX9" fmla="*/ 1079500 w 2165350"/>
              <a:gd name="connsiteY9" fmla="*/ 600075 h 600075"/>
              <a:gd name="connsiteX10" fmla="*/ 327025 w 2165350"/>
              <a:gd name="connsiteY10" fmla="*/ 390525 h 600075"/>
              <a:gd name="connsiteX11" fmla="*/ 288925 w 2165350"/>
              <a:gd name="connsiteY11" fmla="*/ 500062 h 600075"/>
              <a:gd name="connsiteX12" fmla="*/ 28575 w 2165350"/>
              <a:gd name="connsiteY12" fmla="*/ 520700 h 600075"/>
              <a:gd name="connsiteX13" fmla="*/ 0 w 2165350"/>
              <a:gd name="connsiteY13" fmla="*/ 104775 h 600075"/>
              <a:gd name="connsiteX0" fmla="*/ 0 w 2165350"/>
              <a:gd name="connsiteY0" fmla="*/ 104775 h 600075"/>
              <a:gd name="connsiteX1" fmla="*/ 142875 w 2165350"/>
              <a:gd name="connsiteY1" fmla="*/ 101600 h 600075"/>
              <a:gd name="connsiteX2" fmla="*/ 231775 w 2165350"/>
              <a:gd name="connsiteY2" fmla="*/ 0 h 600075"/>
              <a:gd name="connsiteX3" fmla="*/ 846137 w 2165350"/>
              <a:gd name="connsiteY3" fmla="*/ 19050 h 600075"/>
              <a:gd name="connsiteX4" fmla="*/ 874712 w 2165350"/>
              <a:gd name="connsiteY4" fmla="*/ 366712 h 600075"/>
              <a:gd name="connsiteX5" fmla="*/ 2165350 w 2165350"/>
              <a:gd name="connsiteY5" fmla="*/ 419100 h 600075"/>
              <a:gd name="connsiteX6" fmla="*/ 2165350 w 2165350"/>
              <a:gd name="connsiteY6" fmla="*/ 542925 h 600075"/>
              <a:gd name="connsiteX7" fmla="*/ 1246187 w 2165350"/>
              <a:gd name="connsiteY7" fmla="*/ 500062 h 600075"/>
              <a:gd name="connsiteX8" fmla="*/ 1212850 w 2165350"/>
              <a:gd name="connsiteY8" fmla="*/ 585787 h 600075"/>
              <a:gd name="connsiteX9" fmla="*/ 1079500 w 2165350"/>
              <a:gd name="connsiteY9" fmla="*/ 600075 h 600075"/>
              <a:gd name="connsiteX10" fmla="*/ 327025 w 2165350"/>
              <a:gd name="connsiteY10" fmla="*/ 390525 h 600075"/>
              <a:gd name="connsiteX11" fmla="*/ 288925 w 2165350"/>
              <a:gd name="connsiteY11" fmla="*/ 500062 h 600075"/>
              <a:gd name="connsiteX12" fmla="*/ 28575 w 2165350"/>
              <a:gd name="connsiteY12" fmla="*/ 514350 h 600075"/>
              <a:gd name="connsiteX13" fmla="*/ 0 w 2165350"/>
              <a:gd name="connsiteY13" fmla="*/ 104775 h 600075"/>
              <a:gd name="connsiteX0" fmla="*/ 0 w 2155825"/>
              <a:gd name="connsiteY0" fmla="*/ 101600 h 600075"/>
              <a:gd name="connsiteX1" fmla="*/ 133350 w 2155825"/>
              <a:gd name="connsiteY1" fmla="*/ 101600 h 600075"/>
              <a:gd name="connsiteX2" fmla="*/ 222250 w 2155825"/>
              <a:gd name="connsiteY2" fmla="*/ 0 h 600075"/>
              <a:gd name="connsiteX3" fmla="*/ 836612 w 2155825"/>
              <a:gd name="connsiteY3" fmla="*/ 19050 h 600075"/>
              <a:gd name="connsiteX4" fmla="*/ 865187 w 2155825"/>
              <a:gd name="connsiteY4" fmla="*/ 366712 h 600075"/>
              <a:gd name="connsiteX5" fmla="*/ 2155825 w 2155825"/>
              <a:gd name="connsiteY5" fmla="*/ 419100 h 600075"/>
              <a:gd name="connsiteX6" fmla="*/ 2155825 w 2155825"/>
              <a:gd name="connsiteY6" fmla="*/ 542925 h 600075"/>
              <a:gd name="connsiteX7" fmla="*/ 1236662 w 2155825"/>
              <a:gd name="connsiteY7" fmla="*/ 500062 h 600075"/>
              <a:gd name="connsiteX8" fmla="*/ 1203325 w 2155825"/>
              <a:gd name="connsiteY8" fmla="*/ 585787 h 600075"/>
              <a:gd name="connsiteX9" fmla="*/ 1069975 w 2155825"/>
              <a:gd name="connsiteY9" fmla="*/ 600075 h 600075"/>
              <a:gd name="connsiteX10" fmla="*/ 317500 w 2155825"/>
              <a:gd name="connsiteY10" fmla="*/ 390525 h 600075"/>
              <a:gd name="connsiteX11" fmla="*/ 279400 w 2155825"/>
              <a:gd name="connsiteY11" fmla="*/ 500062 h 600075"/>
              <a:gd name="connsiteX12" fmla="*/ 19050 w 2155825"/>
              <a:gd name="connsiteY12" fmla="*/ 514350 h 600075"/>
              <a:gd name="connsiteX13" fmla="*/ 0 w 2155825"/>
              <a:gd name="connsiteY13" fmla="*/ 101600 h 600075"/>
              <a:gd name="connsiteX0" fmla="*/ 0 w 2155825"/>
              <a:gd name="connsiteY0" fmla="*/ 92075 h 590550"/>
              <a:gd name="connsiteX1" fmla="*/ 133350 w 2155825"/>
              <a:gd name="connsiteY1" fmla="*/ 92075 h 590550"/>
              <a:gd name="connsiteX2" fmla="*/ 225425 w 2155825"/>
              <a:gd name="connsiteY2" fmla="*/ 0 h 590550"/>
              <a:gd name="connsiteX3" fmla="*/ 836612 w 2155825"/>
              <a:gd name="connsiteY3" fmla="*/ 9525 h 590550"/>
              <a:gd name="connsiteX4" fmla="*/ 865187 w 2155825"/>
              <a:gd name="connsiteY4" fmla="*/ 357187 h 590550"/>
              <a:gd name="connsiteX5" fmla="*/ 2155825 w 2155825"/>
              <a:gd name="connsiteY5" fmla="*/ 409575 h 590550"/>
              <a:gd name="connsiteX6" fmla="*/ 2155825 w 2155825"/>
              <a:gd name="connsiteY6" fmla="*/ 533400 h 590550"/>
              <a:gd name="connsiteX7" fmla="*/ 1236662 w 2155825"/>
              <a:gd name="connsiteY7" fmla="*/ 490537 h 590550"/>
              <a:gd name="connsiteX8" fmla="*/ 1203325 w 2155825"/>
              <a:gd name="connsiteY8" fmla="*/ 576262 h 590550"/>
              <a:gd name="connsiteX9" fmla="*/ 1069975 w 2155825"/>
              <a:gd name="connsiteY9" fmla="*/ 590550 h 590550"/>
              <a:gd name="connsiteX10" fmla="*/ 317500 w 2155825"/>
              <a:gd name="connsiteY10" fmla="*/ 381000 h 590550"/>
              <a:gd name="connsiteX11" fmla="*/ 279400 w 2155825"/>
              <a:gd name="connsiteY11" fmla="*/ 490537 h 590550"/>
              <a:gd name="connsiteX12" fmla="*/ 19050 w 2155825"/>
              <a:gd name="connsiteY12" fmla="*/ 504825 h 590550"/>
              <a:gd name="connsiteX13" fmla="*/ 0 w 2155825"/>
              <a:gd name="connsiteY13" fmla="*/ 92075 h 590550"/>
              <a:gd name="connsiteX0" fmla="*/ 0 w 2155825"/>
              <a:gd name="connsiteY0" fmla="*/ 85725 h 584200"/>
              <a:gd name="connsiteX1" fmla="*/ 133350 w 2155825"/>
              <a:gd name="connsiteY1" fmla="*/ 85725 h 584200"/>
              <a:gd name="connsiteX2" fmla="*/ 219075 w 2155825"/>
              <a:gd name="connsiteY2" fmla="*/ 0 h 584200"/>
              <a:gd name="connsiteX3" fmla="*/ 836612 w 2155825"/>
              <a:gd name="connsiteY3" fmla="*/ 3175 h 584200"/>
              <a:gd name="connsiteX4" fmla="*/ 865187 w 2155825"/>
              <a:gd name="connsiteY4" fmla="*/ 350837 h 584200"/>
              <a:gd name="connsiteX5" fmla="*/ 2155825 w 2155825"/>
              <a:gd name="connsiteY5" fmla="*/ 403225 h 584200"/>
              <a:gd name="connsiteX6" fmla="*/ 2155825 w 2155825"/>
              <a:gd name="connsiteY6" fmla="*/ 527050 h 584200"/>
              <a:gd name="connsiteX7" fmla="*/ 1236662 w 2155825"/>
              <a:gd name="connsiteY7" fmla="*/ 484187 h 584200"/>
              <a:gd name="connsiteX8" fmla="*/ 1203325 w 2155825"/>
              <a:gd name="connsiteY8" fmla="*/ 569912 h 584200"/>
              <a:gd name="connsiteX9" fmla="*/ 1069975 w 2155825"/>
              <a:gd name="connsiteY9" fmla="*/ 584200 h 584200"/>
              <a:gd name="connsiteX10" fmla="*/ 317500 w 2155825"/>
              <a:gd name="connsiteY10" fmla="*/ 374650 h 584200"/>
              <a:gd name="connsiteX11" fmla="*/ 279400 w 2155825"/>
              <a:gd name="connsiteY11" fmla="*/ 484187 h 584200"/>
              <a:gd name="connsiteX12" fmla="*/ 19050 w 2155825"/>
              <a:gd name="connsiteY12" fmla="*/ 498475 h 584200"/>
              <a:gd name="connsiteX13" fmla="*/ 0 w 2155825"/>
              <a:gd name="connsiteY13" fmla="*/ 85725 h 584200"/>
              <a:gd name="connsiteX0" fmla="*/ 0 w 2155825"/>
              <a:gd name="connsiteY0" fmla="*/ 82550 h 581025"/>
              <a:gd name="connsiteX1" fmla="*/ 133350 w 2155825"/>
              <a:gd name="connsiteY1" fmla="*/ 82550 h 581025"/>
              <a:gd name="connsiteX2" fmla="*/ 222250 w 2155825"/>
              <a:gd name="connsiteY2" fmla="*/ 0 h 581025"/>
              <a:gd name="connsiteX3" fmla="*/ 836612 w 2155825"/>
              <a:gd name="connsiteY3" fmla="*/ 0 h 581025"/>
              <a:gd name="connsiteX4" fmla="*/ 865187 w 2155825"/>
              <a:gd name="connsiteY4" fmla="*/ 347662 h 581025"/>
              <a:gd name="connsiteX5" fmla="*/ 2155825 w 2155825"/>
              <a:gd name="connsiteY5" fmla="*/ 400050 h 581025"/>
              <a:gd name="connsiteX6" fmla="*/ 2155825 w 2155825"/>
              <a:gd name="connsiteY6" fmla="*/ 523875 h 581025"/>
              <a:gd name="connsiteX7" fmla="*/ 1236662 w 2155825"/>
              <a:gd name="connsiteY7" fmla="*/ 481012 h 581025"/>
              <a:gd name="connsiteX8" fmla="*/ 1203325 w 2155825"/>
              <a:gd name="connsiteY8" fmla="*/ 566737 h 581025"/>
              <a:gd name="connsiteX9" fmla="*/ 1069975 w 2155825"/>
              <a:gd name="connsiteY9" fmla="*/ 581025 h 581025"/>
              <a:gd name="connsiteX10" fmla="*/ 317500 w 2155825"/>
              <a:gd name="connsiteY10" fmla="*/ 371475 h 581025"/>
              <a:gd name="connsiteX11" fmla="*/ 279400 w 2155825"/>
              <a:gd name="connsiteY11" fmla="*/ 481012 h 581025"/>
              <a:gd name="connsiteX12" fmla="*/ 19050 w 2155825"/>
              <a:gd name="connsiteY12" fmla="*/ 495300 h 581025"/>
              <a:gd name="connsiteX13" fmla="*/ 0 w 2155825"/>
              <a:gd name="connsiteY13" fmla="*/ 82550 h 581025"/>
              <a:gd name="connsiteX0" fmla="*/ 0 w 2155825"/>
              <a:gd name="connsiteY0" fmla="*/ 82550 h 581025"/>
              <a:gd name="connsiteX1" fmla="*/ 133350 w 2155825"/>
              <a:gd name="connsiteY1" fmla="*/ 82550 h 581025"/>
              <a:gd name="connsiteX2" fmla="*/ 222250 w 2155825"/>
              <a:gd name="connsiteY2" fmla="*/ 9525 h 581025"/>
              <a:gd name="connsiteX3" fmla="*/ 836612 w 2155825"/>
              <a:gd name="connsiteY3" fmla="*/ 0 h 581025"/>
              <a:gd name="connsiteX4" fmla="*/ 865187 w 2155825"/>
              <a:gd name="connsiteY4" fmla="*/ 347662 h 581025"/>
              <a:gd name="connsiteX5" fmla="*/ 2155825 w 2155825"/>
              <a:gd name="connsiteY5" fmla="*/ 400050 h 581025"/>
              <a:gd name="connsiteX6" fmla="*/ 2155825 w 2155825"/>
              <a:gd name="connsiteY6" fmla="*/ 523875 h 581025"/>
              <a:gd name="connsiteX7" fmla="*/ 1236662 w 2155825"/>
              <a:gd name="connsiteY7" fmla="*/ 481012 h 581025"/>
              <a:gd name="connsiteX8" fmla="*/ 1203325 w 2155825"/>
              <a:gd name="connsiteY8" fmla="*/ 566737 h 581025"/>
              <a:gd name="connsiteX9" fmla="*/ 1069975 w 2155825"/>
              <a:gd name="connsiteY9" fmla="*/ 581025 h 581025"/>
              <a:gd name="connsiteX10" fmla="*/ 317500 w 2155825"/>
              <a:gd name="connsiteY10" fmla="*/ 371475 h 581025"/>
              <a:gd name="connsiteX11" fmla="*/ 279400 w 2155825"/>
              <a:gd name="connsiteY11" fmla="*/ 481012 h 581025"/>
              <a:gd name="connsiteX12" fmla="*/ 19050 w 2155825"/>
              <a:gd name="connsiteY12" fmla="*/ 495300 h 581025"/>
              <a:gd name="connsiteX13" fmla="*/ 0 w 2155825"/>
              <a:gd name="connsiteY13" fmla="*/ 8255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5825" h="581025">
                <a:moveTo>
                  <a:pt x="0" y="82550"/>
                </a:moveTo>
                <a:lnTo>
                  <a:pt x="133350" y="82550"/>
                </a:lnTo>
                <a:lnTo>
                  <a:pt x="222250" y="9525"/>
                </a:lnTo>
                <a:lnTo>
                  <a:pt x="836612" y="0"/>
                </a:lnTo>
                <a:lnTo>
                  <a:pt x="865187" y="347662"/>
                </a:lnTo>
                <a:lnTo>
                  <a:pt x="2155825" y="400050"/>
                </a:lnTo>
                <a:lnTo>
                  <a:pt x="2155825" y="523875"/>
                </a:lnTo>
                <a:lnTo>
                  <a:pt x="1236662" y="481012"/>
                </a:lnTo>
                <a:lnTo>
                  <a:pt x="1203325" y="566737"/>
                </a:lnTo>
                <a:lnTo>
                  <a:pt x="1069975" y="581025"/>
                </a:lnTo>
                <a:lnTo>
                  <a:pt x="317500" y="371475"/>
                </a:lnTo>
                <a:lnTo>
                  <a:pt x="279400" y="481012"/>
                </a:lnTo>
                <a:lnTo>
                  <a:pt x="19050" y="495300"/>
                </a:lnTo>
                <a:lnTo>
                  <a:pt x="0" y="82550"/>
                </a:lnTo>
                <a:close/>
              </a:path>
            </a:pathLst>
          </a:custGeom>
          <a:solidFill>
            <a:schemeClr val="accent2">
              <a:alpha val="50000"/>
            </a:scheme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7">
            <a:extLst>
              <a:ext uri="{FF2B5EF4-FFF2-40B4-BE49-F238E27FC236}">
                <a16:creationId xmlns:a16="http://schemas.microsoft.com/office/drawing/2014/main" id="{2144A26F-C918-6E89-6C88-9CC9DBBF2E3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72543" y="1501662"/>
            <a:ext cx="826599" cy="332301"/>
          </a:xfrm>
          <a:prstGeom prst="rect">
            <a:avLst/>
          </a:prstGeom>
          <a:solidFill>
            <a:schemeClr val="bg1"/>
          </a:solidFill>
          <a:ln w="15875">
            <a:solidFill>
              <a:schemeClr val="bg1"/>
            </a:solidFill>
          </a:ln>
        </p:spPr>
      </p:pic>
      <p:pic>
        <p:nvPicPr>
          <p:cNvPr id="7" name="Picture 6">
            <a:extLst>
              <a:ext uri="{FF2B5EF4-FFF2-40B4-BE49-F238E27FC236}">
                <a16:creationId xmlns:a16="http://schemas.microsoft.com/office/drawing/2014/main" id="{D23451D8-5641-60EC-24C2-57E44D84D8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5056" y="1501662"/>
            <a:ext cx="1167443" cy="329520"/>
          </a:xfrm>
          <a:prstGeom prst="rect">
            <a:avLst/>
          </a:prstGeom>
          <a:ln w="15875">
            <a:solidFill>
              <a:schemeClr val="bg1"/>
            </a:solidFill>
          </a:ln>
        </p:spPr>
      </p:pic>
      <p:pic>
        <p:nvPicPr>
          <p:cNvPr id="8" name="Picture 7">
            <a:extLst>
              <a:ext uri="{FF2B5EF4-FFF2-40B4-BE49-F238E27FC236}">
                <a16:creationId xmlns:a16="http://schemas.microsoft.com/office/drawing/2014/main" id="{D2114AD8-3A5D-962F-D05D-A5FEC84F45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9112" y="5903464"/>
            <a:ext cx="2272560" cy="334271"/>
          </a:xfrm>
          <a:prstGeom prst="rect">
            <a:avLst/>
          </a:prstGeom>
        </p:spPr>
      </p:pic>
      <p:sp>
        <p:nvSpPr>
          <p:cNvPr id="10" name="TextBox 9">
            <a:extLst>
              <a:ext uri="{FF2B5EF4-FFF2-40B4-BE49-F238E27FC236}">
                <a16:creationId xmlns:a16="http://schemas.microsoft.com/office/drawing/2014/main" id="{C21E8E12-8DCA-3288-3F19-D8C2DD2DDBFC}"/>
              </a:ext>
            </a:extLst>
          </p:cNvPr>
          <p:cNvSpPr txBox="1"/>
          <p:nvPr/>
        </p:nvSpPr>
        <p:spPr>
          <a:xfrm>
            <a:off x="5106083" y="107764"/>
            <a:ext cx="556030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Masterplan 2040 – Building Port Capacity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Enabling International Trade</a:t>
            </a:r>
            <a:endParaRPr kumimoji="0" lang="en-IE"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0BAFF70-DF2C-7CCB-AA77-68A170739AA7}"/>
              </a:ext>
            </a:extLst>
          </p:cNvPr>
          <p:cNvSpPr/>
          <p:nvPr/>
        </p:nvSpPr>
        <p:spPr>
          <a:xfrm>
            <a:off x="4103327" y="4221018"/>
            <a:ext cx="1687874" cy="1071418"/>
          </a:xfrm>
          <a:custGeom>
            <a:avLst/>
            <a:gdLst>
              <a:gd name="connsiteX0" fmla="*/ 0 w 1690255"/>
              <a:gd name="connsiteY0" fmla="*/ 323273 h 1071418"/>
              <a:gd name="connsiteX1" fmla="*/ 36946 w 1690255"/>
              <a:gd name="connsiteY1" fmla="*/ 0 h 1071418"/>
              <a:gd name="connsiteX2" fmla="*/ 1690255 w 1690255"/>
              <a:gd name="connsiteY2" fmla="*/ 230909 h 1071418"/>
              <a:gd name="connsiteX3" fmla="*/ 1644073 w 1690255"/>
              <a:gd name="connsiteY3" fmla="*/ 646546 h 1071418"/>
              <a:gd name="connsiteX4" fmla="*/ 1256146 w 1690255"/>
              <a:gd name="connsiteY4" fmla="*/ 618837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256146 w 1690255"/>
              <a:gd name="connsiteY4" fmla="*/ 618837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256146 w 1690255"/>
              <a:gd name="connsiteY4" fmla="*/ 599787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220427 w 1690255"/>
              <a:gd name="connsiteY4" fmla="*/ 595025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55902 w 1690255"/>
              <a:gd name="connsiteY8" fmla="*/ 843179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41614 w 1690255"/>
              <a:gd name="connsiteY8" fmla="*/ 845560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41614 w 1690255"/>
              <a:gd name="connsiteY8" fmla="*/ 845560 h 1071418"/>
              <a:gd name="connsiteX9" fmla="*/ 325943 w 1690255"/>
              <a:gd name="connsiteY9" fmla="*/ 690057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41614 w 1690255"/>
              <a:gd name="connsiteY8" fmla="*/ 845560 h 1071418"/>
              <a:gd name="connsiteX9" fmla="*/ 325943 w 1690255"/>
              <a:gd name="connsiteY9" fmla="*/ 690057 h 1071418"/>
              <a:gd name="connsiteX10" fmla="*/ 298811 w 1690255"/>
              <a:gd name="connsiteY10" fmla="*/ 534843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41614 w 1690255"/>
              <a:gd name="connsiteY8" fmla="*/ 845560 h 1071418"/>
              <a:gd name="connsiteX9" fmla="*/ 325943 w 1690255"/>
              <a:gd name="connsiteY9" fmla="*/ 690057 h 1071418"/>
              <a:gd name="connsiteX10" fmla="*/ 298811 w 1690255"/>
              <a:gd name="connsiteY10" fmla="*/ 534843 h 1071418"/>
              <a:gd name="connsiteX11" fmla="*/ 258907 w 1690255"/>
              <a:gd name="connsiteY11" fmla="*/ 440099 h 1071418"/>
              <a:gd name="connsiteX12" fmla="*/ 193964 w 1690255"/>
              <a:gd name="connsiteY12" fmla="*/ 378691 h 1071418"/>
              <a:gd name="connsiteX13" fmla="*/ 0 w 1690255"/>
              <a:gd name="connsiteY13" fmla="*/ 323273 h 1071418"/>
              <a:gd name="connsiteX0" fmla="*/ 0 w 1687874"/>
              <a:gd name="connsiteY0" fmla="*/ 299461 h 1071418"/>
              <a:gd name="connsiteX1" fmla="*/ 34565 w 1687874"/>
              <a:gd name="connsiteY1" fmla="*/ 0 h 1071418"/>
              <a:gd name="connsiteX2" fmla="*/ 1687874 w 1687874"/>
              <a:gd name="connsiteY2" fmla="*/ 230909 h 1071418"/>
              <a:gd name="connsiteX3" fmla="*/ 1620261 w 1687874"/>
              <a:gd name="connsiteY3" fmla="*/ 665596 h 1071418"/>
              <a:gd name="connsiteX4" fmla="*/ 1196615 w 1687874"/>
              <a:gd name="connsiteY4" fmla="*/ 587881 h 1071418"/>
              <a:gd name="connsiteX5" fmla="*/ 1096747 w 1687874"/>
              <a:gd name="connsiteY5" fmla="*/ 1052946 h 1071418"/>
              <a:gd name="connsiteX6" fmla="*/ 976674 w 1687874"/>
              <a:gd name="connsiteY6" fmla="*/ 1071418 h 1071418"/>
              <a:gd name="connsiteX7" fmla="*/ 662638 w 1687874"/>
              <a:gd name="connsiteY7" fmla="*/ 969818 h 1071418"/>
              <a:gd name="connsiteX8" fmla="*/ 439233 w 1687874"/>
              <a:gd name="connsiteY8" fmla="*/ 845560 h 1071418"/>
              <a:gd name="connsiteX9" fmla="*/ 323562 w 1687874"/>
              <a:gd name="connsiteY9" fmla="*/ 690057 h 1071418"/>
              <a:gd name="connsiteX10" fmla="*/ 296430 w 1687874"/>
              <a:gd name="connsiteY10" fmla="*/ 534843 h 1071418"/>
              <a:gd name="connsiteX11" fmla="*/ 256526 w 1687874"/>
              <a:gd name="connsiteY11" fmla="*/ 440099 h 1071418"/>
              <a:gd name="connsiteX12" fmla="*/ 191583 w 1687874"/>
              <a:gd name="connsiteY12" fmla="*/ 378691 h 1071418"/>
              <a:gd name="connsiteX13" fmla="*/ 0 w 1687874"/>
              <a:gd name="connsiteY13" fmla="*/ 299461 h 1071418"/>
              <a:gd name="connsiteX0" fmla="*/ 0 w 1687874"/>
              <a:gd name="connsiteY0" fmla="*/ 299461 h 1071418"/>
              <a:gd name="connsiteX1" fmla="*/ 34565 w 1687874"/>
              <a:gd name="connsiteY1" fmla="*/ 0 h 1071418"/>
              <a:gd name="connsiteX2" fmla="*/ 1687874 w 1687874"/>
              <a:gd name="connsiteY2" fmla="*/ 230909 h 1071418"/>
              <a:gd name="connsiteX3" fmla="*/ 1620261 w 1687874"/>
              <a:gd name="connsiteY3" fmla="*/ 665596 h 1071418"/>
              <a:gd name="connsiteX4" fmla="*/ 1196615 w 1687874"/>
              <a:gd name="connsiteY4" fmla="*/ 587881 h 1071418"/>
              <a:gd name="connsiteX5" fmla="*/ 1096747 w 1687874"/>
              <a:gd name="connsiteY5" fmla="*/ 1052946 h 1071418"/>
              <a:gd name="connsiteX6" fmla="*/ 976674 w 1687874"/>
              <a:gd name="connsiteY6" fmla="*/ 1071418 h 1071418"/>
              <a:gd name="connsiteX7" fmla="*/ 662638 w 1687874"/>
              <a:gd name="connsiteY7" fmla="*/ 969818 h 1071418"/>
              <a:gd name="connsiteX8" fmla="*/ 439233 w 1687874"/>
              <a:gd name="connsiteY8" fmla="*/ 845560 h 1071418"/>
              <a:gd name="connsiteX9" fmla="*/ 323562 w 1687874"/>
              <a:gd name="connsiteY9" fmla="*/ 690057 h 1071418"/>
              <a:gd name="connsiteX10" fmla="*/ 296430 w 1687874"/>
              <a:gd name="connsiteY10" fmla="*/ 534843 h 1071418"/>
              <a:gd name="connsiteX11" fmla="*/ 256526 w 1687874"/>
              <a:gd name="connsiteY11" fmla="*/ 440099 h 1071418"/>
              <a:gd name="connsiteX12" fmla="*/ 191583 w 1687874"/>
              <a:gd name="connsiteY12" fmla="*/ 378691 h 1071418"/>
              <a:gd name="connsiteX13" fmla="*/ 0 w 1687874"/>
              <a:gd name="connsiteY13" fmla="*/ 299461 h 1071418"/>
              <a:gd name="connsiteX0" fmla="*/ 0 w 1687874"/>
              <a:gd name="connsiteY0" fmla="*/ 299461 h 1071418"/>
              <a:gd name="connsiteX1" fmla="*/ 34565 w 1687874"/>
              <a:gd name="connsiteY1" fmla="*/ 0 h 1071418"/>
              <a:gd name="connsiteX2" fmla="*/ 1687874 w 1687874"/>
              <a:gd name="connsiteY2" fmla="*/ 230909 h 1071418"/>
              <a:gd name="connsiteX3" fmla="*/ 1620261 w 1687874"/>
              <a:gd name="connsiteY3" fmla="*/ 665596 h 1071418"/>
              <a:gd name="connsiteX4" fmla="*/ 1196615 w 1687874"/>
              <a:gd name="connsiteY4" fmla="*/ 587881 h 1071418"/>
              <a:gd name="connsiteX5" fmla="*/ 1096747 w 1687874"/>
              <a:gd name="connsiteY5" fmla="*/ 1052946 h 1071418"/>
              <a:gd name="connsiteX6" fmla="*/ 976674 w 1687874"/>
              <a:gd name="connsiteY6" fmla="*/ 1071418 h 1071418"/>
              <a:gd name="connsiteX7" fmla="*/ 662638 w 1687874"/>
              <a:gd name="connsiteY7" fmla="*/ 969818 h 1071418"/>
              <a:gd name="connsiteX8" fmla="*/ 439233 w 1687874"/>
              <a:gd name="connsiteY8" fmla="*/ 845560 h 1071418"/>
              <a:gd name="connsiteX9" fmla="*/ 323562 w 1687874"/>
              <a:gd name="connsiteY9" fmla="*/ 690057 h 1071418"/>
              <a:gd name="connsiteX10" fmla="*/ 296430 w 1687874"/>
              <a:gd name="connsiteY10" fmla="*/ 534843 h 1071418"/>
              <a:gd name="connsiteX11" fmla="*/ 256526 w 1687874"/>
              <a:gd name="connsiteY11" fmla="*/ 440099 h 1071418"/>
              <a:gd name="connsiteX12" fmla="*/ 191583 w 1687874"/>
              <a:gd name="connsiteY12" fmla="*/ 378691 h 1071418"/>
              <a:gd name="connsiteX13" fmla="*/ 0 w 1687874"/>
              <a:gd name="connsiteY13" fmla="*/ 299461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874" h="1071418">
                <a:moveTo>
                  <a:pt x="0" y="299461"/>
                </a:moveTo>
                <a:lnTo>
                  <a:pt x="34565" y="0"/>
                </a:lnTo>
                <a:lnTo>
                  <a:pt x="1687874" y="230909"/>
                </a:lnTo>
                <a:lnTo>
                  <a:pt x="1620261" y="665596"/>
                </a:lnTo>
                <a:lnTo>
                  <a:pt x="1196615" y="587881"/>
                </a:lnTo>
                <a:lnTo>
                  <a:pt x="1096747" y="1052946"/>
                </a:lnTo>
                <a:cubicBezTo>
                  <a:pt x="1049579" y="1078153"/>
                  <a:pt x="1016698" y="1065261"/>
                  <a:pt x="976674" y="1071418"/>
                </a:cubicBezTo>
                <a:lnTo>
                  <a:pt x="662638" y="969818"/>
                </a:lnTo>
                <a:lnTo>
                  <a:pt x="439233" y="845560"/>
                </a:lnTo>
                <a:lnTo>
                  <a:pt x="323562" y="690057"/>
                </a:lnTo>
                <a:lnTo>
                  <a:pt x="296430" y="534843"/>
                </a:lnTo>
                <a:lnTo>
                  <a:pt x="256526" y="440099"/>
                </a:lnTo>
                <a:lnTo>
                  <a:pt x="191583" y="378691"/>
                </a:lnTo>
                <a:cubicBezTo>
                  <a:pt x="137247" y="335612"/>
                  <a:pt x="78148" y="313965"/>
                  <a:pt x="0" y="299461"/>
                </a:cubicBezTo>
                <a:close/>
              </a:path>
            </a:pathLst>
          </a:custGeom>
          <a:solidFill>
            <a:srgbClr val="FFC000">
              <a:alpha val="50000"/>
            </a:srgb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E13CB7C-1586-9E0F-F679-7795DA77FA52}"/>
              </a:ext>
            </a:extLst>
          </p:cNvPr>
          <p:cNvSpPr/>
          <p:nvPr/>
        </p:nvSpPr>
        <p:spPr>
          <a:xfrm>
            <a:off x="8277225" y="4526756"/>
            <a:ext cx="2076450" cy="473869"/>
          </a:xfrm>
          <a:custGeom>
            <a:avLst/>
            <a:gdLst>
              <a:gd name="connsiteX0" fmla="*/ 33338 w 2076450"/>
              <a:gd name="connsiteY0" fmla="*/ 466725 h 466725"/>
              <a:gd name="connsiteX1" fmla="*/ 0 w 2076450"/>
              <a:gd name="connsiteY1" fmla="*/ 233363 h 466725"/>
              <a:gd name="connsiteX2" fmla="*/ 80963 w 2076450"/>
              <a:gd name="connsiteY2" fmla="*/ 195263 h 466725"/>
              <a:gd name="connsiteX3" fmla="*/ 128588 w 2076450"/>
              <a:gd name="connsiteY3" fmla="*/ 157163 h 466725"/>
              <a:gd name="connsiteX4" fmla="*/ 142875 w 2076450"/>
              <a:gd name="connsiteY4" fmla="*/ 80963 h 466725"/>
              <a:gd name="connsiteX5" fmla="*/ 138113 w 2076450"/>
              <a:gd name="connsiteY5" fmla="*/ 33338 h 466725"/>
              <a:gd name="connsiteX6" fmla="*/ 2014538 w 2076450"/>
              <a:gd name="connsiteY6" fmla="*/ 0 h 466725"/>
              <a:gd name="connsiteX7" fmla="*/ 2076450 w 2076450"/>
              <a:gd name="connsiteY7" fmla="*/ 433388 h 466725"/>
              <a:gd name="connsiteX8" fmla="*/ 2014538 w 2076450"/>
              <a:gd name="connsiteY8" fmla="*/ 438150 h 466725"/>
              <a:gd name="connsiteX9" fmla="*/ 1990725 w 2076450"/>
              <a:gd name="connsiteY9" fmla="*/ 333375 h 466725"/>
              <a:gd name="connsiteX10" fmla="*/ 1042988 w 2076450"/>
              <a:gd name="connsiteY10" fmla="*/ 376238 h 466725"/>
              <a:gd name="connsiteX11" fmla="*/ 1090613 w 2076450"/>
              <a:gd name="connsiteY11" fmla="*/ 438150 h 466725"/>
              <a:gd name="connsiteX12" fmla="*/ 623888 w 2076450"/>
              <a:gd name="connsiteY12" fmla="*/ 457200 h 466725"/>
              <a:gd name="connsiteX13" fmla="*/ 619125 w 2076450"/>
              <a:gd name="connsiteY13" fmla="*/ 342900 h 466725"/>
              <a:gd name="connsiteX14" fmla="*/ 538163 w 2076450"/>
              <a:gd name="connsiteY14" fmla="*/ 342900 h 466725"/>
              <a:gd name="connsiteX15" fmla="*/ 547688 w 2076450"/>
              <a:gd name="connsiteY15" fmla="*/ 447675 h 466725"/>
              <a:gd name="connsiteX16" fmla="*/ 433388 w 2076450"/>
              <a:gd name="connsiteY16" fmla="*/ 461963 h 466725"/>
              <a:gd name="connsiteX17" fmla="*/ 428625 w 2076450"/>
              <a:gd name="connsiteY17" fmla="*/ 385763 h 466725"/>
              <a:gd name="connsiteX18" fmla="*/ 300038 w 2076450"/>
              <a:gd name="connsiteY18" fmla="*/ 381000 h 466725"/>
              <a:gd name="connsiteX19" fmla="*/ 319088 w 2076450"/>
              <a:gd name="connsiteY19" fmla="*/ 461963 h 466725"/>
              <a:gd name="connsiteX20" fmla="*/ 33338 w 2076450"/>
              <a:gd name="connsiteY20" fmla="*/ 466725 h 466725"/>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40532 h 473869"/>
              <a:gd name="connsiteX8" fmla="*/ 2014538 w 2076450"/>
              <a:gd name="connsiteY8" fmla="*/ 445294 h 473869"/>
              <a:gd name="connsiteX9" fmla="*/ 1990725 w 2076450"/>
              <a:gd name="connsiteY9" fmla="*/ 340519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40532 h 473869"/>
              <a:gd name="connsiteX8" fmla="*/ 2014538 w 2076450"/>
              <a:gd name="connsiteY8" fmla="*/ 445294 h 473869"/>
              <a:gd name="connsiteX9" fmla="*/ 2012156 w 2076450"/>
              <a:gd name="connsiteY9" fmla="*/ 340519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40532 h 473869"/>
              <a:gd name="connsiteX8" fmla="*/ 2014538 w 2076450"/>
              <a:gd name="connsiteY8" fmla="*/ 445294 h 473869"/>
              <a:gd name="connsiteX9" fmla="*/ 2009775 w 2076450"/>
              <a:gd name="connsiteY9" fmla="*/ 345282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40532 h 473869"/>
              <a:gd name="connsiteX8" fmla="*/ 2009775 w 2076450"/>
              <a:gd name="connsiteY8" fmla="*/ 426244 h 473869"/>
              <a:gd name="connsiteX9" fmla="*/ 2009775 w 2076450"/>
              <a:gd name="connsiteY9" fmla="*/ 345282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09775 w 2076450"/>
              <a:gd name="connsiteY8" fmla="*/ 426244 h 473869"/>
              <a:gd name="connsiteX9" fmla="*/ 2009775 w 2076450"/>
              <a:gd name="connsiteY9" fmla="*/ 345282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19300 w 2076450"/>
              <a:gd name="connsiteY8" fmla="*/ 426244 h 473869"/>
              <a:gd name="connsiteX9" fmla="*/ 2009775 w 2076450"/>
              <a:gd name="connsiteY9" fmla="*/ 345282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45282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45282 h 473869"/>
              <a:gd name="connsiteX10" fmla="*/ 1042988 w 2076450"/>
              <a:gd name="connsiteY10" fmla="*/ 383382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45282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16669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16669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33376 w 2076450"/>
              <a:gd name="connsiteY18" fmla="*/ 411957 h 473869"/>
              <a:gd name="connsiteX19" fmla="*/ 319088 w 2076450"/>
              <a:gd name="connsiteY19" fmla="*/ 469107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3863 w 2076450"/>
              <a:gd name="connsiteY17" fmla="*/ 411957 h 473869"/>
              <a:gd name="connsiteX18" fmla="*/ 333376 w 2076450"/>
              <a:gd name="connsiteY18" fmla="*/ 411957 h 473869"/>
              <a:gd name="connsiteX19" fmla="*/ 319088 w 2076450"/>
              <a:gd name="connsiteY19" fmla="*/ 469107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3863 w 2076450"/>
              <a:gd name="connsiteY17" fmla="*/ 411957 h 473869"/>
              <a:gd name="connsiteX18" fmla="*/ 333376 w 2076450"/>
              <a:gd name="connsiteY18" fmla="*/ 411957 h 473869"/>
              <a:gd name="connsiteX19" fmla="*/ 326232 w 2076450"/>
              <a:gd name="connsiteY19" fmla="*/ 471488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3863 w 2076450"/>
              <a:gd name="connsiteY17" fmla="*/ 411957 h 473869"/>
              <a:gd name="connsiteX18" fmla="*/ 333376 w 2076450"/>
              <a:gd name="connsiteY18" fmla="*/ 411957 h 473869"/>
              <a:gd name="connsiteX19" fmla="*/ 330994 w 2076450"/>
              <a:gd name="connsiteY19" fmla="*/ 473869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21482 w 2076450"/>
              <a:gd name="connsiteY16" fmla="*/ 464345 h 473869"/>
              <a:gd name="connsiteX17" fmla="*/ 423863 w 2076450"/>
              <a:gd name="connsiteY17" fmla="*/ 411957 h 473869"/>
              <a:gd name="connsiteX18" fmla="*/ 333376 w 2076450"/>
              <a:gd name="connsiteY18" fmla="*/ 411957 h 473869"/>
              <a:gd name="connsiteX19" fmla="*/ 330994 w 2076450"/>
              <a:gd name="connsiteY19" fmla="*/ 473869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2926 w 2076450"/>
              <a:gd name="connsiteY15" fmla="*/ 461963 h 473869"/>
              <a:gd name="connsiteX16" fmla="*/ 421482 w 2076450"/>
              <a:gd name="connsiteY16" fmla="*/ 464345 h 473869"/>
              <a:gd name="connsiteX17" fmla="*/ 423863 w 2076450"/>
              <a:gd name="connsiteY17" fmla="*/ 411957 h 473869"/>
              <a:gd name="connsiteX18" fmla="*/ 333376 w 2076450"/>
              <a:gd name="connsiteY18" fmla="*/ 411957 h 473869"/>
              <a:gd name="connsiteX19" fmla="*/ 330994 w 2076450"/>
              <a:gd name="connsiteY19" fmla="*/ 473869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40544 w 2076450"/>
              <a:gd name="connsiteY14" fmla="*/ 361950 h 473869"/>
              <a:gd name="connsiteX15" fmla="*/ 542926 w 2076450"/>
              <a:gd name="connsiteY15" fmla="*/ 461963 h 473869"/>
              <a:gd name="connsiteX16" fmla="*/ 421482 w 2076450"/>
              <a:gd name="connsiteY16" fmla="*/ 464345 h 473869"/>
              <a:gd name="connsiteX17" fmla="*/ 423863 w 2076450"/>
              <a:gd name="connsiteY17" fmla="*/ 411957 h 473869"/>
              <a:gd name="connsiteX18" fmla="*/ 333376 w 2076450"/>
              <a:gd name="connsiteY18" fmla="*/ 411957 h 473869"/>
              <a:gd name="connsiteX19" fmla="*/ 330994 w 2076450"/>
              <a:gd name="connsiteY19" fmla="*/ 473869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21506 w 2076450"/>
              <a:gd name="connsiteY13" fmla="*/ 359569 h 473869"/>
              <a:gd name="connsiteX14" fmla="*/ 540544 w 2076450"/>
              <a:gd name="connsiteY14" fmla="*/ 361950 h 473869"/>
              <a:gd name="connsiteX15" fmla="*/ 542926 w 2076450"/>
              <a:gd name="connsiteY15" fmla="*/ 461963 h 473869"/>
              <a:gd name="connsiteX16" fmla="*/ 421482 w 2076450"/>
              <a:gd name="connsiteY16" fmla="*/ 464345 h 473869"/>
              <a:gd name="connsiteX17" fmla="*/ 423863 w 2076450"/>
              <a:gd name="connsiteY17" fmla="*/ 411957 h 473869"/>
              <a:gd name="connsiteX18" fmla="*/ 333376 w 2076450"/>
              <a:gd name="connsiteY18" fmla="*/ 411957 h 473869"/>
              <a:gd name="connsiteX19" fmla="*/ 330994 w 2076450"/>
              <a:gd name="connsiteY19" fmla="*/ 473869 h 473869"/>
              <a:gd name="connsiteX20" fmla="*/ 7144 w 2076450"/>
              <a:gd name="connsiteY20" fmla="*/ 473869 h 4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6450" h="473869">
                <a:moveTo>
                  <a:pt x="7144" y="473869"/>
                </a:moveTo>
                <a:lnTo>
                  <a:pt x="0" y="240507"/>
                </a:lnTo>
                <a:lnTo>
                  <a:pt x="80963" y="202407"/>
                </a:lnTo>
                <a:lnTo>
                  <a:pt x="128588" y="164307"/>
                </a:lnTo>
                <a:lnTo>
                  <a:pt x="142875" y="88107"/>
                </a:lnTo>
                <a:lnTo>
                  <a:pt x="138113" y="52388"/>
                </a:lnTo>
                <a:lnTo>
                  <a:pt x="2064544" y="0"/>
                </a:lnTo>
                <a:lnTo>
                  <a:pt x="2076450" y="423864"/>
                </a:lnTo>
                <a:lnTo>
                  <a:pt x="2019300" y="426244"/>
                </a:lnTo>
                <a:lnTo>
                  <a:pt x="2014537" y="352426"/>
                </a:lnTo>
                <a:lnTo>
                  <a:pt x="1040607" y="388145"/>
                </a:lnTo>
                <a:cubicBezTo>
                  <a:pt x="1041401" y="407988"/>
                  <a:pt x="1042194" y="427832"/>
                  <a:pt x="1042988" y="447675"/>
                </a:cubicBezTo>
                <a:lnTo>
                  <a:pt x="623888" y="464344"/>
                </a:lnTo>
                <a:lnTo>
                  <a:pt x="621506" y="359569"/>
                </a:lnTo>
                <a:lnTo>
                  <a:pt x="540544" y="361950"/>
                </a:lnTo>
                <a:lnTo>
                  <a:pt x="542926" y="461963"/>
                </a:lnTo>
                <a:lnTo>
                  <a:pt x="421482" y="464345"/>
                </a:lnTo>
                <a:lnTo>
                  <a:pt x="423863" y="411957"/>
                </a:lnTo>
                <a:lnTo>
                  <a:pt x="333376" y="411957"/>
                </a:lnTo>
                <a:lnTo>
                  <a:pt x="330994" y="473869"/>
                </a:lnTo>
                <a:lnTo>
                  <a:pt x="7144" y="473869"/>
                </a:lnTo>
                <a:close/>
              </a:path>
            </a:pathLst>
          </a:custGeom>
          <a:solidFill>
            <a:srgbClr val="FFC000">
              <a:alpha val="50000"/>
            </a:srgb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AE5B2A9-E8D2-2AD4-D2CC-E8896FFA5CF8}"/>
              </a:ext>
            </a:extLst>
          </p:cNvPr>
          <p:cNvSpPr/>
          <p:nvPr/>
        </p:nvSpPr>
        <p:spPr>
          <a:xfrm>
            <a:off x="5229225" y="5962650"/>
            <a:ext cx="1309688" cy="585788"/>
          </a:xfrm>
          <a:custGeom>
            <a:avLst/>
            <a:gdLst>
              <a:gd name="connsiteX0" fmla="*/ 242888 w 1309688"/>
              <a:gd name="connsiteY0" fmla="*/ 0 h 585788"/>
              <a:gd name="connsiteX1" fmla="*/ 1309688 w 1309688"/>
              <a:gd name="connsiteY1" fmla="*/ 223838 h 585788"/>
              <a:gd name="connsiteX2" fmla="*/ 1285875 w 1309688"/>
              <a:gd name="connsiteY2" fmla="*/ 361950 h 585788"/>
              <a:gd name="connsiteX3" fmla="*/ 1233488 w 1309688"/>
              <a:gd name="connsiteY3" fmla="*/ 585788 h 585788"/>
              <a:gd name="connsiteX4" fmla="*/ 0 w 1309688"/>
              <a:gd name="connsiteY4" fmla="*/ 361950 h 585788"/>
              <a:gd name="connsiteX5" fmla="*/ 242888 w 1309688"/>
              <a:gd name="connsiteY5" fmla="*/ 0 h 5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88" h="585788">
                <a:moveTo>
                  <a:pt x="242888" y="0"/>
                </a:moveTo>
                <a:lnTo>
                  <a:pt x="1309688" y="223838"/>
                </a:lnTo>
                <a:lnTo>
                  <a:pt x="1285875" y="361950"/>
                </a:lnTo>
                <a:lnTo>
                  <a:pt x="1233488" y="585788"/>
                </a:lnTo>
                <a:lnTo>
                  <a:pt x="0" y="361950"/>
                </a:lnTo>
                <a:lnTo>
                  <a:pt x="242888" y="0"/>
                </a:lnTo>
                <a:close/>
              </a:path>
            </a:pathLst>
          </a:custGeom>
          <a:solidFill>
            <a:srgbClr val="FFC000">
              <a:alpha val="50000"/>
            </a:srgb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A26F3BA8-1DD3-0EE7-1319-83681968F179}"/>
              </a:ext>
            </a:extLst>
          </p:cNvPr>
          <p:cNvSpPr/>
          <p:nvPr/>
        </p:nvSpPr>
        <p:spPr>
          <a:xfrm>
            <a:off x="6185766" y="5024582"/>
            <a:ext cx="2108489" cy="964334"/>
          </a:xfrm>
          <a:custGeom>
            <a:avLst/>
            <a:gdLst>
              <a:gd name="connsiteX0" fmla="*/ 0 w 2124364"/>
              <a:gd name="connsiteY0" fmla="*/ 1043709 h 1043709"/>
              <a:gd name="connsiteX1" fmla="*/ 184727 w 2124364"/>
              <a:gd name="connsiteY1" fmla="*/ 138545 h 1043709"/>
              <a:gd name="connsiteX2" fmla="*/ 249382 w 2124364"/>
              <a:gd name="connsiteY2" fmla="*/ 92363 h 1043709"/>
              <a:gd name="connsiteX3" fmla="*/ 1302327 w 2124364"/>
              <a:gd name="connsiteY3" fmla="*/ 277091 h 1043709"/>
              <a:gd name="connsiteX4" fmla="*/ 1487054 w 2124364"/>
              <a:gd name="connsiteY4" fmla="*/ 387927 h 1043709"/>
              <a:gd name="connsiteX5" fmla="*/ 1681018 w 2124364"/>
              <a:gd name="connsiteY5" fmla="*/ 508000 h 1043709"/>
              <a:gd name="connsiteX6" fmla="*/ 1865745 w 2124364"/>
              <a:gd name="connsiteY6" fmla="*/ 554182 h 1043709"/>
              <a:gd name="connsiteX7" fmla="*/ 1958109 w 2124364"/>
              <a:gd name="connsiteY7" fmla="*/ 350982 h 1043709"/>
              <a:gd name="connsiteX8" fmla="*/ 2059709 w 2124364"/>
              <a:gd name="connsiteY8" fmla="*/ 240145 h 1043709"/>
              <a:gd name="connsiteX9" fmla="*/ 2124364 w 2124364"/>
              <a:gd name="connsiteY9" fmla="*/ 0 h 1043709"/>
              <a:gd name="connsiteX0" fmla="*/ 0 w 2108489"/>
              <a:gd name="connsiteY0" fmla="*/ 964334 h 964334"/>
              <a:gd name="connsiteX1" fmla="*/ 168852 w 2108489"/>
              <a:gd name="connsiteY1" fmla="*/ 138545 h 964334"/>
              <a:gd name="connsiteX2" fmla="*/ 233507 w 2108489"/>
              <a:gd name="connsiteY2" fmla="*/ 92363 h 964334"/>
              <a:gd name="connsiteX3" fmla="*/ 1286452 w 2108489"/>
              <a:gd name="connsiteY3" fmla="*/ 277091 h 964334"/>
              <a:gd name="connsiteX4" fmla="*/ 1471179 w 2108489"/>
              <a:gd name="connsiteY4" fmla="*/ 387927 h 964334"/>
              <a:gd name="connsiteX5" fmla="*/ 1665143 w 2108489"/>
              <a:gd name="connsiteY5" fmla="*/ 508000 h 964334"/>
              <a:gd name="connsiteX6" fmla="*/ 1849870 w 2108489"/>
              <a:gd name="connsiteY6" fmla="*/ 554182 h 964334"/>
              <a:gd name="connsiteX7" fmla="*/ 1942234 w 2108489"/>
              <a:gd name="connsiteY7" fmla="*/ 350982 h 964334"/>
              <a:gd name="connsiteX8" fmla="*/ 2043834 w 2108489"/>
              <a:gd name="connsiteY8" fmla="*/ 240145 h 964334"/>
              <a:gd name="connsiteX9" fmla="*/ 2108489 w 2108489"/>
              <a:gd name="connsiteY9" fmla="*/ 0 h 964334"/>
              <a:gd name="connsiteX0" fmla="*/ 0 w 2108489"/>
              <a:gd name="connsiteY0" fmla="*/ 964334 h 964334"/>
              <a:gd name="connsiteX1" fmla="*/ 168852 w 2108489"/>
              <a:gd name="connsiteY1" fmla="*/ 138545 h 964334"/>
              <a:gd name="connsiteX2" fmla="*/ 233507 w 2108489"/>
              <a:gd name="connsiteY2" fmla="*/ 92363 h 964334"/>
              <a:gd name="connsiteX3" fmla="*/ 1286452 w 2108489"/>
              <a:gd name="connsiteY3" fmla="*/ 277091 h 964334"/>
              <a:gd name="connsiteX4" fmla="*/ 1464036 w 2108489"/>
              <a:gd name="connsiteY4" fmla="*/ 402215 h 964334"/>
              <a:gd name="connsiteX5" fmla="*/ 1665143 w 2108489"/>
              <a:gd name="connsiteY5" fmla="*/ 508000 h 964334"/>
              <a:gd name="connsiteX6" fmla="*/ 1849870 w 2108489"/>
              <a:gd name="connsiteY6" fmla="*/ 554182 h 964334"/>
              <a:gd name="connsiteX7" fmla="*/ 1942234 w 2108489"/>
              <a:gd name="connsiteY7" fmla="*/ 350982 h 964334"/>
              <a:gd name="connsiteX8" fmla="*/ 2043834 w 2108489"/>
              <a:gd name="connsiteY8" fmla="*/ 240145 h 964334"/>
              <a:gd name="connsiteX9" fmla="*/ 2108489 w 2108489"/>
              <a:gd name="connsiteY9" fmla="*/ 0 h 964334"/>
              <a:gd name="connsiteX0" fmla="*/ 0 w 2108489"/>
              <a:gd name="connsiteY0" fmla="*/ 964334 h 964334"/>
              <a:gd name="connsiteX1" fmla="*/ 168852 w 2108489"/>
              <a:gd name="connsiteY1" fmla="*/ 138545 h 964334"/>
              <a:gd name="connsiteX2" fmla="*/ 233507 w 2108489"/>
              <a:gd name="connsiteY2" fmla="*/ 92363 h 964334"/>
              <a:gd name="connsiteX3" fmla="*/ 1286452 w 2108489"/>
              <a:gd name="connsiteY3" fmla="*/ 277091 h 964334"/>
              <a:gd name="connsiteX4" fmla="*/ 1464036 w 2108489"/>
              <a:gd name="connsiteY4" fmla="*/ 402215 h 964334"/>
              <a:gd name="connsiteX5" fmla="*/ 1665143 w 2108489"/>
              <a:gd name="connsiteY5" fmla="*/ 508000 h 964334"/>
              <a:gd name="connsiteX6" fmla="*/ 1849870 w 2108489"/>
              <a:gd name="connsiteY6" fmla="*/ 554182 h 964334"/>
              <a:gd name="connsiteX7" fmla="*/ 1942234 w 2108489"/>
              <a:gd name="connsiteY7" fmla="*/ 350982 h 964334"/>
              <a:gd name="connsiteX8" fmla="*/ 2043834 w 2108489"/>
              <a:gd name="connsiteY8" fmla="*/ 240145 h 964334"/>
              <a:gd name="connsiteX9" fmla="*/ 2108489 w 2108489"/>
              <a:gd name="connsiteY9" fmla="*/ 0 h 964334"/>
              <a:gd name="connsiteX0" fmla="*/ 0 w 2108489"/>
              <a:gd name="connsiteY0" fmla="*/ 964334 h 964334"/>
              <a:gd name="connsiteX1" fmla="*/ 168852 w 2108489"/>
              <a:gd name="connsiteY1" fmla="*/ 138545 h 964334"/>
              <a:gd name="connsiteX2" fmla="*/ 233507 w 2108489"/>
              <a:gd name="connsiteY2" fmla="*/ 92363 h 964334"/>
              <a:gd name="connsiteX3" fmla="*/ 1286452 w 2108489"/>
              <a:gd name="connsiteY3" fmla="*/ 277091 h 964334"/>
              <a:gd name="connsiteX4" fmla="*/ 1464036 w 2108489"/>
              <a:gd name="connsiteY4" fmla="*/ 402215 h 964334"/>
              <a:gd name="connsiteX5" fmla="*/ 1665143 w 2108489"/>
              <a:gd name="connsiteY5" fmla="*/ 512763 h 964334"/>
              <a:gd name="connsiteX6" fmla="*/ 1849870 w 2108489"/>
              <a:gd name="connsiteY6" fmla="*/ 554182 h 964334"/>
              <a:gd name="connsiteX7" fmla="*/ 1942234 w 2108489"/>
              <a:gd name="connsiteY7" fmla="*/ 350982 h 964334"/>
              <a:gd name="connsiteX8" fmla="*/ 2043834 w 2108489"/>
              <a:gd name="connsiteY8" fmla="*/ 240145 h 964334"/>
              <a:gd name="connsiteX9" fmla="*/ 2108489 w 2108489"/>
              <a:gd name="connsiteY9" fmla="*/ 0 h 964334"/>
              <a:gd name="connsiteX0" fmla="*/ 0 w 2108489"/>
              <a:gd name="connsiteY0" fmla="*/ 964334 h 964334"/>
              <a:gd name="connsiteX1" fmla="*/ 168852 w 2108489"/>
              <a:gd name="connsiteY1" fmla="*/ 138545 h 964334"/>
              <a:gd name="connsiteX2" fmla="*/ 233507 w 2108489"/>
              <a:gd name="connsiteY2" fmla="*/ 92363 h 964334"/>
              <a:gd name="connsiteX3" fmla="*/ 1286452 w 2108489"/>
              <a:gd name="connsiteY3" fmla="*/ 277091 h 964334"/>
              <a:gd name="connsiteX4" fmla="*/ 1464036 w 2108489"/>
              <a:gd name="connsiteY4" fmla="*/ 402215 h 964334"/>
              <a:gd name="connsiteX5" fmla="*/ 1665143 w 2108489"/>
              <a:gd name="connsiteY5" fmla="*/ 512763 h 964334"/>
              <a:gd name="connsiteX6" fmla="*/ 1833201 w 2108489"/>
              <a:gd name="connsiteY6" fmla="*/ 561326 h 964334"/>
              <a:gd name="connsiteX7" fmla="*/ 1942234 w 2108489"/>
              <a:gd name="connsiteY7" fmla="*/ 350982 h 964334"/>
              <a:gd name="connsiteX8" fmla="*/ 2043834 w 2108489"/>
              <a:gd name="connsiteY8" fmla="*/ 240145 h 964334"/>
              <a:gd name="connsiteX9" fmla="*/ 2108489 w 2108489"/>
              <a:gd name="connsiteY9" fmla="*/ 0 h 96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8489" h="964334">
                <a:moveTo>
                  <a:pt x="0" y="964334"/>
                </a:moveTo>
                <a:lnTo>
                  <a:pt x="168852" y="138545"/>
                </a:lnTo>
                <a:lnTo>
                  <a:pt x="233507" y="92363"/>
                </a:lnTo>
                <a:lnTo>
                  <a:pt x="1286452" y="277091"/>
                </a:lnTo>
                <a:lnTo>
                  <a:pt x="1464036" y="402215"/>
                </a:lnTo>
                <a:cubicBezTo>
                  <a:pt x="1531072" y="454146"/>
                  <a:pt x="1598107" y="477501"/>
                  <a:pt x="1665143" y="512763"/>
                </a:cubicBezTo>
                <a:lnTo>
                  <a:pt x="1833201" y="561326"/>
                </a:lnTo>
                <a:lnTo>
                  <a:pt x="1942234" y="350982"/>
                </a:lnTo>
                <a:lnTo>
                  <a:pt x="2043834" y="240145"/>
                </a:lnTo>
                <a:lnTo>
                  <a:pt x="2108489" y="0"/>
                </a:lnTo>
              </a:path>
            </a:pathLst>
          </a:custGeom>
          <a:noFill/>
          <a:ln w="50800" cap="rnd">
            <a:solidFill>
              <a:schemeClr val="bg1"/>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80CD8A39-A90D-307D-4D87-3A8DE10E50EF}"/>
              </a:ext>
            </a:extLst>
          </p:cNvPr>
          <p:cNvSpPr/>
          <p:nvPr/>
        </p:nvSpPr>
        <p:spPr>
          <a:xfrm>
            <a:off x="6248400" y="6070600"/>
            <a:ext cx="254000" cy="127000"/>
          </a:xfrm>
          <a:custGeom>
            <a:avLst/>
            <a:gdLst>
              <a:gd name="connsiteX0" fmla="*/ 0 w 254000"/>
              <a:gd name="connsiteY0" fmla="*/ 0 h 127000"/>
              <a:gd name="connsiteX1" fmla="*/ 254000 w 254000"/>
              <a:gd name="connsiteY1" fmla="*/ 63500 h 127000"/>
              <a:gd name="connsiteX2" fmla="*/ 254000 w 254000"/>
              <a:gd name="connsiteY2" fmla="*/ 127000 h 127000"/>
            </a:gdLst>
            <a:ahLst/>
            <a:cxnLst>
              <a:cxn ang="0">
                <a:pos x="connsiteX0" y="connsiteY0"/>
              </a:cxn>
              <a:cxn ang="0">
                <a:pos x="connsiteX1" y="connsiteY1"/>
              </a:cxn>
              <a:cxn ang="0">
                <a:pos x="connsiteX2" y="connsiteY2"/>
              </a:cxn>
            </a:cxnLst>
            <a:rect l="l" t="t" r="r" b="b"/>
            <a:pathLst>
              <a:path w="254000" h="127000">
                <a:moveTo>
                  <a:pt x="0" y="0"/>
                </a:moveTo>
                <a:lnTo>
                  <a:pt x="254000" y="63500"/>
                </a:lnTo>
                <a:lnTo>
                  <a:pt x="254000" y="127000"/>
                </a:lnTo>
              </a:path>
            </a:pathLst>
          </a:custGeom>
          <a:noFill/>
          <a:ln w="50800" cap="rnd">
            <a:solidFill>
              <a:schemeClr val="bg1"/>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E1050C2-419B-ED7D-32F8-8E7B52C17B07}"/>
              </a:ext>
            </a:extLst>
          </p:cNvPr>
          <p:cNvSpPr/>
          <p:nvPr/>
        </p:nvSpPr>
        <p:spPr>
          <a:xfrm>
            <a:off x="5207000" y="4838700"/>
            <a:ext cx="127000" cy="527050"/>
          </a:xfrm>
          <a:custGeom>
            <a:avLst/>
            <a:gdLst>
              <a:gd name="connsiteX0" fmla="*/ 0 w 127000"/>
              <a:gd name="connsiteY0" fmla="*/ 527050 h 527050"/>
              <a:gd name="connsiteX1" fmla="*/ 50800 w 127000"/>
              <a:gd name="connsiteY1" fmla="*/ 476250 h 527050"/>
              <a:gd name="connsiteX2" fmla="*/ 127000 w 127000"/>
              <a:gd name="connsiteY2" fmla="*/ 44450 h 527050"/>
              <a:gd name="connsiteX3" fmla="*/ 31750 w 127000"/>
              <a:gd name="connsiteY3" fmla="*/ 0 h 527050"/>
            </a:gdLst>
            <a:ahLst/>
            <a:cxnLst>
              <a:cxn ang="0">
                <a:pos x="connsiteX0" y="connsiteY0"/>
              </a:cxn>
              <a:cxn ang="0">
                <a:pos x="connsiteX1" y="connsiteY1"/>
              </a:cxn>
              <a:cxn ang="0">
                <a:pos x="connsiteX2" y="connsiteY2"/>
              </a:cxn>
              <a:cxn ang="0">
                <a:pos x="connsiteX3" y="connsiteY3"/>
              </a:cxn>
            </a:cxnLst>
            <a:rect l="l" t="t" r="r" b="b"/>
            <a:pathLst>
              <a:path w="127000" h="527050">
                <a:moveTo>
                  <a:pt x="0" y="527050"/>
                </a:moveTo>
                <a:lnTo>
                  <a:pt x="50800" y="476250"/>
                </a:lnTo>
                <a:lnTo>
                  <a:pt x="127000" y="44450"/>
                </a:lnTo>
                <a:lnTo>
                  <a:pt x="31750" y="0"/>
                </a:lnTo>
              </a:path>
            </a:pathLst>
          </a:custGeom>
          <a:noFill/>
          <a:ln w="57150" cap="rnd">
            <a:solidFill>
              <a:schemeClr val="bg1"/>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B9BA9BF-F3E6-78FE-0A85-91291944EE95}"/>
              </a:ext>
            </a:extLst>
          </p:cNvPr>
          <p:cNvSpPr/>
          <p:nvPr/>
        </p:nvSpPr>
        <p:spPr>
          <a:xfrm>
            <a:off x="5340350" y="4857750"/>
            <a:ext cx="1060450" cy="266700"/>
          </a:xfrm>
          <a:custGeom>
            <a:avLst/>
            <a:gdLst>
              <a:gd name="connsiteX0" fmla="*/ 0 w 1060450"/>
              <a:gd name="connsiteY0" fmla="*/ 6350 h 266700"/>
              <a:gd name="connsiteX1" fmla="*/ 82550 w 1060450"/>
              <a:gd name="connsiteY1" fmla="*/ 0 h 266700"/>
              <a:gd name="connsiteX2" fmla="*/ 730250 w 1060450"/>
              <a:gd name="connsiteY2" fmla="*/ 152400 h 266700"/>
              <a:gd name="connsiteX3" fmla="*/ 1060450 w 106045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1060450" h="266700">
                <a:moveTo>
                  <a:pt x="0" y="6350"/>
                </a:moveTo>
                <a:lnTo>
                  <a:pt x="82550" y="0"/>
                </a:lnTo>
                <a:lnTo>
                  <a:pt x="730250" y="152400"/>
                </a:lnTo>
                <a:lnTo>
                  <a:pt x="1060450" y="266700"/>
                </a:lnTo>
              </a:path>
            </a:pathLst>
          </a:custGeom>
          <a:noFill/>
          <a:ln w="50800" cap="rnd">
            <a:solidFill>
              <a:schemeClr val="bg1"/>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DA70156-C72D-5D1B-AAE6-6830CD74A171}"/>
              </a:ext>
            </a:extLst>
          </p:cNvPr>
          <p:cNvSpPr/>
          <p:nvPr/>
        </p:nvSpPr>
        <p:spPr>
          <a:xfrm>
            <a:off x="1531619" y="1905000"/>
            <a:ext cx="4636135" cy="4152900"/>
          </a:xfrm>
          <a:custGeom>
            <a:avLst/>
            <a:gdLst>
              <a:gd name="connsiteX0" fmla="*/ 365760 w 4747260"/>
              <a:gd name="connsiteY0" fmla="*/ 0 h 4175760"/>
              <a:gd name="connsiteX1" fmla="*/ 335280 w 4747260"/>
              <a:gd name="connsiteY1" fmla="*/ 510540 h 4175760"/>
              <a:gd name="connsiteX2" fmla="*/ 297180 w 4747260"/>
              <a:gd name="connsiteY2" fmla="*/ 510540 h 4175760"/>
              <a:gd name="connsiteX3" fmla="*/ 205740 w 4747260"/>
              <a:gd name="connsiteY3" fmla="*/ 533400 h 4175760"/>
              <a:gd name="connsiteX4" fmla="*/ 76200 w 4747260"/>
              <a:gd name="connsiteY4" fmla="*/ 541020 h 4175760"/>
              <a:gd name="connsiteX5" fmla="*/ 38100 w 4747260"/>
              <a:gd name="connsiteY5" fmla="*/ 647700 h 4175760"/>
              <a:gd name="connsiteX6" fmla="*/ 0 w 4747260"/>
              <a:gd name="connsiteY6" fmla="*/ 1508760 h 4175760"/>
              <a:gd name="connsiteX7" fmla="*/ 45720 w 4747260"/>
              <a:gd name="connsiteY7" fmla="*/ 1912620 h 4175760"/>
              <a:gd name="connsiteX8" fmla="*/ 137160 w 4747260"/>
              <a:gd name="connsiteY8" fmla="*/ 1965960 h 4175760"/>
              <a:gd name="connsiteX9" fmla="*/ 518160 w 4747260"/>
              <a:gd name="connsiteY9" fmla="*/ 2080260 h 4175760"/>
              <a:gd name="connsiteX10" fmla="*/ 662940 w 4747260"/>
              <a:gd name="connsiteY10" fmla="*/ 2133600 h 4175760"/>
              <a:gd name="connsiteX11" fmla="*/ 1600200 w 4747260"/>
              <a:gd name="connsiteY11" fmla="*/ 2385060 h 4175760"/>
              <a:gd name="connsiteX12" fmla="*/ 2095500 w 4747260"/>
              <a:gd name="connsiteY12" fmla="*/ 2545080 h 4175760"/>
              <a:gd name="connsiteX13" fmla="*/ 2247900 w 4747260"/>
              <a:gd name="connsiteY13" fmla="*/ 2590800 h 4175760"/>
              <a:gd name="connsiteX14" fmla="*/ 2446020 w 4747260"/>
              <a:gd name="connsiteY14" fmla="*/ 2651760 h 4175760"/>
              <a:gd name="connsiteX15" fmla="*/ 2644140 w 4747260"/>
              <a:gd name="connsiteY15" fmla="*/ 2674620 h 4175760"/>
              <a:gd name="connsiteX16" fmla="*/ 2773680 w 4747260"/>
              <a:gd name="connsiteY16" fmla="*/ 2750820 h 4175760"/>
              <a:gd name="connsiteX17" fmla="*/ 2819400 w 4747260"/>
              <a:gd name="connsiteY17" fmla="*/ 2903220 h 4175760"/>
              <a:gd name="connsiteX18" fmla="*/ 2857500 w 4747260"/>
              <a:gd name="connsiteY18" fmla="*/ 3093720 h 4175760"/>
              <a:gd name="connsiteX19" fmla="*/ 3040380 w 4747260"/>
              <a:gd name="connsiteY19" fmla="*/ 3253740 h 4175760"/>
              <a:gd name="connsiteX20" fmla="*/ 3307080 w 4747260"/>
              <a:gd name="connsiteY20" fmla="*/ 3383280 h 4175760"/>
              <a:gd name="connsiteX21" fmla="*/ 3703320 w 4747260"/>
              <a:gd name="connsiteY21" fmla="*/ 3505200 h 4175760"/>
              <a:gd name="connsiteX22" fmla="*/ 3688080 w 4747260"/>
              <a:gd name="connsiteY22" fmla="*/ 3581400 h 4175760"/>
              <a:gd name="connsiteX23" fmla="*/ 3672840 w 4747260"/>
              <a:gd name="connsiteY23" fmla="*/ 3741420 h 4175760"/>
              <a:gd name="connsiteX24" fmla="*/ 3649980 w 4747260"/>
              <a:gd name="connsiteY24" fmla="*/ 3886200 h 4175760"/>
              <a:gd name="connsiteX25" fmla="*/ 3893820 w 4747260"/>
              <a:gd name="connsiteY25" fmla="*/ 4008120 h 4175760"/>
              <a:gd name="connsiteX26" fmla="*/ 4160520 w 4747260"/>
              <a:gd name="connsiteY26" fmla="*/ 4069080 h 4175760"/>
              <a:gd name="connsiteX27" fmla="*/ 4541520 w 4747260"/>
              <a:gd name="connsiteY27" fmla="*/ 4152900 h 4175760"/>
              <a:gd name="connsiteX28" fmla="*/ 4747260 w 4747260"/>
              <a:gd name="connsiteY28" fmla="*/ 4175760 h 4175760"/>
              <a:gd name="connsiteX0" fmla="*/ 365760 w 4747260"/>
              <a:gd name="connsiteY0" fmla="*/ 0 h 4175760"/>
              <a:gd name="connsiteX1" fmla="*/ 335280 w 4747260"/>
              <a:gd name="connsiteY1" fmla="*/ 510540 h 4175760"/>
              <a:gd name="connsiteX2" fmla="*/ 297180 w 4747260"/>
              <a:gd name="connsiteY2" fmla="*/ 510540 h 4175760"/>
              <a:gd name="connsiteX3" fmla="*/ 205740 w 4747260"/>
              <a:gd name="connsiteY3" fmla="*/ 533400 h 4175760"/>
              <a:gd name="connsiteX4" fmla="*/ 76200 w 4747260"/>
              <a:gd name="connsiteY4" fmla="*/ 541020 h 4175760"/>
              <a:gd name="connsiteX5" fmla="*/ 38100 w 4747260"/>
              <a:gd name="connsiteY5" fmla="*/ 647700 h 4175760"/>
              <a:gd name="connsiteX6" fmla="*/ 0 w 4747260"/>
              <a:gd name="connsiteY6" fmla="*/ 1508760 h 4175760"/>
              <a:gd name="connsiteX7" fmla="*/ 45720 w 4747260"/>
              <a:gd name="connsiteY7" fmla="*/ 1912620 h 4175760"/>
              <a:gd name="connsiteX8" fmla="*/ 137160 w 4747260"/>
              <a:gd name="connsiteY8" fmla="*/ 1965960 h 4175760"/>
              <a:gd name="connsiteX9" fmla="*/ 518160 w 4747260"/>
              <a:gd name="connsiteY9" fmla="*/ 2080260 h 4175760"/>
              <a:gd name="connsiteX10" fmla="*/ 662940 w 4747260"/>
              <a:gd name="connsiteY10" fmla="*/ 2133600 h 4175760"/>
              <a:gd name="connsiteX11" fmla="*/ 1600200 w 4747260"/>
              <a:gd name="connsiteY11" fmla="*/ 2385060 h 4175760"/>
              <a:gd name="connsiteX12" fmla="*/ 2095500 w 4747260"/>
              <a:gd name="connsiteY12" fmla="*/ 2545080 h 4175760"/>
              <a:gd name="connsiteX13" fmla="*/ 2247900 w 4747260"/>
              <a:gd name="connsiteY13" fmla="*/ 2590800 h 4175760"/>
              <a:gd name="connsiteX14" fmla="*/ 2446020 w 4747260"/>
              <a:gd name="connsiteY14" fmla="*/ 2651760 h 4175760"/>
              <a:gd name="connsiteX15" fmla="*/ 2644140 w 4747260"/>
              <a:gd name="connsiteY15" fmla="*/ 2674620 h 4175760"/>
              <a:gd name="connsiteX16" fmla="*/ 2773680 w 4747260"/>
              <a:gd name="connsiteY16" fmla="*/ 2750820 h 4175760"/>
              <a:gd name="connsiteX17" fmla="*/ 2819400 w 4747260"/>
              <a:gd name="connsiteY17" fmla="*/ 2903220 h 4175760"/>
              <a:gd name="connsiteX18" fmla="*/ 2857500 w 4747260"/>
              <a:gd name="connsiteY18" fmla="*/ 3093720 h 4175760"/>
              <a:gd name="connsiteX19" fmla="*/ 3040380 w 4747260"/>
              <a:gd name="connsiteY19" fmla="*/ 3253740 h 4175760"/>
              <a:gd name="connsiteX20" fmla="*/ 3307080 w 4747260"/>
              <a:gd name="connsiteY20" fmla="*/ 3383280 h 4175760"/>
              <a:gd name="connsiteX21" fmla="*/ 3703320 w 4747260"/>
              <a:gd name="connsiteY21" fmla="*/ 3505200 h 4175760"/>
              <a:gd name="connsiteX22" fmla="*/ 3688080 w 4747260"/>
              <a:gd name="connsiteY22" fmla="*/ 3581400 h 4175760"/>
              <a:gd name="connsiteX23" fmla="*/ 3672840 w 4747260"/>
              <a:gd name="connsiteY23" fmla="*/ 3741420 h 4175760"/>
              <a:gd name="connsiteX24" fmla="*/ 3649980 w 4747260"/>
              <a:gd name="connsiteY24" fmla="*/ 3886200 h 4175760"/>
              <a:gd name="connsiteX25" fmla="*/ 3893820 w 4747260"/>
              <a:gd name="connsiteY25" fmla="*/ 4008120 h 4175760"/>
              <a:gd name="connsiteX26" fmla="*/ 4160520 w 4747260"/>
              <a:gd name="connsiteY26" fmla="*/ 4069080 h 4175760"/>
              <a:gd name="connsiteX27" fmla="*/ 4541520 w 4747260"/>
              <a:gd name="connsiteY27" fmla="*/ 4152900 h 4175760"/>
              <a:gd name="connsiteX28" fmla="*/ 4747260 w 4747260"/>
              <a:gd name="connsiteY28" fmla="*/ 4175760 h 417576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703320 w 4636135"/>
              <a:gd name="connsiteY21" fmla="*/ 3505200 h 4156710"/>
              <a:gd name="connsiteX22" fmla="*/ 3688080 w 4636135"/>
              <a:gd name="connsiteY22" fmla="*/ 3581400 h 4156710"/>
              <a:gd name="connsiteX23" fmla="*/ 3672840 w 4636135"/>
              <a:gd name="connsiteY23" fmla="*/ 3741420 h 4156710"/>
              <a:gd name="connsiteX24" fmla="*/ 3649980 w 4636135"/>
              <a:gd name="connsiteY24" fmla="*/ 388620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88080 w 4636135"/>
              <a:gd name="connsiteY22" fmla="*/ 3581400 h 4156710"/>
              <a:gd name="connsiteX23" fmla="*/ 3672840 w 4636135"/>
              <a:gd name="connsiteY23" fmla="*/ 3741420 h 4156710"/>
              <a:gd name="connsiteX24" fmla="*/ 3649980 w 4636135"/>
              <a:gd name="connsiteY24" fmla="*/ 388620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72840 w 4636135"/>
              <a:gd name="connsiteY23" fmla="*/ 3741420 h 4156710"/>
              <a:gd name="connsiteX24" fmla="*/ 3649980 w 4636135"/>
              <a:gd name="connsiteY24" fmla="*/ 388620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49980 w 4636135"/>
              <a:gd name="connsiteY24" fmla="*/ 388620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49980 w 4636135"/>
              <a:gd name="connsiteY24" fmla="*/ 388620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11880 w 4636135"/>
              <a:gd name="connsiteY24" fmla="*/ 3908425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21405 w 4636135"/>
              <a:gd name="connsiteY24" fmla="*/ 389255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21405 w 4636135"/>
              <a:gd name="connsiteY24" fmla="*/ 3892550 h 4156710"/>
              <a:gd name="connsiteX25" fmla="*/ 3896995 w 4636135"/>
              <a:gd name="connsiteY25" fmla="*/ 3998595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21405 w 4636135"/>
              <a:gd name="connsiteY24" fmla="*/ 3892550 h 4156710"/>
              <a:gd name="connsiteX25" fmla="*/ 3896995 w 4636135"/>
              <a:gd name="connsiteY25" fmla="*/ 3998595 h 4156710"/>
              <a:gd name="connsiteX26" fmla="*/ 4160520 w 4636135"/>
              <a:gd name="connsiteY26" fmla="*/ 4059555 h 4156710"/>
              <a:gd name="connsiteX27" fmla="*/ 4541520 w 4636135"/>
              <a:gd name="connsiteY27" fmla="*/ 4152900 h 4156710"/>
              <a:gd name="connsiteX28" fmla="*/ 4636135 w 4636135"/>
              <a:gd name="connsiteY28" fmla="*/ 4156710 h 4156710"/>
              <a:gd name="connsiteX0" fmla="*/ 365760 w 4636135"/>
              <a:gd name="connsiteY0" fmla="*/ 0 h 4152900"/>
              <a:gd name="connsiteX1" fmla="*/ 335280 w 4636135"/>
              <a:gd name="connsiteY1" fmla="*/ 510540 h 4152900"/>
              <a:gd name="connsiteX2" fmla="*/ 297180 w 4636135"/>
              <a:gd name="connsiteY2" fmla="*/ 510540 h 4152900"/>
              <a:gd name="connsiteX3" fmla="*/ 205740 w 4636135"/>
              <a:gd name="connsiteY3" fmla="*/ 533400 h 4152900"/>
              <a:gd name="connsiteX4" fmla="*/ 76200 w 4636135"/>
              <a:gd name="connsiteY4" fmla="*/ 541020 h 4152900"/>
              <a:gd name="connsiteX5" fmla="*/ 38100 w 4636135"/>
              <a:gd name="connsiteY5" fmla="*/ 647700 h 4152900"/>
              <a:gd name="connsiteX6" fmla="*/ 0 w 4636135"/>
              <a:gd name="connsiteY6" fmla="*/ 1508760 h 4152900"/>
              <a:gd name="connsiteX7" fmla="*/ 45720 w 4636135"/>
              <a:gd name="connsiteY7" fmla="*/ 1912620 h 4152900"/>
              <a:gd name="connsiteX8" fmla="*/ 137160 w 4636135"/>
              <a:gd name="connsiteY8" fmla="*/ 1965960 h 4152900"/>
              <a:gd name="connsiteX9" fmla="*/ 518160 w 4636135"/>
              <a:gd name="connsiteY9" fmla="*/ 2080260 h 4152900"/>
              <a:gd name="connsiteX10" fmla="*/ 662940 w 4636135"/>
              <a:gd name="connsiteY10" fmla="*/ 2133600 h 4152900"/>
              <a:gd name="connsiteX11" fmla="*/ 1600200 w 4636135"/>
              <a:gd name="connsiteY11" fmla="*/ 2385060 h 4152900"/>
              <a:gd name="connsiteX12" fmla="*/ 2095500 w 4636135"/>
              <a:gd name="connsiteY12" fmla="*/ 2545080 h 4152900"/>
              <a:gd name="connsiteX13" fmla="*/ 2247900 w 4636135"/>
              <a:gd name="connsiteY13" fmla="*/ 2590800 h 4152900"/>
              <a:gd name="connsiteX14" fmla="*/ 2446020 w 4636135"/>
              <a:gd name="connsiteY14" fmla="*/ 2651760 h 4152900"/>
              <a:gd name="connsiteX15" fmla="*/ 2644140 w 4636135"/>
              <a:gd name="connsiteY15" fmla="*/ 2674620 h 4152900"/>
              <a:gd name="connsiteX16" fmla="*/ 2773680 w 4636135"/>
              <a:gd name="connsiteY16" fmla="*/ 2750820 h 4152900"/>
              <a:gd name="connsiteX17" fmla="*/ 2819400 w 4636135"/>
              <a:gd name="connsiteY17" fmla="*/ 2903220 h 4152900"/>
              <a:gd name="connsiteX18" fmla="*/ 2857500 w 4636135"/>
              <a:gd name="connsiteY18" fmla="*/ 3093720 h 4152900"/>
              <a:gd name="connsiteX19" fmla="*/ 3040380 w 4636135"/>
              <a:gd name="connsiteY19" fmla="*/ 3253740 h 4152900"/>
              <a:gd name="connsiteX20" fmla="*/ 3307080 w 4636135"/>
              <a:gd name="connsiteY20" fmla="*/ 3383280 h 4152900"/>
              <a:gd name="connsiteX21" fmla="*/ 3630295 w 4636135"/>
              <a:gd name="connsiteY21" fmla="*/ 3476625 h 4152900"/>
              <a:gd name="connsiteX22" fmla="*/ 3653155 w 4636135"/>
              <a:gd name="connsiteY22" fmla="*/ 3581400 h 4152900"/>
              <a:gd name="connsiteX23" fmla="*/ 3609340 w 4636135"/>
              <a:gd name="connsiteY23" fmla="*/ 3747770 h 4152900"/>
              <a:gd name="connsiteX24" fmla="*/ 3621405 w 4636135"/>
              <a:gd name="connsiteY24" fmla="*/ 3892550 h 4152900"/>
              <a:gd name="connsiteX25" fmla="*/ 3896995 w 4636135"/>
              <a:gd name="connsiteY25" fmla="*/ 3998595 h 4152900"/>
              <a:gd name="connsiteX26" fmla="*/ 4160520 w 4636135"/>
              <a:gd name="connsiteY26" fmla="*/ 4059555 h 4152900"/>
              <a:gd name="connsiteX27" fmla="*/ 4541520 w 4636135"/>
              <a:gd name="connsiteY27" fmla="*/ 4152900 h 4152900"/>
              <a:gd name="connsiteX28" fmla="*/ 4636135 w 4636135"/>
              <a:gd name="connsiteY28" fmla="*/ 4118610 h 4152900"/>
              <a:gd name="connsiteX0" fmla="*/ 365760 w 4636135"/>
              <a:gd name="connsiteY0" fmla="*/ 0 h 4152900"/>
              <a:gd name="connsiteX1" fmla="*/ 335280 w 4636135"/>
              <a:gd name="connsiteY1" fmla="*/ 510540 h 4152900"/>
              <a:gd name="connsiteX2" fmla="*/ 297180 w 4636135"/>
              <a:gd name="connsiteY2" fmla="*/ 510540 h 4152900"/>
              <a:gd name="connsiteX3" fmla="*/ 205740 w 4636135"/>
              <a:gd name="connsiteY3" fmla="*/ 533400 h 4152900"/>
              <a:gd name="connsiteX4" fmla="*/ 76200 w 4636135"/>
              <a:gd name="connsiteY4" fmla="*/ 541020 h 4152900"/>
              <a:gd name="connsiteX5" fmla="*/ 38100 w 4636135"/>
              <a:gd name="connsiteY5" fmla="*/ 647700 h 4152900"/>
              <a:gd name="connsiteX6" fmla="*/ 0 w 4636135"/>
              <a:gd name="connsiteY6" fmla="*/ 1508760 h 4152900"/>
              <a:gd name="connsiteX7" fmla="*/ 45720 w 4636135"/>
              <a:gd name="connsiteY7" fmla="*/ 1912620 h 4152900"/>
              <a:gd name="connsiteX8" fmla="*/ 137160 w 4636135"/>
              <a:gd name="connsiteY8" fmla="*/ 1965960 h 4152900"/>
              <a:gd name="connsiteX9" fmla="*/ 513397 w 4636135"/>
              <a:gd name="connsiteY9" fmla="*/ 2085022 h 4152900"/>
              <a:gd name="connsiteX10" fmla="*/ 662940 w 4636135"/>
              <a:gd name="connsiteY10" fmla="*/ 2133600 h 4152900"/>
              <a:gd name="connsiteX11" fmla="*/ 1600200 w 4636135"/>
              <a:gd name="connsiteY11" fmla="*/ 2385060 h 4152900"/>
              <a:gd name="connsiteX12" fmla="*/ 2095500 w 4636135"/>
              <a:gd name="connsiteY12" fmla="*/ 2545080 h 4152900"/>
              <a:gd name="connsiteX13" fmla="*/ 2247900 w 4636135"/>
              <a:gd name="connsiteY13" fmla="*/ 2590800 h 4152900"/>
              <a:gd name="connsiteX14" fmla="*/ 2446020 w 4636135"/>
              <a:gd name="connsiteY14" fmla="*/ 2651760 h 4152900"/>
              <a:gd name="connsiteX15" fmla="*/ 2644140 w 4636135"/>
              <a:gd name="connsiteY15" fmla="*/ 2674620 h 4152900"/>
              <a:gd name="connsiteX16" fmla="*/ 2773680 w 4636135"/>
              <a:gd name="connsiteY16" fmla="*/ 2750820 h 4152900"/>
              <a:gd name="connsiteX17" fmla="*/ 2819400 w 4636135"/>
              <a:gd name="connsiteY17" fmla="*/ 2903220 h 4152900"/>
              <a:gd name="connsiteX18" fmla="*/ 2857500 w 4636135"/>
              <a:gd name="connsiteY18" fmla="*/ 3093720 h 4152900"/>
              <a:gd name="connsiteX19" fmla="*/ 3040380 w 4636135"/>
              <a:gd name="connsiteY19" fmla="*/ 3253740 h 4152900"/>
              <a:gd name="connsiteX20" fmla="*/ 3307080 w 4636135"/>
              <a:gd name="connsiteY20" fmla="*/ 3383280 h 4152900"/>
              <a:gd name="connsiteX21" fmla="*/ 3630295 w 4636135"/>
              <a:gd name="connsiteY21" fmla="*/ 3476625 h 4152900"/>
              <a:gd name="connsiteX22" fmla="*/ 3653155 w 4636135"/>
              <a:gd name="connsiteY22" fmla="*/ 3581400 h 4152900"/>
              <a:gd name="connsiteX23" fmla="*/ 3609340 w 4636135"/>
              <a:gd name="connsiteY23" fmla="*/ 3747770 h 4152900"/>
              <a:gd name="connsiteX24" fmla="*/ 3621405 w 4636135"/>
              <a:gd name="connsiteY24" fmla="*/ 3892550 h 4152900"/>
              <a:gd name="connsiteX25" fmla="*/ 3896995 w 4636135"/>
              <a:gd name="connsiteY25" fmla="*/ 3998595 h 4152900"/>
              <a:gd name="connsiteX26" fmla="*/ 4160520 w 4636135"/>
              <a:gd name="connsiteY26" fmla="*/ 4059555 h 4152900"/>
              <a:gd name="connsiteX27" fmla="*/ 4541520 w 4636135"/>
              <a:gd name="connsiteY27" fmla="*/ 4152900 h 4152900"/>
              <a:gd name="connsiteX28" fmla="*/ 4636135 w 4636135"/>
              <a:gd name="connsiteY28" fmla="*/ 4118610 h 4152900"/>
              <a:gd name="connsiteX0" fmla="*/ 365760 w 4636135"/>
              <a:gd name="connsiteY0" fmla="*/ 0 h 4152900"/>
              <a:gd name="connsiteX1" fmla="*/ 335280 w 4636135"/>
              <a:gd name="connsiteY1" fmla="*/ 510540 h 4152900"/>
              <a:gd name="connsiteX2" fmla="*/ 297180 w 4636135"/>
              <a:gd name="connsiteY2" fmla="*/ 510540 h 4152900"/>
              <a:gd name="connsiteX3" fmla="*/ 205740 w 4636135"/>
              <a:gd name="connsiteY3" fmla="*/ 533400 h 4152900"/>
              <a:gd name="connsiteX4" fmla="*/ 76200 w 4636135"/>
              <a:gd name="connsiteY4" fmla="*/ 541020 h 4152900"/>
              <a:gd name="connsiteX5" fmla="*/ 38100 w 4636135"/>
              <a:gd name="connsiteY5" fmla="*/ 647700 h 4152900"/>
              <a:gd name="connsiteX6" fmla="*/ 0 w 4636135"/>
              <a:gd name="connsiteY6" fmla="*/ 1508760 h 4152900"/>
              <a:gd name="connsiteX7" fmla="*/ 45720 w 4636135"/>
              <a:gd name="connsiteY7" fmla="*/ 1912620 h 4152900"/>
              <a:gd name="connsiteX8" fmla="*/ 137160 w 4636135"/>
              <a:gd name="connsiteY8" fmla="*/ 1965960 h 4152900"/>
              <a:gd name="connsiteX9" fmla="*/ 513397 w 4636135"/>
              <a:gd name="connsiteY9" fmla="*/ 2085022 h 4152900"/>
              <a:gd name="connsiteX10" fmla="*/ 667702 w 4636135"/>
              <a:gd name="connsiteY10" fmla="*/ 2140744 h 4152900"/>
              <a:gd name="connsiteX11" fmla="*/ 1600200 w 4636135"/>
              <a:gd name="connsiteY11" fmla="*/ 2385060 h 4152900"/>
              <a:gd name="connsiteX12" fmla="*/ 2095500 w 4636135"/>
              <a:gd name="connsiteY12" fmla="*/ 2545080 h 4152900"/>
              <a:gd name="connsiteX13" fmla="*/ 2247900 w 4636135"/>
              <a:gd name="connsiteY13" fmla="*/ 2590800 h 4152900"/>
              <a:gd name="connsiteX14" fmla="*/ 2446020 w 4636135"/>
              <a:gd name="connsiteY14" fmla="*/ 2651760 h 4152900"/>
              <a:gd name="connsiteX15" fmla="*/ 2644140 w 4636135"/>
              <a:gd name="connsiteY15" fmla="*/ 2674620 h 4152900"/>
              <a:gd name="connsiteX16" fmla="*/ 2773680 w 4636135"/>
              <a:gd name="connsiteY16" fmla="*/ 2750820 h 4152900"/>
              <a:gd name="connsiteX17" fmla="*/ 2819400 w 4636135"/>
              <a:gd name="connsiteY17" fmla="*/ 2903220 h 4152900"/>
              <a:gd name="connsiteX18" fmla="*/ 2857500 w 4636135"/>
              <a:gd name="connsiteY18" fmla="*/ 3093720 h 4152900"/>
              <a:gd name="connsiteX19" fmla="*/ 3040380 w 4636135"/>
              <a:gd name="connsiteY19" fmla="*/ 3253740 h 4152900"/>
              <a:gd name="connsiteX20" fmla="*/ 3307080 w 4636135"/>
              <a:gd name="connsiteY20" fmla="*/ 3383280 h 4152900"/>
              <a:gd name="connsiteX21" fmla="*/ 3630295 w 4636135"/>
              <a:gd name="connsiteY21" fmla="*/ 3476625 h 4152900"/>
              <a:gd name="connsiteX22" fmla="*/ 3653155 w 4636135"/>
              <a:gd name="connsiteY22" fmla="*/ 3581400 h 4152900"/>
              <a:gd name="connsiteX23" fmla="*/ 3609340 w 4636135"/>
              <a:gd name="connsiteY23" fmla="*/ 3747770 h 4152900"/>
              <a:gd name="connsiteX24" fmla="*/ 3621405 w 4636135"/>
              <a:gd name="connsiteY24" fmla="*/ 3892550 h 4152900"/>
              <a:gd name="connsiteX25" fmla="*/ 3896995 w 4636135"/>
              <a:gd name="connsiteY25" fmla="*/ 3998595 h 4152900"/>
              <a:gd name="connsiteX26" fmla="*/ 4160520 w 4636135"/>
              <a:gd name="connsiteY26" fmla="*/ 4059555 h 4152900"/>
              <a:gd name="connsiteX27" fmla="*/ 4541520 w 4636135"/>
              <a:gd name="connsiteY27" fmla="*/ 4152900 h 4152900"/>
              <a:gd name="connsiteX28" fmla="*/ 4636135 w 4636135"/>
              <a:gd name="connsiteY28" fmla="*/ 411861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36135" h="4152900">
                <a:moveTo>
                  <a:pt x="365760" y="0"/>
                </a:moveTo>
                <a:lnTo>
                  <a:pt x="335280" y="510540"/>
                </a:lnTo>
                <a:lnTo>
                  <a:pt x="297180" y="510540"/>
                </a:lnTo>
                <a:lnTo>
                  <a:pt x="205740" y="533400"/>
                </a:lnTo>
                <a:lnTo>
                  <a:pt x="76200" y="541020"/>
                </a:lnTo>
                <a:lnTo>
                  <a:pt x="38100" y="647700"/>
                </a:lnTo>
                <a:lnTo>
                  <a:pt x="0" y="1508760"/>
                </a:lnTo>
                <a:cubicBezTo>
                  <a:pt x="15240" y="1643380"/>
                  <a:pt x="-7620" y="1770380"/>
                  <a:pt x="45720" y="1912620"/>
                </a:cubicBezTo>
                <a:lnTo>
                  <a:pt x="137160" y="1965960"/>
                </a:lnTo>
                <a:lnTo>
                  <a:pt x="513397" y="2085022"/>
                </a:lnTo>
                <a:lnTo>
                  <a:pt x="667702" y="2140744"/>
                </a:lnTo>
                <a:lnTo>
                  <a:pt x="1600200" y="2385060"/>
                </a:lnTo>
                <a:lnTo>
                  <a:pt x="2095500" y="2545080"/>
                </a:lnTo>
                <a:lnTo>
                  <a:pt x="2247900" y="2590800"/>
                </a:lnTo>
                <a:lnTo>
                  <a:pt x="2446020" y="2651760"/>
                </a:lnTo>
                <a:lnTo>
                  <a:pt x="2644140" y="2674620"/>
                </a:lnTo>
                <a:lnTo>
                  <a:pt x="2773680" y="2750820"/>
                </a:lnTo>
                <a:lnTo>
                  <a:pt x="2819400" y="2903220"/>
                </a:lnTo>
                <a:lnTo>
                  <a:pt x="2857500" y="3093720"/>
                </a:lnTo>
                <a:lnTo>
                  <a:pt x="3040380" y="3253740"/>
                </a:lnTo>
                <a:lnTo>
                  <a:pt x="3307080" y="3383280"/>
                </a:lnTo>
                <a:lnTo>
                  <a:pt x="3630295" y="3476625"/>
                </a:lnTo>
                <a:lnTo>
                  <a:pt x="3653155" y="3581400"/>
                </a:lnTo>
                <a:lnTo>
                  <a:pt x="3609340" y="3747770"/>
                </a:lnTo>
                <a:cubicBezTo>
                  <a:pt x="3581612" y="3822488"/>
                  <a:pt x="3607858" y="3846407"/>
                  <a:pt x="3621405" y="3892550"/>
                </a:cubicBezTo>
                <a:lnTo>
                  <a:pt x="3896995" y="3998595"/>
                </a:lnTo>
                <a:lnTo>
                  <a:pt x="4160520" y="4059555"/>
                </a:lnTo>
                <a:lnTo>
                  <a:pt x="4541520" y="4152900"/>
                </a:lnTo>
                <a:lnTo>
                  <a:pt x="4636135" y="4118610"/>
                </a:lnTo>
              </a:path>
            </a:pathLst>
          </a:custGeom>
          <a:noFill/>
          <a:ln w="50800" cap="rnd">
            <a:solidFill>
              <a:schemeClr val="bg1"/>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Straight Arrow Connector 43">
            <a:extLst>
              <a:ext uri="{FF2B5EF4-FFF2-40B4-BE49-F238E27FC236}">
                <a16:creationId xmlns:a16="http://schemas.microsoft.com/office/drawing/2014/main" id="{A7B66D2C-479B-2E47-BB31-795D51251C2C}"/>
              </a:ext>
            </a:extLst>
          </p:cNvPr>
          <p:cNvCxnSpPr>
            <a:cxnSpLocks/>
            <a:stCxn id="8" idx="3"/>
          </p:cNvCxnSpPr>
          <p:nvPr/>
        </p:nvCxnSpPr>
        <p:spPr>
          <a:xfrm flipV="1">
            <a:off x="3221672" y="4970174"/>
            <a:ext cx="1592659" cy="1100426"/>
          </a:xfrm>
          <a:prstGeom prst="straightConnector1">
            <a:avLst/>
          </a:prstGeom>
          <a:ln w="158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538C961-4E2B-CF31-153D-CA3D6D2239BF}"/>
              </a:ext>
            </a:extLst>
          </p:cNvPr>
          <p:cNvCxnSpPr>
            <a:cxnSpLocks/>
            <a:stCxn id="5" idx="2"/>
          </p:cNvCxnSpPr>
          <p:nvPr/>
        </p:nvCxnSpPr>
        <p:spPr>
          <a:xfrm flipH="1">
            <a:off x="7716522" y="1833963"/>
            <a:ext cx="369321" cy="773579"/>
          </a:xfrm>
          <a:prstGeom prst="straightConnector1">
            <a:avLst/>
          </a:prstGeom>
          <a:ln w="15875">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3727E832-5A70-F964-ED96-DF5DD630C30C}"/>
              </a:ext>
            </a:extLst>
          </p:cNvPr>
          <p:cNvSpPr/>
          <p:nvPr/>
        </p:nvSpPr>
        <p:spPr>
          <a:xfrm>
            <a:off x="4564759" y="4534058"/>
            <a:ext cx="576000" cy="252000"/>
          </a:xfrm>
          <a:prstGeom prst="roundRect">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Plot 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RORO Area</a:t>
            </a:r>
            <a:endParaRPr kumimoji="0" lang="en-I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Rounded Corners 56">
            <a:extLst>
              <a:ext uri="{FF2B5EF4-FFF2-40B4-BE49-F238E27FC236}">
                <a16:creationId xmlns:a16="http://schemas.microsoft.com/office/drawing/2014/main" id="{BE658FAD-EB00-46A1-8FD9-4C2AB44D9AA1}"/>
              </a:ext>
            </a:extLst>
          </p:cNvPr>
          <p:cNvSpPr/>
          <p:nvPr/>
        </p:nvSpPr>
        <p:spPr>
          <a:xfrm>
            <a:off x="8947149" y="4625544"/>
            <a:ext cx="576000" cy="252000"/>
          </a:xfrm>
          <a:prstGeom prst="roundRect">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Plot 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Export Area</a:t>
            </a:r>
            <a:endParaRPr kumimoji="0" lang="en-IE"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Rounded Corners 57">
            <a:extLst>
              <a:ext uri="{FF2B5EF4-FFF2-40B4-BE49-F238E27FC236}">
                <a16:creationId xmlns:a16="http://schemas.microsoft.com/office/drawing/2014/main" id="{76024B1C-E3A2-AAD7-3410-5A55F4458C60}"/>
              </a:ext>
            </a:extLst>
          </p:cNvPr>
          <p:cNvSpPr/>
          <p:nvPr/>
        </p:nvSpPr>
        <p:spPr>
          <a:xfrm>
            <a:off x="5503201" y="6102665"/>
            <a:ext cx="576000" cy="252000"/>
          </a:xfrm>
          <a:prstGeom prst="roundRect">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Plot 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Import Area</a:t>
            </a:r>
            <a:endParaRPr kumimoji="0" lang="en-I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3" name="Straight Arrow Connector 72">
            <a:extLst>
              <a:ext uri="{FF2B5EF4-FFF2-40B4-BE49-F238E27FC236}">
                <a16:creationId xmlns:a16="http://schemas.microsoft.com/office/drawing/2014/main" id="{6745FB16-3CE5-4195-9712-766C28E80FEA}"/>
              </a:ext>
            </a:extLst>
          </p:cNvPr>
          <p:cNvCxnSpPr>
            <a:cxnSpLocks/>
            <a:endCxn id="2" idx="22"/>
          </p:cNvCxnSpPr>
          <p:nvPr/>
        </p:nvCxnSpPr>
        <p:spPr>
          <a:xfrm flipH="1">
            <a:off x="2790825" y="1983582"/>
            <a:ext cx="680353" cy="927893"/>
          </a:xfrm>
          <a:prstGeom prst="straightConnector1">
            <a:avLst/>
          </a:prstGeom>
          <a:ln w="158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BB55E2A-5882-5EE3-3248-0F08AE38CA84}"/>
              </a:ext>
            </a:extLst>
          </p:cNvPr>
          <p:cNvCxnSpPr>
            <a:cxnSpLocks/>
            <a:stCxn id="8" idx="3"/>
          </p:cNvCxnSpPr>
          <p:nvPr/>
        </p:nvCxnSpPr>
        <p:spPr>
          <a:xfrm>
            <a:off x="3221672" y="6070600"/>
            <a:ext cx="2206971" cy="127000"/>
          </a:xfrm>
          <a:prstGeom prst="straightConnector1">
            <a:avLst/>
          </a:prstGeom>
          <a:ln w="158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3EB0E6CD-F1CE-4FC5-7526-7D8ACB9A0383}"/>
              </a:ext>
            </a:extLst>
          </p:cNvPr>
          <p:cNvCxnSpPr>
            <a:cxnSpLocks/>
            <a:stCxn id="8" idx="3"/>
          </p:cNvCxnSpPr>
          <p:nvPr/>
        </p:nvCxnSpPr>
        <p:spPr>
          <a:xfrm flipV="1">
            <a:off x="3221672" y="4737654"/>
            <a:ext cx="5422266" cy="1332946"/>
          </a:xfrm>
          <a:prstGeom prst="straightConnector1">
            <a:avLst/>
          </a:prstGeom>
          <a:ln w="158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BEB52384-CD2E-5583-E0C1-C18708454A2F}"/>
              </a:ext>
            </a:extLst>
          </p:cNvPr>
          <p:cNvCxnSpPr>
            <a:cxnSpLocks/>
            <a:stCxn id="8" idx="0"/>
            <a:endCxn id="21" idx="10"/>
          </p:cNvCxnSpPr>
          <p:nvPr/>
        </p:nvCxnSpPr>
        <p:spPr>
          <a:xfrm flipV="1">
            <a:off x="2085392" y="4045744"/>
            <a:ext cx="113929" cy="1857720"/>
          </a:xfrm>
          <a:prstGeom prst="straightConnector1">
            <a:avLst/>
          </a:prstGeom>
          <a:ln w="15875">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91" name="Rectangle: Rounded Corners 90">
            <a:extLst>
              <a:ext uri="{FF2B5EF4-FFF2-40B4-BE49-F238E27FC236}">
                <a16:creationId xmlns:a16="http://schemas.microsoft.com/office/drawing/2014/main" id="{D3C69404-3876-F9CA-D9B5-53127BE174C0}"/>
              </a:ext>
            </a:extLst>
          </p:cNvPr>
          <p:cNvSpPr/>
          <p:nvPr/>
        </p:nvSpPr>
        <p:spPr>
          <a:xfrm>
            <a:off x="1050529" y="3545888"/>
            <a:ext cx="699292" cy="252000"/>
          </a:xfrm>
          <a:prstGeom prst="roundRect">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Southern 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Access Route</a:t>
            </a:r>
            <a:endParaRPr kumimoji="0" lang="en-I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413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7B4349C6-7030-51A5-4FEF-017A89E7E736}"/>
              </a:ext>
            </a:extLst>
          </p:cNvPr>
          <p:cNvSpPr/>
          <p:nvPr/>
        </p:nvSpPr>
        <p:spPr>
          <a:xfrm>
            <a:off x="6719888" y="1643063"/>
            <a:ext cx="1924050" cy="1852612"/>
          </a:xfrm>
          <a:custGeom>
            <a:avLst/>
            <a:gdLst>
              <a:gd name="connsiteX0" fmla="*/ 9525 w 1924050"/>
              <a:gd name="connsiteY0" fmla="*/ 1119188 h 1847850"/>
              <a:gd name="connsiteX1" fmla="*/ 0 w 1924050"/>
              <a:gd name="connsiteY1" fmla="*/ 885825 h 1847850"/>
              <a:gd name="connsiteX2" fmla="*/ 61912 w 1924050"/>
              <a:gd name="connsiteY2" fmla="*/ 661988 h 1847850"/>
              <a:gd name="connsiteX3" fmla="*/ 42862 w 1924050"/>
              <a:gd name="connsiteY3" fmla="*/ 423863 h 1847850"/>
              <a:gd name="connsiteX4" fmla="*/ 442912 w 1924050"/>
              <a:gd name="connsiteY4" fmla="*/ 404813 h 1847850"/>
              <a:gd name="connsiteX5" fmla="*/ 404812 w 1924050"/>
              <a:gd name="connsiteY5" fmla="*/ 0 h 1847850"/>
              <a:gd name="connsiteX6" fmla="*/ 528637 w 1924050"/>
              <a:gd name="connsiteY6" fmla="*/ 4763 h 1847850"/>
              <a:gd name="connsiteX7" fmla="*/ 557212 w 1924050"/>
              <a:gd name="connsiteY7" fmla="*/ 376238 h 1847850"/>
              <a:gd name="connsiteX8" fmla="*/ 1809750 w 1924050"/>
              <a:gd name="connsiteY8" fmla="*/ 323850 h 1847850"/>
              <a:gd name="connsiteX9" fmla="*/ 1814512 w 1924050"/>
              <a:gd name="connsiteY9" fmla="*/ 280988 h 1847850"/>
              <a:gd name="connsiteX10" fmla="*/ 1857375 w 1924050"/>
              <a:gd name="connsiteY10" fmla="*/ 290513 h 1847850"/>
              <a:gd name="connsiteX11" fmla="*/ 1895475 w 1924050"/>
              <a:gd name="connsiteY11" fmla="*/ 338138 h 1847850"/>
              <a:gd name="connsiteX12" fmla="*/ 1895475 w 1924050"/>
              <a:gd name="connsiteY12" fmla="*/ 409575 h 1847850"/>
              <a:gd name="connsiteX13" fmla="*/ 1924050 w 1924050"/>
              <a:gd name="connsiteY13" fmla="*/ 1519238 h 1847850"/>
              <a:gd name="connsiteX14" fmla="*/ 1309687 w 1924050"/>
              <a:gd name="connsiteY14" fmla="*/ 1528763 h 1847850"/>
              <a:gd name="connsiteX15" fmla="*/ 1228725 w 1924050"/>
              <a:gd name="connsiteY15" fmla="*/ 1604963 h 1847850"/>
              <a:gd name="connsiteX16" fmla="*/ 1085850 w 1924050"/>
              <a:gd name="connsiteY16" fmla="*/ 1604963 h 1847850"/>
              <a:gd name="connsiteX17" fmla="*/ 1095375 w 1924050"/>
              <a:gd name="connsiteY17" fmla="*/ 1824038 h 1847850"/>
              <a:gd name="connsiteX18" fmla="*/ 238125 w 1924050"/>
              <a:gd name="connsiteY18" fmla="*/ 1847850 h 1847850"/>
              <a:gd name="connsiteX19" fmla="*/ 233362 w 1924050"/>
              <a:gd name="connsiteY19" fmla="*/ 1109663 h 1847850"/>
              <a:gd name="connsiteX20" fmla="*/ 9525 w 1924050"/>
              <a:gd name="connsiteY20" fmla="*/ 1119188 h 1847850"/>
              <a:gd name="connsiteX0" fmla="*/ 9525 w 1924050"/>
              <a:gd name="connsiteY0" fmla="*/ 1119188 h 1847850"/>
              <a:gd name="connsiteX1" fmla="*/ 0 w 1924050"/>
              <a:gd name="connsiteY1" fmla="*/ 885825 h 1847850"/>
              <a:gd name="connsiteX2" fmla="*/ 61912 w 1924050"/>
              <a:gd name="connsiteY2" fmla="*/ 661988 h 1847850"/>
              <a:gd name="connsiteX3" fmla="*/ 42862 w 1924050"/>
              <a:gd name="connsiteY3" fmla="*/ 423863 h 1847850"/>
              <a:gd name="connsiteX4" fmla="*/ 433387 w 1924050"/>
              <a:gd name="connsiteY4" fmla="*/ 404813 h 1847850"/>
              <a:gd name="connsiteX5" fmla="*/ 404812 w 1924050"/>
              <a:gd name="connsiteY5" fmla="*/ 0 h 1847850"/>
              <a:gd name="connsiteX6" fmla="*/ 528637 w 1924050"/>
              <a:gd name="connsiteY6" fmla="*/ 4763 h 1847850"/>
              <a:gd name="connsiteX7" fmla="*/ 557212 w 1924050"/>
              <a:gd name="connsiteY7" fmla="*/ 376238 h 1847850"/>
              <a:gd name="connsiteX8" fmla="*/ 1809750 w 1924050"/>
              <a:gd name="connsiteY8" fmla="*/ 323850 h 1847850"/>
              <a:gd name="connsiteX9" fmla="*/ 1814512 w 1924050"/>
              <a:gd name="connsiteY9" fmla="*/ 280988 h 1847850"/>
              <a:gd name="connsiteX10" fmla="*/ 1857375 w 1924050"/>
              <a:gd name="connsiteY10" fmla="*/ 290513 h 1847850"/>
              <a:gd name="connsiteX11" fmla="*/ 1895475 w 1924050"/>
              <a:gd name="connsiteY11" fmla="*/ 338138 h 1847850"/>
              <a:gd name="connsiteX12" fmla="*/ 1895475 w 1924050"/>
              <a:gd name="connsiteY12" fmla="*/ 409575 h 1847850"/>
              <a:gd name="connsiteX13" fmla="*/ 1924050 w 1924050"/>
              <a:gd name="connsiteY13" fmla="*/ 1519238 h 1847850"/>
              <a:gd name="connsiteX14" fmla="*/ 1309687 w 1924050"/>
              <a:gd name="connsiteY14" fmla="*/ 1528763 h 1847850"/>
              <a:gd name="connsiteX15" fmla="*/ 1228725 w 1924050"/>
              <a:gd name="connsiteY15" fmla="*/ 1604963 h 1847850"/>
              <a:gd name="connsiteX16" fmla="*/ 1085850 w 1924050"/>
              <a:gd name="connsiteY16" fmla="*/ 1604963 h 1847850"/>
              <a:gd name="connsiteX17" fmla="*/ 1095375 w 1924050"/>
              <a:gd name="connsiteY17" fmla="*/ 1824038 h 1847850"/>
              <a:gd name="connsiteX18" fmla="*/ 238125 w 1924050"/>
              <a:gd name="connsiteY18" fmla="*/ 1847850 h 1847850"/>
              <a:gd name="connsiteX19" fmla="*/ 233362 w 1924050"/>
              <a:gd name="connsiteY19" fmla="*/ 1109663 h 1847850"/>
              <a:gd name="connsiteX20" fmla="*/ 9525 w 1924050"/>
              <a:gd name="connsiteY20" fmla="*/ 1119188 h 1847850"/>
              <a:gd name="connsiteX0" fmla="*/ 9525 w 1924050"/>
              <a:gd name="connsiteY0" fmla="*/ 1119188 h 1847850"/>
              <a:gd name="connsiteX1" fmla="*/ 0 w 1924050"/>
              <a:gd name="connsiteY1" fmla="*/ 885825 h 1847850"/>
              <a:gd name="connsiteX2" fmla="*/ 61912 w 1924050"/>
              <a:gd name="connsiteY2" fmla="*/ 661988 h 1847850"/>
              <a:gd name="connsiteX3" fmla="*/ 42862 w 1924050"/>
              <a:gd name="connsiteY3" fmla="*/ 423863 h 1847850"/>
              <a:gd name="connsiteX4" fmla="*/ 419100 w 1924050"/>
              <a:gd name="connsiteY4" fmla="*/ 404813 h 1847850"/>
              <a:gd name="connsiteX5" fmla="*/ 404812 w 1924050"/>
              <a:gd name="connsiteY5" fmla="*/ 0 h 1847850"/>
              <a:gd name="connsiteX6" fmla="*/ 528637 w 1924050"/>
              <a:gd name="connsiteY6" fmla="*/ 4763 h 1847850"/>
              <a:gd name="connsiteX7" fmla="*/ 557212 w 1924050"/>
              <a:gd name="connsiteY7" fmla="*/ 376238 h 1847850"/>
              <a:gd name="connsiteX8" fmla="*/ 1809750 w 1924050"/>
              <a:gd name="connsiteY8" fmla="*/ 323850 h 1847850"/>
              <a:gd name="connsiteX9" fmla="*/ 1814512 w 1924050"/>
              <a:gd name="connsiteY9" fmla="*/ 280988 h 1847850"/>
              <a:gd name="connsiteX10" fmla="*/ 1857375 w 1924050"/>
              <a:gd name="connsiteY10" fmla="*/ 290513 h 1847850"/>
              <a:gd name="connsiteX11" fmla="*/ 1895475 w 1924050"/>
              <a:gd name="connsiteY11" fmla="*/ 338138 h 1847850"/>
              <a:gd name="connsiteX12" fmla="*/ 1895475 w 1924050"/>
              <a:gd name="connsiteY12" fmla="*/ 409575 h 1847850"/>
              <a:gd name="connsiteX13" fmla="*/ 1924050 w 1924050"/>
              <a:gd name="connsiteY13" fmla="*/ 1519238 h 1847850"/>
              <a:gd name="connsiteX14" fmla="*/ 1309687 w 1924050"/>
              <a:gd name="connsiteY14" fmla="*/ 1528763 h 1847850"/>
              <a:gd name="connsiteX15" fmla="*/ 1228725 w 1924050"/>
              <a:gd name="connsiteY15" fmla="*/ 1604963 h 1847850"/>
              <a:gd name="connsiteX16" fmla="*/ 1085850 w 1924050"/>
              <a:gd name="connsiteY16" fmla="*/ 1604963 h 1847850"/>
              <a:gd name="connsiteX17" fmla="*/ 1095375 w 1924050"/>
              <a:gd name="connsiteY17" fmla="*/ 1824038 h 1847850"/>
              <a:gd name="connsiteX18" fmla="*/ 238125 w 1924050"/>
              <a:gd name="connsiteY18" fmla="*/ 1847850 h 1847850"/>
              <a:gd name="connsiteX19" fmla="*/ 233362 w 1924050"/>
              <a:gd name="connsiteY19" fmla="*/ 1109663 h 1847850"/>
              <a:gd name="connsiteX20" fmla="*/ 9525 w 1924050"/>
              <a:gd name="connsiteY20" fmla="*/ 1119188 h 1847850"/>
              <a:gd name="connsiteX0" fmla="*/ 9525 w 1924050"/>
              <a:gd name="connsiteY0" fmla="*/ 1119188 h 1847850"/>
              <a:gd name="connsiteX1" fmla="*/ 0 w 1924050"/>
              <a:gd name="connsiteY1" fmla="*/ 885825 h 1847850"/>
              <a:gd name="connsiteX2" fmla="*/ 61912 w 1924050"/>
              <a:gd name="connsiteY2" fmla="*/ 661988 h 1847850"/>
              <a:gd name="connsiteX3" fmla="*/ 57150 w 1924050"/>
              <a:gd name="connsiteY3" fmla="*/ 409575 h 1847850"/>
              <a:gd name="connsiteX4" fmla="*/ 419100 w 1924050"/>
              <a:gd name="connsiteY4" fmla="*/ 404813 h 1847850"/>
              <a:gd name="connsiteX5" fmla="*/ 404812 w 1924050"/>
              <a:gd name="connsiteY5" fmla="*/ 0 h 1847850"/>
              <a:gd name="connsiteX6" fmla="*/ 528637 w 1924050"/>
              <a:gd name="connsiteY6" fmla="*/ 4763 h 1847850"/>
              <a:gd name="connsiteX7" fmla="*/ 557212 w 1924050"/>
              <a:gd name="connsiteY7" fmla="*/ 376238 h 1847850"/>
              <a:gd name="connsiteX8" fmla="*/ 1809750 w 1924050"/>
              <a:gd name="connsiteY8" fmla="*/ 323850 h 1847850"/>
              <a:gd name="connsiteX9" fmla="*/ 1814512 w 1924050"/>
              <a:gd name="connsiteY9" fmla="*/ 280988 h 1847850"/>
              <a:gd name="connsiteX10" fmla="*/ 1857375 w 1924050"/>
              <a:gd name="connsiteY10" fmla="*/ 290513 h 1847850"/>
              <a:gd name="connsiteX11" fmla="*/ 1895475 w 1924050"/>
              <a:gd name="connsiteY11" fmla="*/ 338138 h 1847850"/>
              <a:gd name="connsiteX12" fmla="*/ 1895475 w 1924050"/>
              <a:gd name="connsiteY12" fmla="*/ 409575 h 1847850"/>
              <a:gd name="connsiteX13" fmla="*/ 1924050 w 1924050"/>
              <a:gd name="connsiteY13" fmla="*/ 1519238 h 1847850"/>
              <a:gd name="connsiteX14" fmla="*/ 1309687 w 1924050"/>
              <a:gd name="connsiteY14" fmla="*/ 1528763 h 1847850"/>
              <a:gd name="connsiteX15" fmla="*/ 1228725 w 1924050"/>
              <a:gd name="connsiteY15" fmla="*/ 1604963 h 1847850"/>
              <a:gd name="connsiteX16" fmla="*/ 1085850 w 1924050"/>
              <a:gd name="connsiteY16" fmla="*/ 1604963 h 1847850"/>
              <a:gd name="connsiteX17" fmla="*/ 1095375 w 1924050"/>
              <a:gd name="connsiteY17" fmla="*/ 1824038 h 1847850"/>
              <a:gd name="connsiteX18" fmla="*/ 238125 w 1924050"/>
              <a:gd name="connsiteY18" fmla="*/ 1847850 h 1847850"/>
              <a:gd name="connsiteX19" fmla="*/ 233362 w 1924050"/>
              <a:gd name="connsiteY19" fmla="*/ 1109663 h 1847850"/>
              <a:gd name="connsiteX20" fmla="*/ 9525 w 1924050"/>
              <a:gd name="connsiteY20" fmla="*/ 1119188 h 1847850"/>
              <a:gd name="connsiteX0" fmla="*/ 9525 w 1924050"/>
              <a:gd name="connsiteY0" fmla="*/ 1123950 h 1852612"/>
              <a:gd name="connsiteX1" fmla="*/ 0 w 1924050"/>
              <a:gd name="connsiteY1" fmla="*/ 890587 h 1852612"/>
              <a:gd name="connsiteX2" fmla="*/ 61912 w 1924050"/>
              <a:gd name="connsiteY2" fmla="*/ 666750 h 1852612"/>
              <a:gd name="connsiteX3" fmla="*/ 57150 w 1924050"/>
              <a:gd name="connsiteY3" fmla="*/ 414337 h 1852612"/>
              <a:gd name="connsiteX4" fmla="*/ 419100 w 1924050"/>
              <a:gd name="connsiteY4" fmla="*/ 409575 h 1852612"/>
              <a:gd name="connsiteX5" fmla="*/ 404812 w 1924050"/>
              <a:gd name="connsiteY5" fmla="*/ 4762 h 1852612"/>
              <a:gd name="connsiteX6" fmla="*/ 538162 w 1924050"/>
              <a:gd name="connsiteY6" fmla="*/ 0 h 1852612"/>
              <a:gd name="connsiteX7" fmla="*/ 557212 w 1924050"/>
              <a:gd name="connsiteY7" fmla="*/ 381000 h 1852612"/>
              <a:gd name="connsiteX8" fmla="*/ 1809750 w 1924050"/>
              <a:gd name="connsiteY8" fmla="*/ 328612 h 1852612"/>
              <a:gd name="connsiteX9" fmla="*/ 1814512 w 1924050"/>
              <a:gd name="connsiteY9" fmla="*/ 285750 h 1852612"/>
              <a:gd name="connsiteX10" fmla="*/ 1857375 w 1924050"/>
              <a:gd name="connsiteY10" fmla="*/ 295275 h 1852612"/>
              <a:gd name="connsiteX11" fmla="*/ 1895475 w 1924050"/>
              <a:gd name="connsiteY11" fmla="*/ 342900 h 1852612"/>
              <a:gd name="connsiteX12" fmla="*/ 1895475 w 1924050"/>
              <a:gd name="connsiteY12" fmla="*/ 414337 h 1852612"/>
              <a:gd name="connsiteX13" fmla="*/ 1924050 w 1924050"/>
              <a:gd name="connsiteY13" fmla="*/ 1524000 h 1852612"/>
              <a:gd name="connsiteX14" fmla="*/ 1309687 w 1924050"/>
              <a:gd name="connsiteY14" fmla="*/ 1533525 h 1852612"/>
              <a:gd name="connsiteX15" fmla="*/ 1228725 w 1924050"/>
              <a:gd name="connsiteY15" fmla="*/ 1609725 h 1852612"/>
              <a:gd name="connsiteX16" fmla="*/ 1085850 w 1924050"/>
              <a:gd name="connsiteY16" fmla="*/ 1609725 h 1852612"/>
              <a:gd name="connsiteX17" fmla="*/ 1095375 w 1924050"/>
              <a:gd name="connsiteY17" fmla="*/ 1828800 h 1852612"/>
              <a:gd name="connsiteX18" fmla="*/ 238125 w 1924050"/>
              <a:gd name="connsiteY18" fmla="*/ 1852612 h 1852612"/>
              <a:gd name="connsiteX19" fmla="*/ 233362 w 1924050"/>
              <a:gd name="connsiteY19" fmla="*/ 1114425 h 1852612"/>
              <a:gd name="connsiteX20" fmla="*/ 9525 w 1924050"/>
              <a:gd name="connsiteY20" fmla="*/ 1123950 h 185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4050" h="1852612">
                <a:moveTo>
                  <a:pt x="9525" y="1123950"/>
                </a:moveTo>
                <a:lnTo>
                  <a:pt x="0" y="890587"/>
                </a:lnTo>
                <a:lnTo>
                  <a:pt x="61912" y="666750"/>
                </a:lnTo>
                <a:cubicBezTo>
                  <a:pt x="60325" y="582612"/>
                  <a:pt x="58737" y="498475"/>
                  <a:pt x="57150" y="414337"/>
                </a:cubicBezTo>
                <a:lnTo>
                  <a:pt x="419100" y="409575"/>
                </a:lnTo>
                <a:lnTo>
                  <a:pt x="404812" y="4762"/>
                </a:lnTo>
                <a:lnTo>
                  <a:pt x="538162" y="0"/>
                </a:lnTo>
                <a:lnTo>
                  <a:pt x="557212" y="381000"/>
                </a:lnTo>
                <a:lnTo>
                  <a:pt x="1809750" y="328612"/>
                </a:lnTo>
                <a:lnTo>
                  <a:pt x="1814512" y="285750"/>
                </a:lnTo>
                <a:lnTo>
                  <a:pt x="1857375" y="295275"/>
                </a:lnTo>
                <a:lnTo>
                  <a:pt x="1895475" y="342900"/>
                </a:lnTo>
                <a:lnTo>
                  <a:pt x="1895475" y="414337"/>
                </a:lnTo>
                <a:lnTo>
                  <a:pt x="1924050" y="1524000"/>
                </a:lnTo>
                <a:lnTo>
                  <a:pt x="1309687" y="1533525"/>
                </a:lnTo>
                <a:lnTo>
                  <a:pt x="1228725" y="1609725"/>
                </a:lnTo>
                <a:lnTo>
                  <a:pt x="1085850" y="1609725"/>
                </a:lnTo>
                <a:lnTo>
                  <a:pt x="1095375" y="1828800"/>
                </a:lnTo>
                <a:lnTo>
                  <a:pt x="238125" y="1852612"/>
                </a:lnTo>
                <a:cubicBezTo>
                  <a:pt x="236537" y="1606550"/>
                  <a:pt x="234950" y="1360487"/>
                  <a:pt x="233362" y="1114425"/>
                </a:cubicBezTo>
                <a:lnTo>
                  <a:pt x="9525" y="1123950"/>
                </a:lnTo>
                <a:close/>
              </a:path>
            </a:pathLst>
          </a:custGeom>
          <a:solidFill>
            <a:schemeClr val="accent2">
              <a:alpha val="50000"/>
            </a:scheme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reeform: Shape 1">
            <a:extLst>
              <a:ext uri="{FF2B5EF4-FFF2-40B4-BE49-F238E27FC236}">
                <a16:creationId xmlns:a16="http://schemas.microsoft.com/office/drawing/2014/main" id="{F0B115EA-4F4B-A152-C751-18BCAD3CF216}"/>
              </a:ext>
            </a:extLst>
          </p:cNvPr>
          <p:cNvSpPr/>
          <p:nvPr/>
        </p:nvSpPr>
        <p:spPr>
          <a:xfrm>
            <a:off x="1400175" y="1909763"/>
            <a:ext cx="3186113" cy="1762125"/>
          </a:xfrm>
          <a:custGeom>
            <a:avLst/>
            <a:gdLst>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28700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604838 w 3186113"/>
              <a:gd name="connsiteY20" fmla="*/ 652462 h 1762125"/>
              <a:gd name="connsiteX21" fmla="*/ 533400 w 3186113"/>
              <a:gd name="connsiteY21" fmla="*/ 1100137 h 1762125"/>
              <a:gd name="connsiteX22" fmla="*/ 590550 w 3186113"/>
              <a:gd name="connsiteY22" fmla="*/ 1100137 h 1762125"/>
              <a:gd name="connsiteX23" fmla="*/ 661988 w 3186113"/>
              <a:gd name="connsiteY23" fmla="*/ 1176337 h 1762125"/>
              <a:gd name="connsiteX24" fmla="*/ 652463 w 3186113"/>
              <a:gd name="connsiteY24" fmla="*/ 1304925 h 1762125"/>
              <a:gd name="connsiteX25" fmla="*/ 1862138 w 3186113"/>
              <a:gd name="connsiteY25" fmla="*/ 1433512 h 1762125"/>
              <a:gd name="connsiteX26" fmla="*/ 2066925 w 3186113"/>
              <a:gd name="connsiteY26" fmla="*/ 1657350 h 1762125"/>
              <a:gd name="connsiteX27" fmla="*/ 0 w 3186113"/>
              <a:gd name="connsiteY27"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604838 w 3186113"/>
              <a:gd name="connsiteY20" fmla="*/ 652462 h 1762125"/>
              <a:gd name="connsiteX21" fmla="*/ 533400 w 3186113"/>
              <a:gd name="connsiteY21" fmla="*/ 1100137 h 1762125"/>
              <a:gd name="connsiteX22" fmla="*/ 590550 w 3186113"/>
              <a:gd name="connsiteY22" fmla="*/ 1100137 h 1762125"/>
              <a:gd name="connsiteX23" fmla="*/ 661988 w 3186113"/>
              <a:gd name="connsiteY23" fmla="*/ 1176337 h 1762125"/>
              <a:gd name="connsiteX24" fmla="*/ 652463 w 3186113"/>
              <a:gd name="connsiteY24" fmla="*/ 1304925 h 1762125"/>
              <a:gd name="connsiteX25" fmla="*/ 1862138 w 3186113"/>
              <a:gd name="connsiteY25" fmla="*/ 1433512 h 1762125"/>
              <a:gd name="connsiteX26" fmla="*/ 2066925 w 3186113"/>
              <a:gd name="connsiteY26" fmla="*/ 1657350 h 1762125"/>
              <a:gd name="connsiteX27" fmla="*/ 0 w 3186113"/>
              <a:gd name="connsiteY27"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533400 w 3186113"/>
              <a:gd name="connsiteY21" fmla="*/ 1100137 h 1762125"/>
              <a:gd name="connsiteX22" fmla="*/ 590550 w 3186113"/>
              <a:gd name="connsiteY22" fmla="*/ 1100137 h 1762125"/>
              <a:gd name="connsiteX23" fmla="*/ 661988 w 3186113"/>
              <a:gd name="connsiteY23" fmla="*/ 1176337 h 1762125"/>
              <a:gd name="connsiteX24" fmla="*/ 652463 w 3186113"/>
              <a:gd name="connsiteY24" fmla="*/ 1304925 h 1762125"/>
              <a:gd name="connsiteX25" fmla="*/ 1862138 w 3186113"/>
              <a:gd name="connsiteY25" fmla="*/ 1433512 h 1762125"/>
              <a:gd name="connsiteX26" fmla="*/ 2066925 w 3186113"/>
              <a:gd name="connsiteY26" fmla="*/ 1657350 h 1762125"/>
              <a:gd name="connsiteX27" fmla="*/ 0 w 3186113"/>
              <a:gd name="connsiteY27"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538162 w 3186113"/>
              <a:gd name="connsiteY21" fmla="*/ 1100137 h 1762125"/>
              <a:gd name="connsiteX22" fmla="*/ 590550 w 3186113"/>
              <a:gd name="connsiteY22" fmla="*/ 1100137 h 1762125"/>
              <a:gd name="connsiteX23" fmla="*/ 661988 w 3186113"/>
              <a:gd name="connsiteY23" fmla="*/ 1176337 h 1762125"/>
              <a:gd name="connsiteX24" fmla="*/ 652463 w 3186113"/>
              <a:gd name="connsiteY24" fmla="*/ 1304925 h 1762125"/>
              <a:gd name="connsiteX25" fmla="*/ 1862138 w 3186113"/>
              <a:gd name="connsiteY25" fmla="*/ 1433512 h 1762125"/>
              <a:gd name="connsiteX26" fmla="*/ 2066925 w 3186113"/>
              <a:gd name="connsiteY26" fmla="*/ 1657350 h 1762125"/>
              <a:gd name="connsiteX27" fmla="*/ 0 w 3186113"/>
              <a:gd name="connsiteY27"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565150 w 3186113"/>
              <a:gd name="connsiteY21" fmla="*/ 893762 h 1762125"/>
              <a:gd name="connsiteX22" fmla="*/ 538162 w 3186113"/>
              <a:gd name="connsiteY22" fmla="*/ 1100137 h 1762125"/>
              <a:gd name="connsiteX23" fmla="*/ 590550 w 3186113"/>
              <a:gd name="connsiteY23" fmla="*/ 1100137 h 1762125"/>
              <a:gd name="connsiteX24" fmla="*/ 661988 w 3186113"/>
              <a:gd name="connsiteY24" fmla="*/ 1176337 h 1762125"/>
              <a:gd name="connsiteX25" fmla="*/ 652463 w 3186113"/>
              <a:gd name="connsiteY25" fmla="*/ 1304925 h 1762125"/>
              <a:gd name="connsiteX26" fmla="*/ 1862138 w 3186113"/>
              <a:gd name="connsiteY26" fmla="*/ 1433512 h 1762125"/>
              <a:gd name="connsiteX27" fmla="*/ 2066925 w 3186113"/>
              <a:gd name="connsiteY27" fmla="*/ 1657350 h 1762125"/>
              <a:gd name="connsiteX28" fmla="*/ 0 w 3186113"/>
              <a:gd name="connsiteY28"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1371600 w 3186113"/>
              <a:gd name="connsiteY21" fmla="*/ 1055687 h 1762125"/>
              <a:gd name="connsiteX22" fmla="*/ 538162 w 3186113"/>
              <a:gd name="connsiteY22" fmla="*/ 1100137 h 1762125"/>
              <a:gd name="connsiteX23" fmla="*/ 590550 w 3186113"/>
              <a:gd name="connsiteY23" fmla="*/ 1100137 h 1762125"/>
              <a:gd name="connsiteX24" fmla="*/ 661988 w 3186113"/>
              <a:gd name="connsiteY24" fmla="*/ 1176337 h 1762125"/>
              <a:gd name="connsiteX25" fmla="*/ 652463 w 3186113"/>
              <a:gd name="connsiteY25" fmla="*/ 1304925 h 1762125"/>
              <a:gd name="connsiteX26" fmla="*/ 1862138 w 3186113"/>
              <a:gd name="connsiteY26" fmla="*/ 1433512 h 1762125"/>
              <a:gd name="connsiteX27" fmla="*/ 2066925 w 3186113"/>
              <a:gd name="connsiteY27" fmla="*/ 1657350 h 1762125"/>
              <a:gd name="connsiteX28" fmla="*/ 0 w 3186113"/>
              <a:gd name="connsiteY28"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1371600 w 3186113"/>
              <a:gd name="connsiteY21" fmla="*/ 1055687 h 1762125"/>
              <a:gd name="connsiteX22" fmla="*/ 968375 w 3186113"/>
              <a:gd name="connsiteY22" fmla="*/ 1081087 h 1762125"/>
              <a:gd name="connsiteX23" fmla="*/ 538162 w 3186113"/>
              <a:gd name="connsiteY23" fmla="*/ 1100137 h 1762125"/>
              <a:gd name="connsiteX24" fmla="*/ 590550 w 3186113"/>
              <a:gd name="connsiteY24" fmla="*/ 1100137 h 1762125"/>
              <a:gd name="connsiteX25" fmla="*/ 661988 w 3186113"/>
              <a:gd name="connsiteY25" fmla="*/ 1176337 h 1762125"/>
              <a:gd name="connsiteX26" fmla="*/ 652463 w 3186113"/>
              <a:gd name="connsiteY26" fmla="*/ 1304925 h 1762125"/>
              <a:gd name="connsiteX27" fmla="*/ 1862138 w 3186113"/>
              <a:gd name="connsiteY27" fmla="*/ 1433512 h 1762125"/>
              <a:gd name="connsiteX28" fmla="*/ 2066925 w 3186113"/>
              <a:gd name="connsiteY28" fmla="*/ 1657350 h 1762125"/>
              <a:gd name="connsiteX29" fmla="*/ 0 w 3186113"/>
              <a:gd name="connsiteY29"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1371600 w 3186113"/>
              <a:gd name="connsiteY21" fmla="*/ 1055687 h 1762125"/>
              <a:gd name="connsiteX22" fmla="*/ 1368425 w 3186113"/>
              <a:gd name="connsiteY22" fmla="*/ 1160462 h 1762125"/>
              <a:gd name="connsiteX23" fmla="*/ 538162 w 3186113"/>
              <a:gd name="connsiteY23" fmla="*/ 1100137 h 1762125"/>
              <a:gd name="connsiteX24" fmla="*/ 590550 w 3186113"/>
              <a:gd name="connsiteY24" fmla="*/ 1100137 h 1762125"/>
              <a:gd name="connsiteX25" fmla="*/ 661988 w 3186113"/>
              <a:gd name="connsiteY25" fmla="*/ 1176337 h 1762125"/>
              <a:gd name="connsiteX26" fmla="*/ 652463 w 3186113"/>
              <a:gd name="connsiteY26" fmla="*/ 1304925 h 1762125"/>
              <a:gd name="connsiteX27" fmla="*/ 1862138 w 3186113"/>
              <a:gd name="connsiteY27" fmla="*/ 1433512 h 1762125"/>
              <a:gd name="connsiteX28" fmla="*/ 2066925 w 3186113"/>
              <a:gd name="connsiteY28" fmla="*/ 1657350 h 1762125"/>
              <a:gd name="connsiteX29" fmla="*/ 0 w 3186113"/>
              <a:gd name="connsiteY29"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901700 w 3186113"/>
              <a:gd name="connsiteY21" fmla="*/ 817562 h 1762125"/>
              <a:gd name="connsiteX22" fmla="*/ 1371600 w 3186113"/>
              <a:gd name="connsiteY22" fmla="*/ 1055687 h 1762125"/>
              <a:gd name="connsiteX23" fmla="*/ 1368425 w 3186113"/>
              <a:gd name="connsiteY23" fmla="*/ 1160462 h 1762125"/>
              <a:gd name="connsiteX24" fmla="*/ 538162 w 3186113"/>
              <a:gd name="connsiteY24" fmla="*/ 1100137 h 1762125"/>
              <a:gd name="connsiteX25" fmla="*/ 590550 w 3186113"/>
              <a:gd name="connsiteY25" fmla="*/ 1100137 h 1762125"/>
              <a:gd name="connsiteX26" fmla="*/ 661988 w 3186113"/>
              <a:gd name="connsiteY26" fmla="*/ 1176337 h 1762125"/>
              <a:gd name="connsiteX27" fmla="*/ 652463 w 3186113"/>
              <a:gd name="connsiteY27" fmla="*/ 1304925 h 1762125"/>
              <a:gd name="connsiteX28" fmla="*/ 1862138 w 3186113"/>
              <a:gd name="connsiteY28" fmla="*/ 1433512 h 1762125"/>
              <a:gd name="connsiteX29" fmla="*/ 2066925 w 3186113"/>
              <a:gd name="connsiteY29" fmla="*/ 1657350 h 1762125"/>
              <a:gd name="connsiteX30" fmla="*/ 0 w 3186113"/>
              <a:gd name="connsiteY30"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561975 w 3186113"/>
              <a:gd name="connsiteY21" fmla="*/ 925512 h 1762125"/>
              <a:gd name="connsiteX22" fmla="*/ 1371600 w 3186113"/>
              <a:gd name="connsiteY22" fmla="*/ 1055687 h 1762125"/>
              <a:gd name="connsiteX23" fmla="*/ 1368425 w 3186113"/>
              <a:gd name="connsiteY23" fmla="*/ 1160462 h 1762125"/>
              <a:gd name="connsiteX24" fmla="*/ 538162 w 3186113"/>
              <a:gd name="connsiteY24" fmla="*/ 1100137 h 1762125"/>
              <a:gd name="connsiteX25" fmla="*/ 590550 w 3186113"/>
              <a:gd name="connsiteY25" fmla="*/ 1100137 h 1762125"/>
              <a:gd name="connsiteX26" fmla="*/ 661988 w 3186113"/>
              <a:gd name="connsiteY26" fmla="*/ 1176337 h 1762125"/>
              <a:gd name="connsiteX27" fmla="*/ 652463 w 3186113"/>
              <a:gd name="connsiteY27" fmla="*/ 1304925 h 1762125"/>
              <a:gd name="connsiteX28" fmla="*/ 1862138 w 3186113"/>
              <a:gd name="connsiteY28" fmla="*/ 1433512 h 1762125"/>
              <a:gd name="connsiteX29" fmla="*/ 2066925 w 3186113"/>
              <a:gd name="connsiteY29" fmla="*/ 1657350 h 1762125"/>
              <a:gd name="connsiteX30" fmla="*/ 0 w 3186113"/>
              <a:gd name="connsiteY30"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561975 w 3186113"/>
              <a:gd name="connsiteY21" fmla="*/ 925512 h 1762125"/>
              <a:gd name="connsiteX22" fmla="*/ 1377950 w 3186113"/>
              <a:gd name="connsiteY22" fmla="*/ 1001712 h 1762125"/>
              <a:gd name="connsiteX23" fmla="*/ 1368425 w 3186113"/>
              <a:gd name="connsiteY23" fmla="*/ 1160462 h 1762125"/>
              <a:gd name="connsiteX24" fmla="*/ 538162 w 3186113"/>
              <a:gd name="connsiteY24" fmla="*/ 1100137 h 1762125"/>
              <a:gd name="connsiteX25" fmla="*/ 590550 w 3186113"/>
              <a:gd name="connsiteY25" fmla="*/ 1100137 h 1762125"/>
              <a:gd name="connsiteX26" fmla="*/ 661988 w 3186113"/>
              <a:gd name="connsiteY26" fmla="*/ 1176337 h 1762125"/>
              <a:gd name="connsiteX27" fmla="*/ 652463 w 3186113"/>
              <a:gd name="connsiteY27" fmla="*/ 1304925 h 1762125"/>
              <a:gd name="connsiteX28" fmla="*/ 1862138 w 3186113"/>
              <a:gd name="connsiteY28" fmla="*/ 1433512 h 1762125"/>
              <a:gd name="connsiteX29" fmla="*/ 2066925 w 3186113"/>
              <a:gd name="connsiteY29" fmla="*/ 1657350 h 1762125"/>
              <a:gd name="connsiteX30" fmla="*/ 0 w 3186113"/>
              <a:gd name="connsiteY30"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561975 w 3186113"/>
              <a:gd name="connsiteY21" fmla="*/ 925512 h 1762125"/>
              <a:gd name="connsiteX22" fmla="*/ 1377950 w 3186113"/>
              <a:gd name="connsiteY22" fmla="*/ 1001712 h 1762125"/>
              <a:gd name="connsiteX23" fmla="*/ 1377950 w 3186113"/>
              <a:gd name="connsiteY23" fmla="*/ 1163637 h 1762125"/>
              <a:gd name="connsiteX24" fmla="*/ 538162 w 3186113"/>
              <a:gd name="connsiteY24" fmla="*/ 1100137 h 1762125"/>
              <a:gd name="connsiteX25" fmla="*/ 590550 w 3186113"/>
              <a:gd name="connsiteY25" fmla="*/ 1100137 h 1762125"/>
              <a:gd name="connsiteX26" fmla="*/ 661988 w 3186113"/>
              <a:gd name="connsiteY26" fmla="*/ 1176337 h 1762125"/>
              <a:gd name="connsiteX27" fmla="*/ 652463 w 3186113"/>
              <a:gd name="connsiteY27" fmla="*/ 1304925 h 1762125"/>
              <a:gd name="connsiteX28" fmla="*/ 1862138 w 3186113"/>
              <a:gd name="connsiteY28" fmla="*/ 1433512 h 1762125"/>
              <a:gd name="connsiteX29" fmla="*/ 2066925 w 3186113"/>
              <a:gd name="connsiteY29" fmla="*/ 1657350 h 1762125"/>
              <a:gd name="connsiteX30" fmla="*/ 0 w 3186113"/>
              <a:gd name="connsiteY30" fmla="*/ 1471612 h 1762125"/>
              <a:gd name="connsiteX0" fmla="*/ 0 w 3186113"/>
              <a:gd name="connsiteY0" fmla="*/ 1471612 h 1762125"/>
              <a:gd name="connsiteX1" fmla="*/ 9525 w 3186113"/>
              <a:gd name="connsiteY1" fmla="*/ 1395412 h 1762125"/>
              <a:gd name="connsiteX2" fmla="*/ 52388 w 3186113"/>
              <a:gd name="connsiteY2" fmla="*/ 1390650 h 1762125"/>
              <a:gd name="connsiteX3" fmla="*/ 52388 w 3186113"/>
              <a:gd name="connsiteY3" fmla="*/ 1338262 h 1762125"/>
              <a:gd name="connsiteX4" fmla="*/ 4763 w 3186113"/>
              <a:gd name="connsiteY4" fmla="*/ 1328737 h 1762125"/>
              <a:gd name="connsiteX5" fmla="*/ 76200 w 3186113"/>
              <a:gd name="connsiteY5" fmla="*/ 476250 h 1762125"/>
              <a:gd name="connsiteX6" fmla="*/ 138113 w 3186113"/>
              <a:gd name="connsiteY6" fmla="*/ 471487 h 1762125"/>
              <a:gd name="connsiteX7" fmla="*/ 138113 w 3186113"/>
              <a:gd name="connsiteY7" fmla="*/ 409575 h 1762125"/>
              <a:gd name="connsiteX8" fmla="*/ 404813 w 3186113"/>
              <a:gd name="connsiteY8" fmla="*/ 423862 h 1762125"/>
              <a:gd name="connsiteX9" fmla="*/ 423863 w 3186113"/>
              <a:gd name="connsiteY9" fmla="*/ 104775 h 1762125"/>
              <a:gd name="connsiteX10" fmla="*/ 600075 w 3186113"/>
              <a:gd name="connsiteY10" fmla="*/ 119062 h 1762125"/>
              <a:gd name="connsiteX11" fmla="*/ 590550 w 3186113"/>
              <a:gd name="connsiteY11" fmla="*/ 0 h 1762125"/>
              <a:gd name="connsiteX12" fmla="*/ 1000125 w 3186113"/>
              <a:gd name="connsiteY12" fmla="*/ 28575 h 1762125"/>
              <a:gd name="connsiteX13" fmla="*/ 976313 w 3186113"/>
              <a:gd name="connsiteY13" fmla="*/ 590550 h 1762125"/>
              <a:gd name="connsiteX14" fmla="*/ 2200275 w 3186113"/>
              <a:gd name="connsiteY14" fmla="*/ 657225 h 1762125"/>
              <a:gd name="connsiteX15" fmla="*/ 2852738 w 3186113"/>
              <a:gd name="connsiteY15" fmla="*/ 1643062 h 1762125"/>
              <a:gd name="connsiteX16" fmla="*/ 3109913 w 3186113"/>
              <a:gd name="connsiteY16" fmla="*/ 1666875 h 1762125"/>
              <a:gd name="connsiteX17" fmla="*/ 3186113 w 3186113"/>
              <a:gd name="connsiteY17" fmla="*/ 1762125 h 1762125"/>
              <a:gd name="connsiteX18" fmla="*/ 2757488 w 3186113"/>
              <a:gd name="connsiteY18" fmla="*/ 1719262 h 1762125"/>
              <a:gd name="connsiteX19" fmla="*/ 2119313 w 3186113"/>
              <a:gd name="connsiteY19" fmla="*/ 742950 h 1762125"/>
              <a:gd name="connsiteX20" fmla="*/ 590551 w 3186113"/>
              <a:gd name="connsiteY20" fmla="*/ 652462 h 1762125"/>
              <a:gd name="connsiteX21" fmla="*/ 561975 w 3186113"/>
              <a:gd name="connsiteY21" fmla="*/ 925512 h 1762125"/>
              <a:gd name="connsiteX22" fmla="*/ 1390650 w 3186113"/>
              <a:gd name="connsiteY22" fmla="*/ 1001712 h 1762125"/>
              <a:gd name="connsiteX23" fmla="*/ 1377950 w 3186113"/>
              <a:gd name="connsiteY23" fmla="*/ 1163637 h 1762125"/>
              <a:gd name="connsiteX24" fmla="*/ 538162 w 3186113"/>
              <a:gd name="connsiteY24" fmla="*/ 1100137 h 1762125"/>
              <a:gd name="connsiteX25" fmla="*/ 590550 w 3186113"/>
              <a:gd name="connsiteY25" fmla="*/ 1100137 h 1762125"/>
              <a:gd name="connsiteX26" fmla="*/ 661988 w 3186113"/>
              <a:gd name="connsiteY26" fmla="*/ 1176337 h 1762125"/>
              <a:gd name="connsiteX27" fmla="*/ 652463 w 3186113"/>
              <a:gd name="connsiteY27" fmla="*/ 1304925 h 1762125"/>
              <a:gd name="connsiteX28" fmla="*/ 1862138 w 3186113"/>
              <a:gd name="connsiteY28" fmla="*/ 1433512 h 1762125"/>
              <a:gd name="connsiteX29" fmla="*/ 2066925 w 3186113"/>
              <a:gd name="connsiteY29" fmla="*/ 1657350 h 1762125"/>
              <a:gd name="connsiteX30" fmla="*/ 0 w 3186113"/>
              <a:gd name="connsiteY30" fmla="*/ 1471612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86113" h="1762125">
                <a:moveTo>
                  <a:pt x="0" y="1471612"/>
                </a:moveTo>
                <a:lnTo>
                  <a:pt x="9525" y="1395412"/>
                </a:lnTo>
                <a:lnTo>
                  <a:pt x="52388" y="1390650"/>
                </a:lnTo>
                <a:lnTo>
                  <a:pt x="52388" y="1338262"/>
                </a:lnTo>
                <a:lnTo>
                  <a:pt x="4763" y="1328737"/>
                </a:lnTo>
                <a:lnTo>
                  <a:pt x="76200" y="476250"/>
                </a:lnTo>
                <a:lnTo>
                  <a:pt x="138113" y="471487"/>
                </a:lnTo>
                <a:lnTo>
                  <a:pt x="138113" y="409575"/>
                </a:lnTo>
                <a:lnTo>
                  <a:pt x="404813" y="423862"/>
                </a:lnTo>
                <a:lnTo>
                  <a:pt x="423863" y="104775"/>
                </a:lnTo>
                <a:lnTo>
                  <a:pt x="600075" y="119062"/>
                </a:lnTo>
                <a:lnTo>
                  <a:pt x="590550" y="0"/>
                </a:lnTo>
                <a:lnTo>
                  <a:pt x="1000125" y="28575"/>
                </a:lnTo>
                <a:lnTo>
                  <a:pt x="976313" y="590550"/>
                </a:lnTo>
                <a:lnTo>
                  <a:pt x="2200275" y="657225"/>
                </a:lnTo>
                <a:lnTo>
                  <a:pt x="2852738" y="1643062"/>
                </a:lnTo>
                <a:lnTo>
                  <a:pt x="3109913" y="1666875"/>
                </a:lnTo>
                <a:lnTo>
                  <a:pt x="3186113" y="1762125"/>
                </a:lnTo>
                <a:lnTo>
                  <a:pt x="2757488" y="1719262"/>
                </a:lnTo>
                <a:lnTo>
                  <a:pt x="2119313" y="742950"/>
                </a:lnTo>
                <a:lnTo>
                  <a:pt x="590551" y="652462"/>
                </a:lnTo>
                <a:lnTo>
                  <a:pt x="561975" y="925512"/>
                </a:lnTo>
                <a:lnTo>
                  <a:pt x="1390650" y="1001712"/>
                </a:lnTo>
                <a:cubicBezTo>
                  <a:pt x="1389592" y="1036637"/>
                  <a:pt x="1379008" y="1128712"/>
                  <a:pt x="1377950" y="1163637"/>
                </a:cubicBezTo>
                <a:lnTo>
                  <a:pt x="538162" y="1100137"/>
                </a:lnTo>
                <a:lnTo>
                  <a:pt x="590550" y="1100137"/>
                </a:lnTo>
                <a:lnTo>
                  <a:pt x="661988" y="1176337"/>
                </a:lnTo>
                <a:lnTo>
                  <a:pt x="652463" y="1304925"/>
                </a:lnTo>
                <a:lnTo>
                  <a:pt x="1862138" y="1433512"/>
                </a:lnTo>
                <a:lnTo>
                  <a:pt x="2066925" y="1657350"/>
                </a:lnTo>
                <a:lnTo>
                  <a:pt x="0" y="1471612"/>
                </a:lnTo>
                <a:close/>
              </a:path>
            </a:pathLst>
          </a:custGeom>
          <a:solidFill>
            <a:schemeClr val="accent1">
              <a:alpha val="50000"/>
            </a:scheme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DDFDA907-C3BC-406F-D4E9-35333D0DDC5A}"/>
              </a:ext>
            </a:extLst>
          </p:cNvPr>
          <p:cNvSpPr/>
          <p:nvPr/>
        </p:nvSpPr>
        <p:spPr>
          <a:xfrm>
            <a:off x="5614987" y="2938462"/>
            <a:ext cx="466726" cy="757239"/>
          </a:xfrm>
          <a:custGeom>
            <a:avLst/>
            <a:gdLst>
              <a:gd name="connsiteX0" fmla="*/ 61913 w 452438"/>
              <a:gd name="connsiteY0" fmla="*/ 0 h 747713"/>
              <a:gd name="connsiteX1" fmla="*/ 328613 w 452438"/>
              <a:gd name="connsiteY1" fmla="*/ 14288 h 747713"/>
              <a:gd name="connsiteX2" fmla="*/ 347663 w 452438"/>
              <a:gd name="connsiteY2" fmla="*/ 66675 h 747713"/>
              <a:gd name="connsiteX3" fmla="*/ 395288 w 452438"/>
              <a:gd name="connsiteY3" fmla="*/ 176213 h 747713"/>
              <a:gd name="connsiteX4" fmla="*/ 390525 w 452438"/>
              <a:gd name="connsiteY4" fmla="*/ 609600 h 747713"/>
              <a:gd name="connsiteX5" fmla="*/ 452438 w 452438"/>
              <a:gd name="connsiteY5" fmla="*/ 609600 h 747713"/>
              <a:gd name="connsiteX6" fmla="*/ 438150 w 452438"/>
              <a:gd name="connsiteY6" fmla="*/ 747713 h 747713"/>
              <a:gd name="connsiteX7" fmla="*/ 0 w 452438"/>
              <a:gd name="connsiteY7" fmla="*/ 719138 h 747713"/>
              <a:gd name="connsiteX8" fmla="*/ 61913 w 452438"/>
              <a:gd name="connsiteY8" fmla="*/ 0 h 747713"/>
              <a:gd name="connsiteX0" fmla="*/ 14288 w 452438"/>
              <a:gd name="connsiteY0" fmla="*/ 0 h 742951"/>
              <a:gd name="connsiteX1" fmla="*/ 328613 w 452438"/>
              <a:gd name="connsiteY1" fmla="*/ 9526 h 742951"/>
              <a:gd name="connsiteX2" fmla="*/ 347663 w 452438"/>
              <a:gd name="connsiteY2" fmla="*/ 61913 h 742951"/>
              <a:gd name="connsiteX3" fmla="*/ 395288 w 452438"/>
              <a:gd name="connsiteY3" fmla="*/ 171451 h 742951"/>
              <a:gd name="connsiteX4" fmla="*/ 390525 w 452438"/>
              <a:gd name="connsiteY4" fmla="*/ 604838 h 742951"/>
              <a:gd name="connsiteX5" fmla="*/ 452438 w 452438"/>
              <a:gd name="connsiteY5" fmla="*/ 604838 h 742951"/>
              <a:gd name="connsiteX6" fmla="*/ 438150 w 452438"/>
              <a:gd name="connsiteY6" fmla="*/ 742951 h 742951"/>
              <a:gd name="connsiteX7" fmla="*/ 0 w 452438"/>
              <a:gd name="connsiteY7" fmla="*/ 714376 h 742951"/>
              <a:gd name="connsiteX8" fmla="*/ 14288 w 452438"/>
              <a:gd name="connsiteY8" fmla="*/ 0 h 742951"/>
              <a:gd name="connsiteX0" fmla="*/ 28576 w 466726"/>
              <a:gd name="connsiteY0" fmla="*/ 0 h 742951"/>
              <a:gd name="connsiteX1" fmla="*/ 342901 w 466726"/>
              <a:gd name="connsiteY1" fmla="*/ 9526 h 742951"/>
              <a:gd name="connsiteX2" fmla="*/ 361951 w 466726"/>
              <a:gd name="connsiteY2" fmla="*/ 61913 h 742951"/>
              <a:gd name="connsiteX3" fmla="*/ 409576 w 466726"/>
              <a:gd name="connsiteY3" fmla="*/ 171451 h 742951"/>
              <a:gd name="connsiteX4" fmla="*/ 404813 w 466726"/>
              <a:gd name="connsiteY4" fmla="*/ 604838 h 742951"/>
              <a:gd name="connsiteX5" fmla="*/ 466726 w 466726"/>
              <a:gd name="connsiteY5" fmla="*/ 604838 h 742951"/>
              <a:gd name="connsiteX6" fmla="*/ 452438 w 466726"/>
              <a:gd name="connsiteY6" fmla="*/ 742951 h 742951"/>
              <a:gd name="connsiteX7" fmla="*/ 0 w 466726"/>
              <a:gd name="connsiteY7" fmla="*/ 714376 h 742951"/>
              <a:gd name="connsiteX8" fmla="*/ 28576 w 466726"/>
              <a:gd name="connsiteY8" fmla="*/ 0 h 742951"/>
              <a:gd name="connsiteX0" fmla="*/ 28576 w 466726"/>
              <a:gd name="connsiteY0" fmla="*/ 0 h 742951"/>
              <a:gd name="connsiteX1" fmla="*/ 342901 w 466726"/>
              <a:gd name="connsiteY1" fmla="*/ 9526 h 742951"/>
              <a:gd name="connsiteX2" fmla="*/ 361951 w 466726"/>
              <a:gd name="connsiteY2" fmla="*/ 61913 h 742951"/>
              <a:gd name="connsiteX3" fmla="*/ 409576 w 466726"/>
              <a:gd name="connsiteY3" fmla="*/ 171451 h 742951"/>
              <a:gd name="connsiteX4" fmla="*/ 404813 w 466726"/>
              <a:gd name="connsiteY4" fmla="*/ 604838 h 742951"/>
              <a:gd name="connsiteX5" fmla="*/ 466726 w 466726"/>
              <a:gd name="connsiteY5" fmla="*/ 604838 h 742951"/>
              <a:gd name="connsiteX6" fmla="*/ 452438 w 466726"/>
              <a:gd name="connsiteY6" fmla="*/ 742951 h 742951"/>
              <a:gd name="connsiteX7" fmla="*/ 0 w 466726"/>
              <a:gd name="connsiteY7" fmla="*/ 738188 h 742951"/>
              <a:gd name="connsiteX8" fmla="*/ 28576 w 466726"/>
              <a:gd name="connsiteY8" fmla="*/ 0 h 742951"/>
              <a:gd name="connsiteX0" fmla="*/ 28576 w 466726"/>
              <a:gd name="connsiteY0" fmla="*/ 0 h 757239"/>
              <a:gd name="connsiteX1" fmla="*/ 342901 w 466726"/>
              <a:gd name="connsiteY1" fmla="*/ 9526 h 757239"/>
              <a:gd name="connsiteX2" fmla="*/ 361951 w 466726"/>
              <a:gd name="connsiteY2" fmla="*/ 61913 h 757239"/>
              <a:gd name="connsiteX3" fmla="*/ 409576 w 466726"/>
              <a:gd name="connsiteY3" fmla="*/ 171451 h 757239"/>
              <a:gd name="connsiteX4" fmla="*/ 404813 w 466726"/>
              <a:gd name="connsiteY4" fmla="*/ 604838 h 757239"/>
              <a:gd name="connsiteX5" fmla="*/ 466726 w 466726"/>
              <a:gd name="connsiteY5" fmla="*/ 604838 h 757239"/>
              <a:gd name="connsiteX6" fmla="*/ 461963 w 466726"/>
              <a:gd name="connsiteY6" fmla="*/ 757239 h 757239"/>
              <a:gd name="connsiteX7" fmla="*/ 0 w 466726"/>
              <a:gd name="connsiteY7" fmla="*/ 738188 h 757239"/>
              <a:gd name="connsiteX8" fmla="*/ 28576 w 466726"/>
              <a:gd name="connsiteY8" fmla="*/ 0 h 75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6" h="757239">
                <a:moveTo>
                  <a:pt x="28576" y="0"/>
                </a:moveTo>
                <a:lnTo>
                  <a:pt x="342901" y="9526"/>
                </a:lnTo>
                <a:lnTo>
                  <a:pt x="361951" y="61913"/>
                </a:lnTo>
                <a:lnTo>
                  <a:pt x="409576" y="171451"/>
                </a:lnTo>
                <a:cubicBezTo>
                  <a:pt x="407988" y="315913"/>
                  <a:pt x="406401" y="460376"/>
                  <a:pt x="404813" y="604838"/>
                </a:cubicBezTo>
                <a:lnTo>
                  <a:pt x="466726" y="604838"/>
                </a:lnTo>
                <a:lnTo>
                  <a:pt x="461963" y="757239"/>
                </a:lnTo>
                <a:lnTo>
                  <a:pt x="0" y="738188"/>
                </a:lnTo>
                <a:lnTo>
                  <a:pt x="28576" y="0"/>
                </a:lnTo>
                <a:close/>
              </a:path>
            </a:pathLst>
          </a:custGeom>
          <a:solidFill>
            <a:schemeClr val="accent2">
              <a:alpha val="50000"/>
            </a:scheme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7B426636-38E6-D1CF-98BC-4EF9ABE3A96A}"/>
              </a:ext>
            </a:extLst>
          </p:cNvPr>
          <p:cNvSpPr/>
          <p:nvPr/>
        </p:nvSpPr>
        <p:spPr>
          <a:xfrm>
            <a:off x="7802563" y="3167064"/>
            <a:ext cx="2155825" cy="581025"/>
          </a:xfrm>
          <a:custGeom>
            <a:avLst/>
            <a:gdLst>
              <a:gd name="connsiteX0" fmla="*/ 0 w 2171700"/>
              <a:gd name="connsiteY0" fmla="*/ 76200 h 600075"/>
              <a:gd name="connsiteX1" fmla="*/ 142875 w 2171700"/>
              <a:gd name="connsiteY1" fmla="*/ 85725 h 600075"/>
              <a:gd name="connsiteX2" fmla="*/ 238125 w 2171700"/>
              <a:gd name="connsiteY2" fmla="*/ 0 h 600075"/>
              <a:gd name="connsiteX3" fmla="*/ 852487 w 2171700"/>
              <a:gd name="connsiteY3" fmla="*/ 19050 h 600075"/>
              <a:gd name="connsiteX4" fmla="*/ 881062 w 2171700"/>
              <a:gd name="connsiteY4" fmla="*/ 366712 h 600075"/>
              <a:gd name="connsiteX5" fmla="*/ 2171700 w 2171700"/>
              <a:gd name="connsiteY5" fmla="*/ 419100 h 600075"/>
              <a:gd name="connsiteX6" fmla="*/ 2171700 w 2171700"/>
              <a:gd name="connsiteY6" fmla="*/ 542925 h 600075"/>
              <a:gd name="connsiteX7" fmla="*/ 1252537 w 2171700"/>
              <a:gd name="connsiteY7" fmla="*/ 500062 h 600075"/>
              <a:gd name="connsiteX8" fmla="*/ 1219200 w 2171700"/>
              <a:gd name="connsiteY8" fmla="*/ 585787 h 600075"/>
              <a:gd name="connsiteX9" fmla="*/ 1085850 w 2171700"/>
              <a:gd name="connsiteY9" fmla="*/ 600075 h 600075"/>
              <a:gd name="connsiteX10" fmla="*/ 333375 w 2171700"/>
              <a:gd name="connsiteY10" fmla="*/ 390525 h 600075"/>
              <a:gd name="connsiteX11" fmla="*/ 295275 w 2171700"/>
              <a:gd name="connsiteY11" fmla="*/ 500062 h 600075"/>
              <a:gd name="connsiteX12" fmla="*/ 19050 w 2171700"/>
              <a:gd name="connsiteY12" fmla="*/ 523875 h 600075"/>
              <a:gd name="connsiteX13" fmla="*/ 0 w 2171700"/>
              <a:gd name="connsiteY13" fmla="*/ 76200 h 600075"/>
              <a:gd name="connsiteX0" fmla="*/ 0 w 2181225"/>
              <a:gd name="connsiteY0" fmla="*/ 107950 h 600075"/>
              <a:gd name="connsiteX1" fmla="*/ 152400 w 2181225"/>
              <a:gd name="connsiteY1" fmla="*/ 85725 h 600075"/>
              <a:gd name="connsiteX2" fmla="*/ 247650 w 2181225"/>
              <a:gd name="connsiteY2" fmla="*/ 0 h 600075"/>
              <a:gd name="connsiteX3" fmla="*/ 862012 w 2181225"/>
              <a:gd name="connsiteY3" fmla="*/ 19050 h 600075"/>
              <a:gd name="connsiteX4" fmla="*/ 890587 w 2181225"/>
              <a:gd name="connsiteY4" fmla="*/ 366712 h 600075"/>
              <a:gd name="connsiteX5" fmla="*/ 2181225 w 2181225"/>
              <a:gd name="connsiteY5" fmla="*/ 419100 h 600075"/>
              <a:gd name="connsiteX6" fmla="*/ 2181225 w 2181225"/>
              <a:gd name="connsiteY6" fmla="*/ 542925 h 600075"/>
              <a:gd name="connsiteX7" fmla="*/ 1262062 w 2181225"/>
              <a:gd name="connsiteY7" fmla="*/ 500062 h 600075"/>
              <a:gd name="connsiteX8" fmla="*/ 1228725 w 2181225"/>
              <a:gd name="connsiteY8" fmla="*/ 585787 h 600075"/>
              <a:gd name="connsiteX9" fmla="*/ 1095375 w 2181225"/>
              <a:gd name="connsiteY9" fmla="*/ 600075 h 600075"/>
              <a:gd name="connsiteX10" fmla="*/ 342900 w 2181225"/>
              <a:gd name="connsiteY10" fmla="*/ 390525 h 600075"/>
              <a:gd name="connsiteX11" fmla="*/ 304800 w 2181225"/>
              <a:gd name="connsiteY11" fmla="*/ 500062 h 600075"/>
              <a:gd name="connsiteX12" fmla="*/ 28575 w 2181225"/>
              <a:gd name="connsiteY12" fmla="*/ 523875 h 600075"/>
              <a:gd name="connsiteX13" fmla="*/ 0 w 2181225"/>
              <a:gd name="connsiteY13" fmla="*/ 107950 h 600075"/>
              <a:gd name="connsiteX0" fmla="*/ 0 w 2181225"/>
              <a:gd name="connsiteY0" fmla="*/ 107950 h 600075"/>
              <a:gd name="connsiteX1" fmla="*/ 152400 w 2181225"/>
              <a:gd name="connsiteY1" fmla="*/ 88900 h 600075"/>
              <a:gd name="connsiteX2" fmla="*/ 247650 w 2181225"/>
              <a:gd name="connsiteY2" fmla="*/ 0 h 600075"/>
              <a:gd name="connsiteX3" fmla="*/ 862012 w 2181225"/>
              <a:gd name="connsiteY3" fmla="*/ 19050 h 600075"/>
              <a:gd name="connsiteX4" fmla="*/ 890587 w 2181225"/>
              <a:gd name="connsiteY4" fmla="*/ 366712 h 600075"/>
              <a:gd name="connsiteX5" fmla="*/ 2181225 w 2181225"/>
              <a:gd name="connsiteY5" fmla="*/ 419100 h 600075"/>
              <a:gd name="connsiteX6" fmla="*/ 2181225 w 2181225"/>
              <a:gd name="connsiteY6" fmla="*/ 542925 h 600075"/>
              <a:gd name="connsiteX7" fmla="*/ 1262062 w 2181225"/>
              <a:gd name="connsiteY7" fmla="*/ 500062 h 600075"/>
              <a:gd name="connsiteX8" fmla="*/ 1228725 w 2181225"/>
              <a:gd name="connsiteY8" fmla="*/ 585787 h 600075"/>
              <a:gd name="connsiteX9" fmla="*/ 1095375 w 2181225"/>
              <a:gd name="connsiteY9" fmla="*/ 600075 h 600075"/>
              <a:gd name="connsiteX10" fmla="*/ 342900 w 2181225"/>
              <a:gd name="connsiteY10" fmla="*/ 390525 h 600075"/>
              <a:gd name="connsiteX11" fmla="*/ 304800 w 2181225"/>
              <a:gd name="connsiteY11" fmla="*/ 500062 h 600075"/>
              <a:gd name="connsiteX12" fmla="*/ 28575 w 2181225"/>
              <a:gd name="connsiteY12" fmla="*/ 523875 h 600075"/>
              <a:gd name="connsiteX13" fmla="*/ 0 w 2181225"/>
              <a:gd name="connsiteY13" fmla="*/ 107950 h 600075"/>
              <a:gd name="connsiteX0" fmla="*/ 0 w 2181225"/>
              <a:gd name="connsiteY0" fmla="*/ 107950 h 600075"/>
              <a:gd name="connsiteX1" fmla="*/ 158750 w 2181225"/>
              <a:gd name="connsiteY1" fmla="*/ 101600 h 600075"/>
              <a:gd name="connsiteX2" fmla="*/ 247650 w 2181225"/>
              <a:gd name="connsiteY2" fmla="*/ 0 h 600075"/>
              <a:gd name="connsiteX3" fmla="*/ 862012 w 2181225"/>
              <a:gd name="connsiteY3" fmla="*/ 19050 h 600075"/>
              <a:gd name="connsiteX4" fmla="*/ 890587 w 2181225"/>
              <a:gd name="connsiteY4" fmla="*/ 366712 h 600075"/>
              <a:gd name="connsiteX5" fmla="*/ 2181225 w 2181225"/>
              <a:gd name="connsiteY5" fmla="*/ 419100 h 600075"/>
              <a:gd name="connsiteX6" fmla="*/ 2181225 w 2181225"/>
              <a:gd name="connsiteY6" fmla="*/ 542925 h 600075"/>
              <a:gd name="connsiteX7" fmla="*/ 1262062 w 2181225"/>
              <a:gd name="connsiteY7" fmla="*/ 500062 h 600075"/>
              <a:gd name="connsiteX8" fmla="*/ 1228725 w 2181225"/>
              <a:gd name="connsiteY8" fmla="*/ 585787 h 600075"/>
              <a:gd name="connsiteX9" fmla="*/ 1095375 w 2181225"/>
              <a:gd name="connsiteY9" fmla="*/ 600075 h 600075"/>
              <a:gd name="connsiteX10" fmla="*/ 342900 w 2181225"/>
              <a:gd name="connsiteY10" fmla="*/ 390525 h 600075"/>
              <a:gd name="connsiteX11" fmla="*/ 304800 w 2181225"/>
              <a:gd name="connsiteY11" fmla="*/ 500062 h 600075"/>
              <a:gd name="connsiteX12" fmla="*/ 28575 w 2181225"/>
              <a:gd name="connsiteY12" fmla="*/ 523875 h 600075"/>
              <a:gd name="connsiteX13" fmla="*/ 0 w 2181225"/>
              <a:gd name="connsiteY13" fmla="*/ 107950 h 600075"/>
              <a:gd name="connsiteX0" fmla="*/ 0 w 2165350"/>
              <a:gd name="connsiteY0" fmla="*/ 104775 h 600075"/>
              <a:gd name="connsiteX1" fmla="*/ 142875 w 2165350"/>
              <a:gd name="connsiteY1" fmla="*/ 101600 h 600075"/>
              <a:gd name="connsiteX2" fmla="*/ 231775 w 2165350"/>
              <a:gd name="connsiteY2" fmla="*/ 0 h 600075"/>
              <a:gd name="connsiteX3" fmla="*/ 846137 w 2165350"/>
              <a:gd name="connsiteY3" fmla="*/ 19050 h 600075"/>
              <a:gd name="connsiteX4" fmla="*/ 874712 w 2165350"/>
              <a:gd name="connsiteY4" fmla="*/ 366712 h 600075"/>
              <a:gd name="connsiteX5" fmla="*/ 2165350 w 2165350"/>
              <a:gd name="connsiteY5" fmla="*/ 419100 h 600075"/>
              <a:gd name="connsiteX6" fmla="*/ 2165350 w 2165350"/>
              <a:gd name="connsiteY6" fmla="*/ 542925 h 600075"/>
              <a:gd name="connsiteX7" fmla="*/ 1246187 w 2165350"/>
              <a:gd name="connsiteY7" fmla="*/ 500062 h 600075"/>
              <a:gd name="connsiteX8" fmla="*/ 1212850 w 2165350"/>
              <a:gd name="connsiteY8" fmla="*/ 585787 h 600075"/>
              <a:gd name="connsiteX9" fmla="*/ 1079500 w 2165350"/>
              <a:gd name="connsiteY9" fmla="*/ 600075 h 600075"/>
              <a:gd name="connsiteX10" fmla="*/ 327025 w 2165350"/>
              <a:gd name="connsiteY10" fmla="*/ 390525 h 600075"/>
              <a:gd name="connsiteX11" fmla="*/ 288925 w 2165350"/>
              <a:gd name="connsiteY11" fmla="*/ 500062 h 600075"/>
              <a:gd name="connsiteX12" fmla="*/ 12700 w 2165350"/>
              <a:gd name="connsiteY12" fmla="*/ 523875 h 600075"/>
              <a:gd name="connsiteX13" fmla="*/ 0 w 2165350"/>
              <a:gd name="connsiteY13" fmla="*/ 104775 h 600075"/>
              <a:gd name="connsiteX0" fmla="*/ 0 w 2165350"/>
              <a:gd name="connsiteY0" fmla="*/ 104775 h 600075"/>
              <a:gd name="connsiteX1" fmla="*/ 142875 w 2165350"/>
              <a:gd name="connsiteY1" fmla="*/ 101600 h 600075"/>
              <a:gd name="connsiteX2" fmla="*/ 231775 w 2165350"/>
              <a:gd name="connsiteY2" fmla="*/ 0 h 600075"/>
              <a:gd name="connsiteX3" fmla="*/ 846137 w 2165350"/>
              <a:gd name="connsiteY3" fmla="*/ 19050 h 600075"/>
              <a:gd name="connsiteX4" fmla="*/ 874712 w 2165350"/>
              <a:gd name="connsiteY4" fmla="*/ 366712 h 600075"/>
              <a:gd name="connsiteX5" fmla="*/ 2165350 w 2165350"/>
              <a:gd name="connsiteY5" fmla="*/ 419100 h 600075"/>
              <a:gd name="connsiteX6" fmla="*/ 2165350 w 2165350"/>
              <a:gd name="connsiteY6" fmla="*/ 542925 h 600075"/>
              <a:gd name="connsiteX7" fmla="*/ 1246187 w 2165350"/>
              <a:gd name="connsiteY7" fmla="*/ 500062 h 600075"/>
              <a:gd name="connsiteX8" fmla="*/ 1212850 w 2165350"/>
              <a:gd name="connsiteY8" fmla="*/ 585787 h 600075"/>
              <a:gd name="connsiteX9" fmla="*/ 1079500 w 2165350"/>
              <a:gd name="connsiteY9" fmla="*/ 600075 h 600075"/>
              <a:gd name="connsiteX10" fmla="*/ 327025 w 2165350"/>
              <a:gd name="connsiteY10" fmla="*/ 390525 h 600075"/>
              <a:gd name="connsiteX11" fmla="*/ 288925 w 2165350"/>
              <a:gd name="connsiteY11" fmla="*/ 500062 h 600075"/>
              <a:gd name="connsiteX12" fmla="*/ 28575 w 2165350"/>
              <a:gd name="connsiteY12" fmla="*/ 520700 h 600075"/>
              <a:gd name="connsiteX13" fmla="*/ 0 w 2165350"/>
              <a:gd name="connsiteY13" fmla="*/ 104775 h 600075"/>
              <a:gd name="connsiteX0" fmla="*/ 0 w 2165350"/>
              <a:gd name="connsiteY0" fmla="*/ 104775 h 600075"/>
              <a:gd name="connsiteX1" fmla="*/ 142875 w 2165350"/>
              <a:gd name="connsiteY1" fmla="*/ 101600 h 600075"/>
              <a:gd name="connsiteX2" fmla="*/ 231775 w 2165350"/>
              <a:gd name="connsiteY2" fmla="*/ 0 h 600075"/>
              <a:gd name="connsiteX3" fmla="*/ 846137 w 2165350"/>
              <a:gd name="connsiteY3" fmla="*/ 19050 h 600075"/>
              <a:gd name="connsiteX4" fmla="*/ 874712 w 2165350"/>
              <a:gd name="connsiteY4" fmla="*/ 366712 h 600075"/>
              <a:gd name="connsiteX5" fmla="*/ 2165350 w 2165350"/>
              <a:gd name="connsiteY5" fmla="*/ 419100 h 600075"/>
              <a:gd name="connsiteX6" fmla="*/ 2165350 w 2165350"/>
              <a:gd name="connsiteY6" fmla="*/ 542925 h 600075"/>
              <a:gd name="connsiteX7" fmla="*/ 1246187 w 2165350"/>
              <a:gd name="connsiteY7" fmla="*/ 500062 h 600075"/>
              <a:gd name="connsiteX8" fmla="*/ 1212850 w 2165350"/>
              <a:gd name="connsiteY8" fmla="*/ 585787 h 600075"/>
              <a:gd name="connsiteX9" fmla="*/ 1079500 w 2165350"/>
              <a:gd name="connsiteY9" fmla="*/ 600075 h 600075"/>
              <a:gd name="connsiteX10" fmla="*/ 327025 w 2165350"/>
              <a:gd name="connsiteY10" fmla="*/ 390525 h 600075"/>
              <a:gd name="connsiteX11" fmla="*/ 288925 w 2165350"/>
              <a:gd name="connsiteY11" fmla="*/ 500062 h 600075"/>
              <a:gd name="connsiteX12" fmla="*/ 28575 w 2165350"/>
              <a:gd name="connsiteY12" fmla="*/ 514350 h 600075"/>
              <a:gd name="connsiteX13" fmla="*/ 0 w 2165350"/>
              <a:gd name="connsiteY13" fmla="*/ 104775 h 600075"/>
              <a:gd name="connsiteX0" fmla="*/ 0 w 2155825"/>
              <a:gd name="connsiteY0" fmla="*/ 101600 h 600075"/>
              <a:gd name="connsiteX1" fmla="*/ 133350 w 2155825"/>
              <a:gd name="connsiteY1" fmla="*/ 101600 h 600075"/>
              <a:gd name="connsiteX2" fmla="*/ 222250 w 2155825"/>
              <a:gd name="connsiteY2" fmla="*/ 0 h 600075"/>
              <a:gd name="connsiteX3" fmla="*/ 836612 w 2155825"/>
              <a:gd name="connsiteY3" fmla="*/ 19050 h 600075"/>
              <a:gd name="connsiteX4" fmla="*/ 865187 w 2155825"/>
              <a:gd name="connsiteY4" fmla="*/ 366712 h 600075"/>
              <a:gd name="connsiteX5" fmla="*/ 2155825 w 2155825"/>
              <a:gd name="connsiteY5" fmla="*/ 419100 h 600075"/>
              <a:gd name="connsiteX6" fmla="*/ 2155825 w 2155825"/>
              <a:gd name="connsiteY6" fmla="*/ 542925 h 600075"/>
              <a:gd name="connsiteX7" fmla="*/ 1236662 w 2155825"/>
              <a:gd name="connsiteY7" fmla="*/ 500062 h 600075"/>
              <a:gd name="connsiteX8" fmla="*/ 1203325 w 2155825"/>
              <a:gd name="connsiteY8" fmla="*/ 585787 h 600075"/>
              <a:gd name="connsiteX9" fmla="*/ 1069975 w 2155825"/>
              <a:gd name="connsiteY9" fmla="*/ 600075 h 600075"/>
              <a:gd name="connsiteX10" fmla="*/ 317500 w 2155825"/>
              <a:gd name="connsiteY10" fmla="*/ 390525 h 600075"/>
              <a:gd name="connsiteX11" fmla="*/ 279400 w 2155825"/>
              <a:gd name="connsiteY11" fmla="*/ 500062 h 600075"/>
              <a:gd name="connsiteX12" fmla="*/ 19050 w 2155825"/>
              <a:gd name="connsiteY12" fmla="*/ 514350 h 600075"/>
              <a:gd name="connsiteX13" fmla="*/ 0 w 2155825"/>
              <a:gd name="connsiteY13" fmla="*/ 101600 h 600075"/>
              <a:gd name="connsiteX0" fmla="*/ 0 w 2155825"/>
              <a:gd name="connsiteY0" fmla="*/ 92075 h 590550"/>
              <a:gd name="connsiteX1" fmla="*/ 133350 w 2155825"/>
              <a:gd name="connsiteY1" fmla="*/ 92075 h 590550"/>
              <a:gd name="connsiteX2" fmla="*/ 225425 w 2155825"/>
              <a:gd name="connsiteY2" fmla="*/ 0 h 590550"/>
              <a:gd name="connsiteX3" fmla="*/ 836612 w 2155825"/>
              <a:gd name="connsiteY3" fmla="*/ 9525 h 590550"/>
              <a:gd name="connsiteX4" fmla="*/ 865187 w 2155825"/>
              <a:gd name="connsiteY4" fmla="*/ 357187 h 590550"/>
              <a:gd name="connsiteX5" fmla="*/ 2155825 w 2155825"/>
              <a:gd name="connsiteY5" fmla="*/ 409575 h 590550"/>
              <a:gd name="connsiteX6" fmla="*/ 2155825 w 2155825"/>
              <a:gd name="connsiteY6" fmla="*/ 533400 h 590550"/>
              <a:gd name="connsiteX7" fmla="*/ 1236662 w 2155825"/>
              <a:gd name="connsiteY7" fmla="*/ 490537 h 590550"/>
              <a:gd name="connsiteX8" fmla="*/ 1203325 w 2155825"/>
              <a:gd name="connsiteY8" fmla="*/ 576262 h 590550"/>
              <a:gd name="connsiteX9" fmla="*/ 1069975 w 2155825"/>
              <a:gd name="connsiteY9" fmla="*/ 590550 h 590550"/>
              <a:gd name="connsiteX10" fmla="*/ 317500 w 2155825"/>
              <a:gd name="connsiteY10" fmla="*/ 381000 h 590550"/>
              <a:gd name="connsiteX11" fmla="*/ 279400 w 2155825"/>
              <a:gd name="connsiteY11" fmla="*/ 490537 h 590550"/>
              <a:gd name="connsiteX12" fmla="*/ 19050 w 2155825"/>
              <a:gd name="connsiteY12" fmla="*/ 504825 h 590550"/>
              <a:gd name="connsiteX13" fmla="*/ 0 w 2155825"/>
              <a:gd name="connsiteY13" fmla="*/ 92075 h 590550"/>
              <a:gd name="connsiteX0" fmla="*/ 0 w 2155825"/>
              <a:gd name="connsiteY0" fmla="*/ 85725 h 584200"/>
              <a:gd name="connsiteX1" fmla="*/ 133350 w 2155825"/>
              <a:gd name="connsiteY1" fmla="*/ 85725 h 584200"/>
              <a:gd name="connsiteX2" fmla="*/ 219075 w 2155825"/>
              <a:gd name="connsiteY2" fmla="*/ 0 h 584200"/>
              <a:gd name="connsiteX3" fmla="*/ 836612 w 2155825"/>
              <a:gd name="connsiteY3" fmla="*/ 3175 h 584200"/>
              <a:gd name="connsiteX4" fmla="*/ 865187 w 2155825"/>
              <a:gd name="connsiteY4" fmla="*/ 350837 h 584200"/>
              <a:gd name="connsiteX5" fmla="*/ 2155825 w 2155825"/>
              <a:gd name="connsiteY5" fmla="*/ 403225 h 584200"/>
              <a:gd name="connsiteX6" fmla="*/ 2155825 w 2155825"/>
              <a:gd name="connsiteY6" fmla="*/ 527050 h 584200"/>
              <a:gd name="connsiteX7" fmla="*/ 1236662 w 2155825"/>
              <a:gd name="connsiteY7" fmla="*/ 484187 h 584200"/>
              <a:gd name="connsiteX8" fmla="*/ 1203325 w 2155825"/>
              <a:gd name="connsiteY8" fmla="*/ 569912 h 584200"/>
              <a:gd name="connsiteX9" fmla="*/ 1069975 w 2155825"/>
              <a:gd name="connsiteY9" fmla="*/ 584200 h 584200"/>
              <a:gd name="connsiteX10" fmla="*/ 317500 w 2155825"/>
              <a:gd name="connsiteY10" fmla="*/ 374650 h 584200"/>
              <a:gd name="connsiteX11" fmla="*/ 279400 w 2155825"/>
              <a:gd name="connsiteY11" fmla="*/ 484187 h 584200"/>
              <a:gd name="connsiteX12" fmla="*/ 19050 w 2155825"/>
              <a:gd name="connsiteY12" fmla="*/ 498475 h 584200"/>
              <a:gd name="connsiteX13" fmla="*/ 0 w 2155825"/>
              <a:gd name="connsiteY13" fmla="*/ 85725 h 584200"/>
              <a:gd name="connsiteX0" fmla="*/ 0 w 2155825"/>
              <a:gd name="connsiteY0" fmla="*/ 82550 h 581025"/>
              <a:gd name="connsiteX1" fmla="*/ 133350 w 2155825"/>
              <a:gd name="connsiteY1" fmla="*/ 82550 h 581025"/>
              <a:gd name="connsiteX2" fmla="*/ 222250 w 2155825"/>
              <a:gd name="connsiteY2" fmla="*/ 0 h 581025"/>
              <a:gd name="connsiteX3" fmla="*/ 836612 w 2155825"/>
              <a:gd name="connsiteY3" fmla="*/ 0 h 581025"/>
              <a:gd name="connsiteX4" fmla="*/ 865187 w 2155825"/>
              <a:gd name="connsiteY4" fmla="*/ 347662 h 581025"/>
              <a:gd name="connsiteX5" fmla="*/ 2155825 w 2155825"/>
              <a:gd name="connsiteY5" fmla="*/ 400050 h 581025"/>
              <a:gd name="connsiteX6" fmla="*/ 2155825 w 2155825"/>
              <a:gd name="connsiteY6" fmla="*/ 523875 h 581025"/>
              <a:gd name="connsiteX7" fmla="*/ 1236662 w 2155825"/>
              <a:gd name="connsiteY7" fmla="*/ 481012 h 581025"/>
              <a:gd name="connsiteX8" fmla="*/ 1203325 w 2155825"/>
              <a:gd name="connsiteY8" fmla="*/ 566737 h 581025"/>
              <a:gd name="connsiteX9" fmla="*/ 1069975 w 2155825"/>
              <a:gd name="connsiteY9" fmla="*/ 581025 h 581025"/>
              <a:gd name="connsiteX10" fmla="*/ 317500 w 2155825"/>
              <a:gd name="connsiteY10" fmla="*/ 371475 h 581025"/>
              <a:gd name="connsiteX11" fmla="*/ 279400 w 2155825"/>
              <a:gd name="connsiteY11" fmla="*/ 481012 h 581025"/>
              <a:gd name="connsiteX12" fmla="*/ 19050 w 2155825"/>
              <a:gd name="connsiteY12" fmla="*/ 495300 h 581025"/>
              <a:gd name="connsiteX13" fmla="*/ 0 w 2155825"/>
              <a:gd name="connsiteY13" fmla="*/ 82550 h 581025"/>
              <a:gd name="connsiteX0" fmla="*/ 0 w 2155825"/>
              <a:gd name="connsiteY0" fmla="*/ 82550 h 581025"/>
              <a:gd name="connsiteX1" fmla="*/ 133350 w 2155825"/>
              <a:gd name="connsiteY1" fmla="*/ 82550 h 581025"/>
              <a:gd name="connsiteX2" fmla="*/ 222250 w 2155825"/>
              <a:gd name="connsiteY2" fmla="*/ 9525 h 581025"/>
              <a:gd name="connsiteX3" fmla="*/ 836612 w 2155825"/>
              <a:gd name="connsiteY3" fmla="*/ 0 h 581025"/>
              <a:gd name="connsiteX4" fmla="*/ 865187 w 2155825"/>
              <a:gd name="connsiteY4" fmla="*/ 347662 h 581025"/>
              <a:gd name="connsiteX5" fmla="*/ 2155825 w 2155825"/>
              <a:gd name="connsiteY5" fmla="*/ 400050 h 581025"/>
              <a:gd name="connsiteX6" fmla="*/ 2155825 w 2155825"/>
              <a:gd name="connsiteY6" fmla="*/ 523875 h 581025"/>
              <a:gd name="connsiteX7" fmla="*/ 1236662 w 2155825"/>
              <a:gd name="connsiteY7" fmla="*/ 481012 h 581025"/>
              <a:gd name="connsiteX8" fmla="*/ 1203325 w 2155825"/>
              <a:gd name="connsiteY8" fmla="*/ 566737 h 581025"/>
              <a:gd name="connsiteX9" fmla="*/ 1069975 w 2155825"/>
              <a:gd name="connsiteY9" fmla="*/ 581025 h 581025"/>
              <a:gd name="connsiteX10" fmla="*/ 317500 w 2155825"/>
              <a:gd name="connsiteY10" fmla="*/ 371475 h 581025"/>
              <a:gd name="connsiteX11" fmla="*/ 279400 w 2155825"/>
              <a:gd name="connsiteY11" fmla="*/ 481012 h 581025"/>
              <a:gd name="connsiteX12" fmla="*/ 19050 w 2155825"/>
              <a:gd name="connsiteY12" fmla="*/ 495300 h 581025"/>
              <a:gd name="connsiteX13" fmla="*/ 0 w 2155825"/>
              <a:gd name="connsiteY13" fmla="*/ 8255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5825" h="581025">
                <a:moveTo>
                  <a:pt x="0" y="82550"/>
                </a:moveTo>
                <a:lnTo>
                  <a:pt x="133350" y="82550"/>
                </a:lnTo>
                <a:lnTo>
                  <a:pt x="222250" y="9525"/>
                </a:lnTo>
                <a:lnTo>
                  <a:pt x="836612" y="0"/>
                </a:lnTo>
                <a:lnTo>
                  <a:pt x="865187" y="347662"/>
                </a:lnTo>
                <a:lnTo>
                  <a:pt x="2155825" y="400050"/>
                </a:lnTo>
                <a:lnTo>
                  <a:pt x="2155825" y="523875"/>
                </a:lnTo>
                <a:lnTo>
                  <a:pt x="1236662" y="481012"/>
                </a:lnTo>
                <a:lnTo>
                  <a:pt x="1203325" y="566737"/>
                </a:lnTo>
                <a:lnTo>
                  <a:pt x="1069975" y="581025"/>
                </a:lnTo>
                <a:lnTo>
                  <a:pt x="317500" y="371475"/>
                </a:lnTo>
                <a:lnTo>
                  <a:pt x="279400" y="481012"/>
                </a:lnTo>
                <a:lnTo>
                  <a:pt x="19050" y="495300"/>
                </a:lnTo>
                <a:lnTo>
                  <a:pt x="0" y="82550"/>
                </a:lnTo>
                <a:close/>
              </a:path>
            </a:pathLst>
          </a:custGeom>
          <a:solidFill>
            <a:schemeClr val="accent2">
              <a:alpha val="50000"/>
            </a:scheme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7">
            <a:extLst>
              <a:ext uri="{FF2B5EF4-FFF2-40B4-BE49-F238E27FC236}">
                <a16:creationId xmlns:a16="http://schemas.microsoft.com/office/drawing/2014/main" id="{2144A26F-C918-6E89-6C88-9CC9DBBF2E3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72543" y="1501662"/>
            <a:ext cx="826599" cy="332301"/>
          </a:xfrm>
          <a:prstGeom prst="rect">
            <a:avLst/>
          </a:prstGeom>
          <a:solidFill>
            <a:schemeClr val="bg1"/>
          </a:solidFill>
          <a:ln w="15875">
            <a:solidFill>
              <a:schemeClr val="bg1"/>
            </a:solidFill>
          </a:ln>
        </p:spPr>
      </p:pic>
      <p:pic>
        <p:nvPicPr>
          <p:cNvPr id="7" name="Picture 6">
            <a:extLst>
              <a:ext uri="{FF2B5EF4-FFF2-40B4-BE49-F238E27FC236}">
                <a16:creationId xmlns:a16="http://schemas.microsoft.com/office/drawing/2014/main" id="{D23451D8-5641-60EC-24C2-57E44D84D8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5056" y="1501662"/>
            <a:ext cx="1167443" cy="329520"/>
          </a:xfrm>
          <a:prstGeom prst="rect">
            <a:avLst/>
          </a:prstGeom>
          <a:ln w="15875">
            <a:solidFill>
              <a:schemeClr val="bg1"/>
            </a:solidFill>
          </a:ln>
        </p:spPr>
      </p:pic>
      <p:pic>
        <p:nvPicPr>
          <p:cNvPr id="8" name="Picture 7">
            <a:extLst>
              <a:ext uri="{FF2B5EF4-FFF2-40B4-BE49-F238E27FC236}">
                <a16:creationId xmlns:a16="http://schemas.microsoft.com/office/drawing/2014/main" id="{D2114AD8-3A5D-962F-D05D-A5FEC84F45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9112" y="5903464"/>
            <a:ext cx="2272560" cy="334271"/>
          </a:xfrm>
          <a:prstGeom prst="rect">
            <a:avLst/>
          </a:prstGeom>
        </p:spPr>
      </p:pic>
      <p:sp>
        <p:nvSpPr>
          <p:cNvPr id="10" name="TextBox 9">
            <a:extLst>
              <a:ext uri="{FF2B5EF4-FFF2-40B4-BE49-F238E27FC236}">
                <a16:creationId xmlns:a16="http://schemas.microsoft.com/office/drawing/2014/main" id="{C21E8E12-8DCA-3288-3F19-D8C2DD2DDBFC}"/>
              </a:ext>
            </a:extLst>
          </p:cNvPr>
          <p:cNvSpPr txBox="1"/>
          <p:nvPr/>
        </p:nvSpPr>
        <p:spPr>
          <a:xfrm>
            <a:off x="5106083" y="107764"/>
            <a:ext cx="48250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Masterplan 2040 – 3FM Ready to Go</a:t>
            </a:r>
            <a:endParaRPr kumimoji="0" lang="en-IE"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0BAFF70-DF2C-7CCB-AA77-68A170739AA7}"/>
              </a:ext>
            </a:extLst>
          </p:cNvPr>
          <p:cNvSpPr/>
          <p:nvPr/>
        </p:nvSpPr>
        <p:spPr>
          <a:xfrm>
            <a:off x="4103327" y="4221018"/>
            <a:ext cx="1687874" cy="1071418"/>
          </a:xfrm>
          <a:custGeom>
            <a:avLst/>
            <a:gdLst>
              <a:gd name="connsiteX0" fmla="*/ 0 w 1690255"/>
              <a:gd name="connsiteY0" fmla="*/ 323273 h 1071418"/>
              <a:gd name="connsiteX1" fmla="*/ 36946 w 1690255"/>
              <a:gd name="connsiteY1" fmla="*/ 0 h 1071418"/>
              <a:gd name="connsiteX2" fmla="*/ 1690255 w 1690255"/>
              <a:gd name="connsiteY2" fmla="*/ 230909 h 1071418"/>
              <a:gd name="connsiteX3" fmla="*/ 1644073 w 1690255"/>
              <a:gd name="connsiteY3" fmla="*/ 646546 h 1071418"/>
              <a:gd name="connsiteX4" fmla="*/ 1256146 w 1690255"/>
              <a:gd name="connsiteY4" fmla="*/ 618837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256146 w 1690255"/>
              <a:gd name="connsiteY4" fmla="*/ 618837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256146 w 1690255"/>
              <a:gd name="connsiteY4" fmla="*/ 599787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220427 w 1690255"/>
              <a:gd name="connsiteY4" fmla="*/ 595025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55902 w 1690255"/>
              <a:gd name="connsiteY8" fmla="*/ 843179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41614 w 1690255"/>
              <a:gd name="connsiteY8" fmla="*/ 845560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41614 w 1690255"/>
              <a:gd name="connsiteY8" fmla="*/ 845560 h 1071418"/>
              <a:gd name="connsiteX9" fmla="*/ 325943 w 1690255"/>
              <a:gd name="connsiteY9" fmla="*/ 690057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41614 w 1690255"/>
              <a:gd name="connsiteY8" fmla="*/ 845560 h 1071418"/>
              <a:gd name="connsiteX9" fmla="*/ 325943 w 1690255"/>
              <a:gd name="connsiteY9" fmla="*/ 690057 h 1071418"/>
              <a:gd name="connsiteX10" fmla="*/ 298811 w 1690255"/>
              <a:gd name="connsiteY10" fmla="*/ 534843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41614 w 1690255"/>
              <a:gd name="connsiteY8" fmla="*/ 845560 h 1071418"/>
              <a:gd name="connsiteX9" fmla="*/ 325943 w 1690255"/>
              <a:gd name="connsiteY9" fmla="*/ 690057 h 1071418"/>
              <a:gd name="connsiteX10" fmla="*/ 298811 w 1690255"/>
              <a:gd name="connsiteY10" fmla="*/ 534843 h 1071418"/>
              <a:gd name="connsiteX11" fmla="*/ 258907 w 1690255"/>
              <a:gd name="connsiteY11" fmla="*/ 440099 h 1071418"/>
              <a:gd name="connsiteX12" fmla="*/ 193964 w 1690255"/>
              <a:gd name="connsiteY12" fmla="*/ 378691 h 1071418"/>
              <a:gd name="connsiteX13" fmla="*/ 0 w 1690255"/>
              <a:gd name="connsiteY13" fmla="*/ 323273 h 1071418"/>
              <a:gd name="connsiteX0" fmla="*/ 0 w 1687874"/>
              <a:gd name="connsiteY0" fmla="*/ 299461 h 1071418"/>
              <a:gd name="connsiteX1" fmla="*/ 34565 w 1687874"/>
              <a:gd name="connsiteY1" fmla="*/ 0 h 1071418"/>
              <a:gd name="connsiteX2" fmla="*/ 1687874 w 1687874"/>
              <a:gd name="connsiteY2" fmla="*/ 230909 h 1071418"/>
              <a:gd name="connsiteX3" fmla="*/ 1620261 w 1687874"/>
              <a:gd name="connsiteY3" fmla="*/ 665596 h 1071418"/>
              <a:gd name="connsiteX4" fmla="*/ 1196615 w 1687874"/>
              <a:gd name="connsiteY4" fmla="*/ 587881 h 1071418"/>
              <a:gd name="connsiteX5" fmla="*/ 1096747 w 1687874"/>
              <a:gd name="connsiteY5" fmla="*/ 1052946 h 1071418"/>
              <a:gd name="connsiteX6" fmla="*/ 976674 w 1687874"/>
              <a:gd name="connsiteY6" fmla="*/ 1071418 h 1071418"/>
              <a:gd name="connsiteX7" fmla="*/ 662638 w 1687874"/>
              <a:gd name="connsiteY7" fmla="*/ 969818 h 1071418"/>
              <a:gd name="connsiteX8" fmla="*/ 439233 w 1687874"/>
              <a:gd name="connsiteY8" fmla="*/ 845560 h 1071418"/>
              <a:gd name="connsiteX9" fmla="*/ 323562 w 1687874"/>
              <a:gd name="connsiteY9" fmla="*/ 690057 h 1071418"/>
              <a:gd name="connsiteX10" fmla="*/ 296430 w 1687874"/>
              <a:gd name="connsiteY10" fmla="*/ 534843 h 1071418"/>
              <a:gd name="connsiteX11" fmla="*/ 256526 w 1687874"/>
              <a:gd name="connsiteY11" fmla="*/ 440099 h 1071418"/>
              <a:gd name="connsiteX12" fmla="*/ 191583 w 1687874"/>
              <a:gd name="connsiteY12" fmla="*/ 378691 h 1071418"/>
              <a:gd name="connsiteX13" fmla="*/ 0 w 1687874"/>
              <a:gd name="connsiteY13" fmla="*/ 299461 h 1071418"/>
              <a:gd name="connsiteX0" fmla="*/ 0 w 1687874"/>
              <a:gd name="connsiteY0" fmla="*/ 299461 h 1071418"/>
              <a:gd name="connsiteX1" fmla="*/ 34565 w 1687874"/>
              <a:gd name="connsiteY1" fmla="*/ 0 h 1071418"/>
              <a:gd name="connsiteX2" fmla="*/ 1687874 w 1687874"/>
              <a:gd name="connsiteY2" fmla="*/ 230909 h 1071418"/>
              <a:gd name="connsiteX3" fmla="*/ 1620261 w 1687874"/>
              <a:gd name="connsiteY3" fmla="*/ 665596 h 1071418"/>
              <a:gd name="connsiteX4" fmla="*/ 1196615 w 1687874"/>
              <a:gd name="connsiteY4" fmla="*/ 587881 h 1071418"/>
              <a:gd name="connsiteX5" fmla="*/ 1096747 w 1687874"/>
              <a:gd name="connsiteY5" fmla="*/ 1052946 h 1071418"/>
              <a:gd name="connsiteX6" fmla="*/ 976674 w 1687874"/>
              <a:gd name="connsiteY6" fmla="*/ 1071418 h 1071418"/>
              <a:gd name="connsiteX7" fmla="*/ 662638 w 1687874"/>
              <a:gd name="connsiteY7" fmla="*/ 969818 h 1071418"/>
              <a:gd name="connsiteX8" fmla="*/ 439233 w 1687874"/>
              <a:gd name="connsiteY8" fmla="*/ 845560 h 1071418"/>
              <a:gd name="connsiteX9" fmla="*/ 323562 w 1687874"/>
              <a:gd name="connsiteY9" fmla="*/ 690057 h 1071418"/>
              <a:gd name="connsiteX10" fmla="*/ 296430 w 1687874"/>
              <a:gd name="connsiteY10" fmla="*/ 534843 h 1071418"/>
              <a:gd name="connsiteX11" fmla="*/ 256526 w 1687874"/>
              <a:gd name="connsiteY11" fmla="*/ 440099 h 1071418"/>
              <a:gd name="connsiteX12" fmla="*/ 191583 w 1687874"/>
              <a:gd name="connsiteY12" fmla="*/ 378691 h 1071418"/>
              <a:gd name="connsiteX13" fmla="*/ 0 w 1687874"/>
              <a:gd name="connsiteY13" fmla="*/ 299461 h 1071418"/>
              <a:gd name="connsiteX0" fmla="*/ 0 w 1687874"/>
              <a:gd name="connsiteY0" fmla="*/ 299461 h 1071418"/>
              <a:gd name="connsiteX1" fmla="*/ 34565 w 1687874"/>
              <a:gd name="connsiteY1" fmla="*/ 0 h 1071418"/>
              <a:gd name="connsiteX2" fmla="*/ 1687874 w 1687874"/>
              <a:gd name="connsiteY2" fmla="*/ 230909 h 1071418"/>
              <a:gd name="connsiteX3" fmla="*/ 1620261 w 1687874"/>
              <a:gd name="connsiteY3" fmla="*/ 665596 h 1071418"/>
              <a:gd name="connsiteX4" fmla="*/ 1196615 w 1687874"/>
              <a:gd name="connsiteY4" fmla="*/ 587881 h 1071418"/>
              <a:gd name="connsiteX5" fmla="*/ 1096747 w 1687874"/>
              <a:gd name="connsiteY5" fmla="*/ 1052946 h 1071418"/>
              <a:gd name="connsiteX6" fmla="*/ 976674 w 1687874"/>
              <a:gd name="connsiteY6" fmla="*/ 1071418 h 1071418"/>
              <a:gd name="connsiteX7" fmla="*/ 662638 w 1687874"/>
              <a:gd name="connsiteY7" fmla="*/ 969818 h 1071418"/>
              <a:gd name="connsiteX8" fmla="*/ 439233 w 1687874"/>
              <a:gd name="connsiteY8" fmla="*/ 845560 h 1071418"/>
              <a:gd name="connsiteX9" fmla="*/ 323562 w 1687874"/>
              <a:gd name="connsiteY9" fmla="*/ 690057 h 1071418"/>
              <a:gd name="connsiteX10" fmla="*/ 296430 w 1687874"/>
              <a:gd name="connsiteY10" fmla="*/ 534843 h 1071418"/>
              <a:gd name="connsiteX11" fmla="*/ 256526 w 1687874"/>
              <a:gd name="connsiteY11" fmla="*/ 440099 h 1071418"/>
              <a:gd name="connsiteX12" fmla="*/ 191583 w 1687874"/>
              <a:gd name="connsiteY12" fmla="*/ 378691 h 1071418"/>
              <a:gd name="connsiteX13" fmla="*/ 0 w 1687874"/>
              <a:gd name="connsiteY13" fmla="*/ 299461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874" h="1071418">
                <a:moveTo>
                  <a:pt x="0" y="299461"/>
                </a:moveTo>
                <a:lnTo>
                  <a:pt x="34565" y="0"/>
                </a:lnTo>
                <a:lnTo>
                  <a:pt x="1687874" y="230909"/>
                </a:lnTo>
                <a:lnTo>
                  <a:pt x="1620261" y="665596"/>
                </a:lnTo>
                <a:lnTo>
                  <a:pt x="1196615" y="587881"/>
                </a:lnTo>
                <a:lnTo>
                  <a:pt x="1096747" y="1052946"/>
                </a:lnTo>
                <a:cubicBezTo>
                  <a:pt x="1049579" y="1078153"/>
                  <a:pt x="1016698" y="1065261"/>
                  <a:pt x="976674" y="1071418"/>
                </a:cubicBezTo>
                <a:lnTo>
                  <a:pt x="662638" y="969818"/>
                </a:lnTo>
                <a:lnTo>
                  <a:pt x="439233" y="845560"/>
                </a:lnTo>
                <a:lnTo>
                  <a:pt x="323562" y="690057"/>
                </a:lnTo>
                <a:lnTo>
                  <a:pt x="296430" y="534843"/>
                </a:lnTo>
                <a:lnTo>
                  <a:pt x="256526" y="440099"/>
                </a:lnTo>
                <a:lnTo>
                  <a:pt x="191583" y="378691"/>
                </a:lnTo>
                <a:cubicBezTo>
                  <a:pt x="137247" y="335612"/>
                  <a:pt x="78148" y="313965"/>
                  <a:pt x="0" y="299461"/>
                </a:cubicBezTo>
                <a:close/>
              </a:path>
            </a:pathLst>
          </a:custGeom>
          <a:solidFill>
            <a:srgbClr val="FFC000">
              <a:alpha val="50000"/>
            </a:srgb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E13CB7C-1586-9E0F-F679-7795DA77FA52}"/>
              </a:ext>
            </a:extLst>
          </p:cNvPr>
          <p:cNvSpPr/>
          <p:nvPr/>
        </p:nvSpPr>
        <p:spPr>
          <a:xfrm>
            <a:off x="8277225" y="4526756"/>
            <a:ext cx="2076450" cy="473869"/>
          </a:xfrm>
          <a:custGeom>
            <a:avLst/>
            <a:gdLst>
              <a:gd name="connsiteX0" fmla="*/ 33338 w 2076450"/>
              <a:gd name="connsiteY0" fmla="*/ 466725 h 466725"/>
              <a:gd name="connsiteX1" fmla="*/ 0 w 2076450"/>
              <a:gd name="connsiteY1" fmla="*/ 233363 h 466725"/>
              <a:gd name="connsiteX2" fmla="*/ 80963 w 2076450"/>
              <a:gd name="connsiteY2" fmla="*/ 195263 h 466725"/>
              <a:gd name="connsiteX3" fmla="*/ 128588 w 2076450"/>
              <a:gd name="connsiteY3" fmla="*/ 157163 h 466725"/>
              <a:gd name="connsiteX4" fmla="*/ 142875 w 2076450"/>
              <a:gd name="connsiteY4" fmla="*/ 80963 h 466725"/>
              <a:gd name="connsiteX5" fmla="*/ 138113 w 2076450"/>
              <a:gd name="connsiteY5" fmla="*/ 33338 h 466725"/>
              <a:gd name="connsiteX6" fmla="*/ 2014538 w 2076450"/>
              <a:gd name="connsiteY6" fmla="*/ 0 h 466725"/>
              <a:gd name="connsiteX7" fmla="*/ 2076450 w 2076450"/>
              <a:gd name="connsiteY7" fmla="*/ 433388 h 466725"/>
              <a:gd name="connsiteX8" fmla="*/ 2014538 w 2076450"/>
              <a:gd name="connsiteY8" fmla="*/ 438150 h 466725"/>
              <a:gd name="connsiteX9" fmla="*/ 1990725 w 2076450"/>
              <a:gd name="connsiteY9" fmla="*/ 333375 h 466725"/>
              <a:gd name="connsiteX10" fmla="*/ 1042988 w 2076450"/>
              <a:gd name="connsiteY10" fmla="*/ 376238 h 466725"/>
              <a:gd name="connsiteX11" fmla="*/ 1090613 w 2076450"/>
              <a:gd name="connsiteY11" fmla="*/ 438150 h 466725"/>
              <a:gd name="connsiteX12" fmla="*/ 623888 w 2076450"/>
              <a:gd name="connsiteY12" fmla="*/ 457200 h 466725"/>
              <a:gd name="connsiteX13" fmla="*/ 619125 w 2076450"/>
              <a:gd name="connsiteY13" fmla="*/ 342900 h 466725"/>
              <a:gd name="connsiteX14" fmla="*/ 538163 w 2076450"/>
              <a:gd name="connsiteY14" fmla="*/ 342900 h 466725"/>
              <a:gd name="connsiteX15" fmla="*/ 547688 w 2076450"/>
              <a:gd name="connsiteY15" fmla="*/ 447675 h 466725"/>
              <a:gd name="connsiteX16" fmla="*/ 433388 w 2076450"/>
              <a:gd name="connsiteY16" fmla="*/ 461963 h 466725"/>
              <a:gd name="connsiteX17" fmla="*/ 428625 w 2076450"/>
              <a:gd name="connsiteY17" fmla="*/ 385763 h 466725"/>
              <a:gd name="connsiteX18" fmla="*/ 300038 w 2076450"/>
              <a:gd name="connsiteY18" fmla="*/ 381000 h 466725"/>
              <a:gd name="connsiteX19" fmla="*/ 319088 w 2076450"/>
              <a:gd name="connsiteY19" fmla="*/ 461963 h 466725"/>
              <a:gd name="connsiteX20" fmla="*/ 33338 w 2076450"/>
              <a:gd name="connsiteY20" fmla="*/ 466725 h 466725"/>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40532 h 473869"/>
              <a:gd name="connsiteX8" fmla="*/ 2014538 w 2076450"/>
              <a:gd name="connsiteY8" fmla="*/ 445294 h 473869"/>
              <a:gd name="connsiteX9" fmla="*/ 1990725 w 2076450"/>
              <a:gd name="connsiteY9" fmla="*/ 340519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40532 h 473869"/>
              <a:gd name="connsiteX8" fmla="*/ 2014538 w 2076450"/>
              <a:gd name="connsiteY8" fmla="*/ 445294 h 473869"/>
              <a:gd name="connsiteX9" fmla="*/ 2012156 w 2076450"/>
              <a:gd name="connsiteY9" fmla="*/ 340519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40532 h 473869"/>
              <a:gd name="connsiteX8" fmla="*/ 2014538 w 2076450"/>
              <a:gd name="connsiteY8" fmla="*/ 445294 h 473869"/>
              <a:gd name="connsiteX9" fmla="*/ 2009775 w 2076450"/>
              <a:gd name="connsiteY9" fmla="*/ 345282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40532 h 473869"/>
              <a:gd name="connsiteX8" fmla="*/ 2009775 w 2076450"/>
              <a:gd name="connsiteY8" fmla="*/ 426244 h 473869"/>
              <a:gd name="connsiteX9" fmla="*/ 2009775 w 2076450"/>
              <a:gd name="connsiteY9" fmla="*/ 345282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09775 w 2076450"/>
              <a:gd name="connsiteY8" fmla="*/ 426244 h 473869"/>
              <a:gd name="connsiteX9" fmla="*/ 2009775 w 2076450"/>
              <a:gd name="connsiteY9" fmla="*/ 345282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19300 w 2076450"/>
              <a:gd name="connsiteY8" fmla="*/ 426244 h 473869"/>
              <a:gd name="connsiteX9" fmla="*/ 2009775 w 2076450"/>
              <a:gd name="connsiteY9" fmla="*/ 345282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45282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45282 h 473869"/>
              <a:gd name="connsiteX10" fmla="*/ 1042988 w 2076450"/>
              <a:gd name="connsiteY10" fmla="*/ 383382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45282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16669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16669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33376 w 2076450"/>
              <a:gd name="connsiteY18" fmla="*/ 411957 h 473869"/>
              <a:gd name="connsiteX19" fmla="*/ 319088 w 2076450"/>
              <a:gd name="connsiteY19" fmla="*/ 469107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3863 w 2076450"/>
              <a:gd name="connsiteY17" fmla="*/ 411957 h 473869"/>
              <a:gd name="connsiteX18" fmla="*/ 333376 w 2076450"/>
              <a:gd name="connsiteY18" fmla="*/ 411957 h 473869"/>
              <a:gd name="connsiteX19" fmla="*/ 319088 w 2076450"/>
              <a:gd name="connsiteY19" fmla="*/ 469107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3863 w 2076450"/>
              <a:gd name="connsiteY17" fmla="*/ 411957 h 473869"/>
              <a:gd name="connsiteX18" fmla="*/ 333376 w 2076450"/>
              <a:gd name="connsiteY18" fmla="*/ 411957 h 473869"/>
              <a:gd name="connsiteX19" fmla="*/ 326232 w 2076450"/>
              <a:gd name="connsiteY19" fmla="*/ 471488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3863 w 2076450"/>
              <a:gd name="connsiteY17" fmla="*/ 411957 h 473869"/>
              <a:gd name="connsiteX18" fmla="*/ 333376 w 2076450"/>
              <a:gd name="connsiteY18" fmla="*/ 411957 h 473869"/>
              <a:gd name="connsiteX19" fmla="*/ 330994 w 2076450"/>
              <a:gd name="connsiteY19" fmla="*/ 473869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21482 w 2076450"/>
              <a:gd name="connsiteY16" fmla="*/ 464345 h 473869"/>
              <a:gd name="connsiteX17" fmla="*/ 423863 w 2076450"/>
              <a:gd name="connsiteY17" fmla="*/ 411957 h 473869"/>
              <a:gd name="connsiteX18" fmla="*/ 333376 w 2076450"/>
              <a:gd name="connsiteY18" fmla="*/ 411957 h 473869"/>
              <a:gd name="connsiteX19" fmla="*/ 330994 w 2076450"/>
              <a:gd name="connsiteY19" fmla="*/ 473869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2926 w 2076450"/>
              <a:gd name="connsiteY15" fmla="*/ 461963 h 473869"/>
              <a:gd name="connsiteX16" fmla="*/ 421482 w 2076450"/>
              <a:gd name="connsiteY16" fmla="*/ 464345 h 473869"/>
              <a:gd name="connsiteX17" fmla="*/ 423863 w 2076450"/>
              <a:gd name="connsiteY17" fmla="*/ 411957 h 473869"/>
              <a:gd name="connsiteX18" fmla="*/ 333376 w 2076450"/>
              <a:gd name="connsiteY18" fmla="*/ 411957 h 473869"/>
              <a:gd name="connsiteX19" fmla="*/ 330994 w 2076450"/>
              <a:gd name="connsiteY19" fmla="*/ 473869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40544 w 2076450"/>
              <a:gd name="connsiteY14" fmla="*/ 361950 h 473869"/>
              <a:gd name="connsiteX15" fmla="*/ 542926 w 2076450"/>
              <a:gd name="connsiteY15" fmla="*/ 461963 h 473869"/>
              <a:gd name="connsiteX16" fmla="*/ 421482 w 2076450"/>
              <a:gd name="connsiteY16" fmla="*/ 464345 h 473869"/>
              <a:gd name="connsiteX17" fmla="*/ 423863 w 2076450"/>
              <a:gd name="connsiteY17" fmla="*/ 411957 h 473869"/>
              <a:gd name="connsiteX18" fmla="*/ 333376 w 2076450"/>
              <a:gd name="connsiteY18" fmla="*/ 411957 h 473869"/>
              <a:gd name="connsiteX19" fmla="*/ 330994 w 2076450"/>
              <a:gd name="connsiteY19" fmla="*/ 473869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21506 w 2076450"/>
              <a:gd name="connsiteY13" fmla="*/ 359569 h 473869"/>
              <a:gd name="connsiteX14" fmla="*/ 540544 w 2076450"/>
              <a:gd name="connsiteY14" fmla="*/ 361950 h 473869"/>
              <a:gd name="connsiteX15" fmla="*/ 542926 w 2076450"/>
              <a:gd name="connsiteY15" fmla="*/ 461963 h 473869"/>
              <a:gd name="connsiteX16" fmla="*/ 421482 w 2076450"/>
              <a:gd name="connsiteY16" fmla="*/ 464345 h 473869"/>
              <a:gd name="connsiteX17" fmla="*/ 423863 w 2076450"/>
              <a:gd name="connsiteY17" fmla="*/ 411957 h 473869"/>
              <a:gd name="connsiteX18" fmla="*/ 333376 w 2076450"/>
              <a:gd name="connsiteY18" fmla="*/ 411957 h 473869"/>
              <a:gd name="connsiteX19" fmla="*/ 330994 w 2076450"/>
              <a:gd name="connsiteY19" fmla="*/ 473869 h 473869"/>
              <a:gd name="connsiteX20" fmla="*/ 7144 w 2076450"/>
              <a:gd name="connsiteY20" fmla="*/ 473869 h 4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6450" h="473869">
                <a:moveTo>
                  <a:pt x="7144" y="473869"/>
                </a:moveTo>
                <a:lnTo>
                  <a:pt x="0" y="240507"/>
                </a:lnTo>
                <a:lnTo>
                  <a:pt x="80963" y="202407"/>
                </a:lnTo>
                <a:lnTo>
                  <a:pt x="128588" y="164307"/>
                </a:lnTo>
                <a:lnTo>
                  <a:pt x="142875" y="88107"/>
                </a:lnTo>
                <a:lnTo>
                  <a:pt x="138113" y="52388"/>
                </a:lnTo>
                <a:lnTo>
                  <a:pt x="2064544" y="0"/>
                </a:lnTo>
                <a:lnTo>
                  <a:pt x="2076450" y="423864"/>
                </a:lnTo>
                <a:lnTo>
                  <a:pt x="2019300" y="426244"/>
                </a:lnTo>
                <a:lnTo>
                  <a:pt x="2014537" y="352426"/>
                </a:lnTo>
                <a:lnTo>
                  <a:pt x="1040607" y="388145"/>
                </a:lnTo>
                <a:cubicBezTo>
                  <a:pt x="1041401" y="407988"/>
                  <a:pt x="1042194" y="427832"/>
                  <a:pt x="1042988" y="447675"/>
                </a:cubicBezTo>
                <a:lnTo>
                  <a:pt x="623888" y="464344"/>
                </a:lnTo>
                <a:lnTo>
                  <a:pt x="621506" y="359569"/>
                </a:lnTo>
                <a:lnTo>
                  <a:pt x="540544" y="361950"/>
                </a:lnTo>
                <a:lnTo>
                  <a:pt x="542926" y="461963"/>
                </a:lnTo>
                <a:lnTo>
                  <a:pt x="421482" y="464345"/>
                </a:lnTo>
                <a:lnTo>
                  <a:pt x="423863" y="411957"/>
                </a:lnTo>
                <a:lnTo>
                  <a:pt x="333376" y="411957"/>
                </a:lnTo>
                <a:lnTo>
                  <a:pt x="330994" y="473869"/>
                </a:lnTo>
                <a:lnTo>
                  <a:pt x="7144" y="473869"/>
                </a:lnTo>
                <a:close/>
              </a:path>
            </a:pathLst>
          </a:custGeom>
          <a:solidFill>
            <a:srgbClr val="FFC000">
              <a:alpha val="50000"/>
            </a:srgb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AE5B2A9-E8D2-2AD4-D2CC-E8896FFA5CF8}"/>
              </a:ext>
            </a:extLst>
          </p:cNvPr>
          <p:cNvSpPr/>
          <p:nvPr/>
        </p:nvSpPr>
        <p:spPr>
          <a:xfrm>
            <a:off x="5229225" y="5962650"/>
            <a:ext cx="1309688" cy="585788"/>
          </a:xfrm>
          <a:custGeom>
            <a:avLst/>
            <a:gdLst>
              <a:gd name="connsiteX0" fmla="*/ 242888 w 1309688"/>
              <a:gd name="connsiteY0" fmla="*/ 0 h 585788"/>
              <a:gd name="connsiteX1" fmla="*/ 1309688 w 1309688"/>
              <a:gd name="connsiteY1" fmla="*/ 223838 h 585788"/>
              <a:gd name="connsiteX2" fmla="*/ 1285875 w 1309688"/>
              <a:gd name="connsiteY2" fmla="*/ 361950 h 585788"/>
              <a:gd name="connsiteX3" fmla="*/ 1233488 w 1309688"/>
              <a:gd name="connsiteY3" fmla="*/ 585788 h 585788"/>
              <a:gd name="connsiteX4" fmla="*/ 0 w 1309688"/>
              <a:gd name="connsiteY4" fmla="*/ 361950 h 585788"/>
              <a:gd name="connsiteX5" fmla="*/ 242888 w 1309688"/>
              <a:gd name="connsiteY5" fmla="*/ 0 h 5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88" h="585788">
                <a:moveTo>
                  <a:pt x="242888" y="0"/>
                </a:moveTo>
                <a:lnTo>
                  <a:pt x="1309688" y="223838"/>
                </a:lnTo>
                <a:lnTo>
                  <a:pt x="1285875" y="361950"/>
                </a:lnTo>
                <a:lnTo>
                  <a:pt x="1233488" y="585788"/>
                </a:lnTo>
                <a:lnTo>
                  <a:pt x="0" y="361950"/>
                </a:lnTo>
                <a:lnTo>
                  <a:pt x="242888" y="0"/>
                </a:lnTo>
                <a:close/>
              </a:path>
            </a:pathLst>
          </a:custGeom>
          <a:solidFill>
            <a:srgbClr val="FFC000">
              <a:alpha val="50000"/>
            </a:srgb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A26F3BA8-1DD3-0EE7-1319-83681968F179}"/>
              </a:ext>
            </a:extLst>
          </p:cNvPr>
          <p:cNvSpPr/>
          <p:nvPr/>
        </p:nvSpPr>
        <p:spPr>
          <a:xfrm>
            <a:off x="6185766" y="5024582"/>
            <a:ext cx="2108489" cy="964334"/>
          </a:xfrm>
          <a:custGeom>
            <a:avLst/>
            <a:gdLst>
              <a:gd name="connsiteX0" fmla="*/ 0 w 2124364"/>
              <a:gd name="connsiteY0" fmla="*/ 1043709 h 1043709"/>
              <a:gd name="connsiteX1" fmla="*/ 184727 w 2124364"/>
              <a:gd name="connsiteY1" fmla="*/ 138545 h 1043709"/>
              <a:gd name="connsiteX2" fmla="*/ 249382 w 2124364"/>
              <a:gd name="connsiteY2" fmla="*/ 92363 h 1043709"/>
              <a:gd name="connsiteX3" fmla="*/ 1302327 w 2124364"/>
              <a:gd name="connsiteY3" fmla="*/ 277091 h 1043709"/>
              <a:gd name="connsiteX4" fmla="*/ 1487054 w 2124364"/>
              <a:gd name="connsiteY4" fmla="*/ 387927 h 1043709"/>
              <a:gd name="connsiteX5" fmla="*/ 1681018 w 2124364"/>
              <a:gd name="connsiteY5" fmla="*/ 508000 h 1043709"/>
              <a:gd name="connsiteX6" fmla="*/ 1865745 w 2124364"/>
              <a:gd name="connsiteY6" fmla="*/ 554182 h 1043709"/>
              <a:gd name="connsiteX7" fmla="*/ 1958109 w 2124364"/>
              <a:gd name="connsiteY7" fmla="*/ 350982 h 1043709"/>
              <a:gd name="connsiteX8" fmla="*/ 2059709 w 2124364"/>
              <a:gd name="connsiteY8" fmla="*/ 240145 h 1043709"/>
              <a:gd name="connsiteX9" fmla="*/ 2124364 w 2124364"/>
              <a:gd name="connsiteY9" fmla="*/ 0 h 1043709"/>
              <a:gd name="connsiteX0" fmla="*/ 0 w 2108489"/>
              <a:gd name="connsiteY0" fmla="*/ 964334 h 964334"/>
              <a:gd name="connsiteX1" fmla="*/ 168852 w 2108489"/>
              <a:gd name="connsiteY1" fmla="*/ 138545 h 964334"/>
              <a:gd name="connsiteX2" fmla="*/ 233507 w 2108489"/>
              <a:gd name="connsiteY2" fmla="*/ 92363 h 964334"/>
              <a:gd name="connsiteX3" fmla="*/ 1286452 w 2108489"/>
              <a:gd name="connsiteY3" fmla="*/ 277091 h 964334"/>
              <a:gd name="connsiteX4" fmla="*/ 1471179 w 2108489"/>
              <a:gd name="connsiteY4" fmla="*/ 387927 h 964334"/>
              <a:gd name="connsiteX5" fmla="*/ 1665143 w 2108489"/>
              <a:gd name="connsiteY5" fmla="*/ 508000 h 964334"/>
              <a:gd name="connsiteX6" fmla="*/ 1849870 w 2108489"/>
              <a:gd name="connsiteY6" fmla="*/ 554182 h 964334"/>
              <a:gd name="connsiteX7" fmla="*/ 1942234 w 2108489"/>
              <a:gd name="connsiteY7" fmla="*/ 350982 h 964334"/>
              <a:gd name="connsiteX8" fmla="*/ 2043834 w 2108489"/>
              <a:gd name="connsiteY8" fmla="*/ 240145 h 964334"/>
              <a:gd name="connsiteX9" fmla="*/ 2108489 w 2108489"/>
              <a:gd name="connsiteY9" fmla="*/ 0 h 964334"/>
              <a:gd name="connsiteX0" fmla="*/ 0 w 2108489"/>
              <a:gd name="connsiteY0" fmla="*/ 964334 h 964334"/>
              <a:gd name="connsiteX1" fmla="*/ 168852 w 2108489"/>
              <a:gd name="connsiteY1" fmla="*/ 138545 h 964334"/>
              <a:gd name="connsiteX2" fmla="*/ 233507 w 2108489"/>
              <a:gd name="connsiteY2" fmla="*/ 92363 h 964334"/>
              <a:gd name="connsiteX3" fmla="*/ 1286452 w 2108489"/>
              <a:gd name="connsiteY3" fmla="*/ 277091 h 964334"/>
              <a:gd name="connsiteX4" fmla="*/ 1464036 w 2108489"/>
              <a:gd name="connsiteY4" fmla="*/ 402215 h 964334"/>
              <a:gd name="connsiteX5" fmla="*/ 1665143 w 2108489"/>
              <a:gd name="connsiteY5" fmla="*/ 508000 h 964334"/>
              <a:gd name="connsiteX6" fmla="*/ 1849870 w 2108489"/>
              <a:gd name="connsiteY6" fmla="*/ 554182 h 964334"/>
              <a:gd name="connsiteX7" fmla="*/ 1942234 w 2108489"/>
              <a:gd name="connsiteY7" fmla="*/ 350982 h 964334"/>
              <a:gd name="connsiteX8" fmla="*/ 2043834 w 2108489"/>
              <a:gd name="connsiteY8" fmla="*/ 240145 h 964334"/>
              <a:gd name="connsiteX9" fmla="*/ 2108489 w 2108489"/>
              <a:gd name="connsiteY9" fmla="*/ 0 h 964334"/>
              <a:gd name="connsiteX0" fmla="*/ 0 w 2108489"/>
              <a:gd name="connsiteY0" fmla="*/ 964334 h 964334"/>
              <a:gd name="connsiteX1" fmla="*/ 168852 w 2108489"/>
              <a:gd name="connsiteY1" fmla="*/ 138545 h 964334"/>
              <a:gd name="connsiteX2" fmla="*/ 233507 w 2108489"/>
              <a:gd name="connsiteY2" fmla="*/ 92363 h 964334"/>
              <a:gd name="connsiteX3" fmla="*/ 1286452 w 2108489"/>
              <a:gd name="connsiteY3" fmla="*/ 277091 h 964334"/>
              <a:gd name="connsiteX4" fmla="*/ 1464036 w 2108489"/>
              <a:gd name="connsiteY4" fmla="*/ 402215 h 964334"/>
              <a:gd name="connsiteX5" fmla="*/ 1665143 w 2108489"/>
              <a:gd name="connsiteY5" fmla="*/ 508000 h 964334"/>
              <a:gd name="connsiteX6" fmla="*/ 1849870 w 2108489"/>
              <a:gd name="connsiteY6" fmla="*/ 554182 h 964334"/>
              <a:gd name="connsiteX7" fmla="*/ 1942234 w 2108489"/>
              <a:gd name="connsiteY7" fmla="*/ 350982 h 964334"/>
              <a:gd name="connsiteX8" fmla="*/ 2043834 w 2108489"/>
              <a:gd name="connsiteY8" fmla="*/ 240145 h 964334"/>
              <a:gd name="connsiteX9" fmla="*/ 2108489 w 2108489"/>
              <a:gd name="connsiteY9" fmla="*/ 0 h 964334"/>
              <a:gd name="connsiteX0" fmla="*/ 0 w 2108489"/>
              <a:gd name="connsiteY0" fmla="*/ 964334 h 964334"/>
              <a:gd name="connsiteX1" fmla="*/ 168852 w 2108489"/>
              <a:gd name="connsiteY1" fmla="*/ 138545 h 964334"/>
              <a:gd name="connsiteX2" fmla="*/ 233507 w 2108489"/>
              <a:gd name="connsiteY2" fmla="*/ 92363 h 964334"/>
              <a:gd name="connsiteX3" fmla="*/ 1286452 w 2108489"/>
              <a:gd name="connsiteY3" fmla="*/ 277091 h 964334"/>
              <a:gd name="connsiteX4" fmla="*/ 1464036 w 2108489"/>
              <a:gd name="connsiteY4" fmla="*/ 402215 h 964334"/>
              <a:gd name="connsiteX5" fmla="*/ 1665143 w 2108489"/>
              <a:gd name="connsiteY5" fmla="*/ 512763 h 964334"/>
              <a:gd name="connsiteX6" fmla="*/ 1849870 w 2108489"/>
              <a:gd name="connsiteY6" fmla="*/ 554182 h 964334"/>
              <a:gd name="connsiteX7" fmla="*/ 1942234 w 2108489"/>
              <a:gd name="connsiteY7" fmla="*/ 350982 h 964334"/>
              <a:gd name="connsiteX8" fmla="*/ 2043834 w 2108489"/>
              <a:gd name="connsiteY8" fmla="*/ 240145 h 964334"/>
              <a:gd name="connsiteX9" fmla="*/ 2108489 w 2108489"/>
              <a:gd name="connsiteY9" fmla="*/ 0 h 964334"/>
              <a:gd name="connsiteX0" fmla="*/ 0 w 2108489"/>
              <a:gd name="connsiteY0" fmla="*/ 964334 h 964334"/>
              <a:gd name="connsiteX1" fmla="*/ 168852 w 2108489"/>
              <a:gd name="connsiteY1" fmla="*/ 138545 h 964334"/>
              <a:gd name="connsiteX2" fmla="*/ 233507 w 2108489"/>
              <a:gd name="connsiteY2" fmla="*/ 92363 h 964334"/>
              <a:gd name="connsiteX3" fmla="*/ 1286452 w 2108489"/>
              <a:gd name="connsiteY3" fmla="*/ 277091 h 964334"/>
              <a:gd name="connsiteX4" fmla="*/ 1464036 w 2108489"/>
              <a:gd name="connsiteY4" fmla="*/ 402215 h 964334"/>
              <a:gd name="connsiteX5" fmla="*/ 1665143 w 2108489"/>
              <a:gd name="connsiteY5" fmla="*/ 512763 h 964334"/>
              <a:gd name="connsiteX6" fmla="*/ 1833201 w 2108489"/>
              <a:gd name="connsiteY6" fmla="*/ 561326 h 964334"/>
              <a:gd name="connsiteX7" fmla="*/ 1942234 w 2108489"/>
              <a:gd name="connsiteY7" fmla="*/ 350982 h 964334"/>
              <a:gd name="connsiteX8" fmla="*/ 2043834 w 2108489"/>
              <a:gd name="connsiteY8" fmla="*/ 240145 h 964334"/>
              <a:gd name="connsiteX9" fmla="*/ 2108489 w 2108489"/>
              <a:gd name="connsiteY9" fmla="*/ 0 h 96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8489" h="964334">
                <a:moveTo>
                  <a:pt x="0" y="964334"/>
                </a:moveTo>
                <a:lnTo>
                  <a:pt x="168852" y="138545"/>
                </a:lnTo>
                <a:lnTo>
                  <a:pt x="233507" y="92363"/>
                </a:lnTo>
                <a:lnTo>
                  <a:pt x="1286452" y="277091"/>
                </a:lnTo>
                <a:lnTo>
                  <a:pt x="1464036" y="402215"/>
                </a:lnTo>
                <a:cubicBezTo>
                  <a:pt x="1531072" y="454146"/>
                  <a:pt x="1598107" y="477501"/>
                  <a:pt x="1665143" y="512763"/>
                </a:cubicBezTo>
                <a:lnTo>
                  <a:pt x="1833201" y="561326"/>
                </a:lnTo>
                <a:lnTo>
                  <a:pt x="1942234" y="350982"/>
                </a:lnTo>
                <a:lnTo>
                  <a:pt x="2043834" y="240145"/>
                </a:lnTo>
                <a:lnTo>
                  <a:pt x="2108489" y="0"/>
                </a:lnTo>
              </a:path>
            </a:pathLst>
          </a:custGeom>
          <a:noFill/>
          <a:ln w="50800" cap="rnd">
            <a:solidFill>
              <a:schemeClr val="bg1"/>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80CD8A39-A90D-307D-4D87-3A8DE10E50EF}"/>
              </a:ext>
            </a:extLst>
          </p:cNvPr>
          <p:cNvSpPr/>
          <p:nvPr/>
        </p:nvSpPr>
        <p:spPr>
          <a:xfrm>
            <a:off x="6248400" y="6070600"/>
            <a:ext cx="254000" cy="127000"/>
          </a:xfrm>
          <a:custGeom>
            <a:avLst/>
            <a:gdLst>
              <a:gd name="connsiteX0" fmla="*/ 0 w 254000"/>
              <a:gd name="connsiteY0" fmla="*/ 0 h 127000"/>
              <a:gd name="connsiteX1" fmla="*/ 254000 w 254000"/>
              <a:gd name="connsiteY1" fmla="*/ 63500 h 127000"/>
              <a:gd name="connsiteX2" fmla="*/ 254000 w 254000"/>
              <a:gd name="connsiteY2" fmla="*/ 127000 h 127000"/>
            </a:gdLst>
            <a:ahLst/>
            <a:cxnLst>
              <a:cxn ang="0">
                <a:pos x="connsiteX0" y="connsiteY0"/>
              </a:cxn>
              <a:cxn ang="0">
                <a:pos x="connsiteX1" y="connsiteY1"/>
              </a:cxn>
              <a:cxn ang="0">
                <a:pos x="connsiteX2" y="connsiteY2"/>
              </a:cxn>
            </a:cxnLst>
            <a:rect l="l" t="t" r="r" b="b"/>
            <a:pathLst>
              <a:path w="254000" h="127000">
                <a:moveTo>
                  <a:pt x="0" y="0"/>
                </a:moveTo>
                <a:lnTo>
                  <a:pt x="254000" y="63500"/>
                </a:lnTo>
                <a:lnTo>
                  <a:pt x="254000" y="127000"/>
                </a:lnTo>
              </a:path>
            </a:pathLst>
          </a:custGeom>
          <a:noFill/>
          <a:ln w="50800" cap="rnd">
            <a:solidFill>
              <a:schemeClr val="bg1"/>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E1050C2-419B-ED7D-32F8-8E7B52C17B07}"/>
              </a:ext>
            </a:extLst>
          </p:cNvPr>
          <p:cNvSpPr/>
          <p:nvPr/>
        </p:nvSpPr>
        <p:spPr>
          <a:xfrm>
            <a:off x="5207000" y="4838700"/>
            <a:ext cx="127000" cy="527050"/>
          </a:xfrm>
          <a:custGeom>
            <a:avLst/>
            <a:gdLst>
              <a:gd name="connsiteX0" fmla="*/ 0 w 127000"/>
              <a:gd name="connsiteY0" fmla="*/ 527050 h 527050"/>
              <a:gd name="connsiteX1" fmla="*/ 50800 w 127000"/>
              <a:gd name="connsiteY1" fmla="*/ 476250 h 527050"/>
              <a:gd name="connsiteX2" fmla="*/ 127000 w 127000"/>
              <a:gd name="connsiteY2" fmla="*/ 44450 h 527050"/>
              <a:gd name="connsiteX3" fmla="*/ 31750 w 127000"/>
              <a:gd name="connsiteY3" fmla="*/ 0 h 527050"/>
            </a:gdLst>
            <a:ahLst/>
            <a:cxnLst>
              <a:cxn ang="0">
                <a:pos x="connsiteX0" y="connsiteY0"/>
              </a:cxn>
              <a:cxn ang="0">
                <a:pos x="connsiteX1" y="connsiteY1"/>
              </a:cxn>
              <a:cxn ang="0">
                <a:pos x="connsiteX2" y="connsiteY2"/>
              </a:cxn>
              <a:cxn ang="0">
                <a:pos x="connsiteX3" y="connsiteY3"/>
              </a:cxn>
            </a:cxnLst>
            <a:rect l="l" t="t" r="r" b="b"/>
            <a:pathLst>
              <a:path w="127000" h="527050">
                <a:moveTo>
                  <a:pt x="0" y="527050"/>
                </a:moveTo>
                <a:lnTo>
                  <a:pt x="50800" y="476250"/>
                </a:lnTo>
                <a:lnTo>
                  <a:pt x="127000" y="44450"/>
                </a:lnTo>
                <a:lnTo>
                  <a:pt x="31750" y="0"/>
                </a:lnTo>
              </a:path>
            </a:pathLst>
          </a:custGeom>
          <a:noFill/>
          <a:ln w="57150" cap="rnd">
            <a:solidFill>
              <a:schemeClr val="bg1"/>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B9BA9BF-F3E6-78FE-0A85-91291944EE95}"/>
              </a:ext>
            </a:extLst>
          </p:cNvPr>
          <p:cNvSpPr/>
          <p:nvPr/>
        </p:nvSpPr>
        <p:spPr>
          <a:xfrm>
            <a:off x="5340350" y="4857750"/>
            <a:ext cx="1060450" cy="266700"/>
          </a:xfrm>
          <a:custGeom>
            <a:avLst/>
            <a:gdLst>
              <a:gd name="connsiteX0" fmla="*/ 0 w 1060450"/>
              <a:gd name="connsiteY0" fmla="*/ 6350 h 266700"/>
              <a:gd name="connsiteX1" fmla="*/ 82550 w 1060450"/>
              <a:gd name="connsiteY1" fmla="*/ 0 h 266700"/>
              <a:gd name="connsiteX2" fmla="*/ 730250 w 1060450"/>
              <a:gd name="connsiteY2" fmla="*/ 152400 h 266700"/>
              <a:gd name="connsiteX3" fmla="*/ 1060450 w 106045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1060450" h="266700">
                <a:moveTo>
                  <a:pt x="0" y="6350"/>
                </a:moveTo>
                <a:lnTo>
                  <a:pt x="82550" y="0"/>
                </a:lnTo>
                <a:lnTo>
                  <a:pt x="730250" y="152400"/>
                </a:lnTo>
                <a:lnTo>
                  <a:pt x="1060450" y="266700"/>
                </a:lnTo>
              </a:path>
            </a:pathLst>
          </a:custGeom>
          <a:noFill/>
          <a:ln w="50800" cap="rnd">
            <a:solidFill>
              <a:schemeClr val="bg1"/>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DA70156-C72D-5D1B-AAE6-6830CD74A171}"/>
              </a:ext>
            </a:extLst>
          </p:cNvPr>
          <p:cNvSpPr/>
          <p:nvPr/>
        </p:nvSpPr>
        <p:spPr>
          <a:xfrm>
            <a:off x="1531619" y="1905000"/>
            <a:ext cx="4636135" cy="4152900"/>
          </a:xfrm>
          <a:custGeom>
            <a:avLst/>
            <a:gdLst>
              <a:gd name="connsiteX0" fmla="*/ 365760 w 4747260"/>
              <a:gd name="connsiteY0" fmla="*/ 0 h 4175760"/>
              <a:gd name="connsiteX1" fmla="*/ 335280 w 4747260"/>
              <a:gd name="connsiteY1" fmla="*/ 510540 h 4175760"/>
              <a:gd name="connsiteX2" fmla="*/ 297180 w 4747260"/>
              <a:gd name="connsiteY2" fmla="*/ 510540 h 4175760"/>
              <a:gd name="connsiteX3" fmla="*/ 205740 w 4747260"/>
              <a:gd name="connsiteY3" fmla="*/ 533400 h 4175760"/>
              <a:gd name="connsiteX4" fmla="*/ 76200 w 4747260"/>
              <a:gd name="connsiteY4" fmla="*/ 541020 h 4175760"/>
              <a:gd name="connsiteX5" fmla="*/ 38100 w 4747260"/>
              <a:gd name="connsiteY5" fmla="*/ 647700 h 4175760"/>
              <a:gd name="connsiteX6" fmla="*/ 0 w 4747260"/>
              <a:gd name="connsiteY6" fmla="*/ 1508760 h 4175760"/>
              <a:gd name="connsiteX7" fmla="*/ 45720 w 4747260"/>
              <a:gd name="connsiteY7" fmla="*/ 1912620 h 4175760"/>
              <a:gd name="connsiteX8" fmla="*/ 137160 w 4747260"/>
              <a:gd name="connsiteY8" fmla="*/ 1965960 h 4175760"/>
              <a:gd name="connsiteX9" fmla="*/ 518160 w 4747260"/>
              <a:gd name="connsiteY9" fmla="*/ 2080260 h 4175760"/>
              <a:gd name="connsiteX10" fmla="*/ 662940 w 4747260"/>
              <a:gd name="connsiteY10" fmla="*/ 2133600 h 4175760"/>
              <a:gd name="connsiteX11" fmla="*/ 1600200 w 4747260"/>
              <a:gd name="connsiteY11" fmla="*/ 2385060 h 4175760"/>
              <a:gd name="connsiteX12" fmla="*/ 2095500 w 4747260"/>
              <a:gd name="connsiteY12" fmla="*/ 2545080 h 4175760"/>
              <a:gd name="connsiteX13" fmla="*/ 2247900 w 4747260"/>
              <a:gd name="connsiteY13" fmla="*/ 2590800 h 4175760"/>
              <a:gd name="connsiteX14" fmla="*/ 2446020 w 4747260"/>
              <a:gd name="connsiteY14" fmla="*/ 2651760 h 4175760"/>
              <a:gd name="connsiteX15" fmla="*/ 2644140 w 4747260"/>
              <a:gd name="connsiteY15" fmla="*/ 2674620 h 4175760"/>
              <a:gd name="connsiteX16" fmla="*/ 2773680 w 4747260"/>
              <a:gd name="connsiteY16" fmla="*/ 2750820 h 4175760"/>
              <a:gd name="connsiteX17" fmla="*/ 2819400 w 4747260"/>
              <a:gd name="connsiteY17" fmla="*/ 2903220 h 4175760"/>
              <a:gd name="connsiteX18" fmla="*/ 2857500 w 4747260"/>
              <a:gd name="connsiteY18" fmla="*/ 3093720 h 4175760"/>
              <a:gd name="connsiteX19" fmla="*/ 3040380 w 4747260"/>
              <a:gd name="connsiteY19" fmla="*/ 3253740 h 4175760"/>
              <a:gd name="connsiteX20" fmla="*/ 3307080 w 4747260"/>
              <a:gd name="connsiteY20" fmla="*/ 3383280 h 4175760"/>
              <a:gd name="connsiteX21" fmla="*/ 3703320 w 4747260"/>
              <a:gd name="connsiteY21" fmla="*/ 3505200 h 4175760"/>
              <a:gd name="connsiteX22" fmla="*/ 3688080 w 4747260"/>
              <a:gd name="connsiteY22" fmla="*/ 3581400 h 4175760"/>
              <a:gd name="connsiteX23" fmla="*/ 3672840 w 4747260"/>
              <a:gd name="connsiteY23" fmla="*/ 3741420 h 4175760"/>
              <a:gd name="connsiteX24" fmla="*/ 3649980 w 4747260"/>
              <a:gd name="connsiteY24" fmla="*/ 3886200 h 4175760"/>
              <a:gd name="connsiteX25" fmla="*/ 3893820 w 4747260"/>
              <a:gd name="connsiteY25" fmla="*/ 4008120 h 4175760"/>
              <a:gd name="connsiteX26" fmla="*/ 4160520 w 4747260"/>
              <a:gd name="connsiteY26" fmla="*/ 4069080 h 4175760"/>
              <a:gd name="connsiteX27" fmla="*/ 4541520 w 4747260"/>
              <a:gd name="connsiteY27" fmla="*/ 4152900 h 4175760"/>
              <a:gd name="connsiteX28" fmla="*/ 4747260 w 4747260"/>
              <a:gd name="connsiteY28" fmla="*/ 4175760 h 4175760"/>
              <a:gd name="connsiteX0" fmla="*/ 365760 w 4747260"/>
              <a:gd name="connsiteY0" fmla="*/ 0 h 4175760"/>
              <a:gd name="connsiteX1" fmla="*/ 335280 w 4747260"/>
              <a:gd name="connsiteY1" fmla="*/ 510540 h 4175760"/>
              <a:gd name="connsiteX2" fmla="*/ 297180 w 4747260"/>
              <a:gd name="connsiteY2" fmla="*/ 510540 h 4175760"/>
              <a:gd name="connsiteX3" fmla="*/ 205740 w 4747260"/>
              <a:gd name="connsiteY3" fmla="*/ 533400 h 4175760"/>
              <a:gd name="connsiteX4" fmla="*/ 76200 w 4747260"/>
              <a:gd name="connsiteY4" fmla="*/ 541020 h 4175760"/>
              <a:gd name="connsiteX5" fmla="*/ 38100 w 4747260"/>
              <a:gd name="connsiteY5" fmla="*/ 647700 h 4175760"/>
              <a:gd name="connsiteX6" fmla="*/ 0 w 4747260"/>
              <a:gd name="connsiteY6" fmla="*/ 1508760 h 4175760"/>
              <a:gd name="connsiteX7" fmla="*/ 45720 w 4747260"/>
              <a:gd name="connsiteY7" fmla="*/ 1912620 h 4175760"/>
              <a:gd name="connsiteX8" fmla="*/ 137160 w 4747260"/>
              <a:gd name="connsiteY8" fmla="*/ 1965960 h 4175760"/>
              <a:gd name="connsiteX9" fmla="*/ 518160 w 4747260"/>
              <a:gd name="connsiteY9" fmla="*/ 2080260 h 4175760"/>
              <a:gd name="connsiteX10" fmla="*/ 662940 w 4747260"/>
              <a:gd name="connsiteY10" fmla="*/ 2133600 h 4175760"/>
              <a:gd name="connsiteX11" fmla="*/ 1600200 w 4747260"/>
              <a:gd name="connsiteY11" fmla="*/ 2385060 h 4175760"/>
              <a:gd name="connsiteX12" fmla="*/ 2095500 w 4747260"/>
              <a:gd name="connsiteY12" fmla="*/ 2545080 h 4175760"/>
              <a:gd name="connsiteX13" fmla="*/ 2247900 w 4747260"/>
              <a:gd name="connsiteY13" fmla="*/ 2590800 h 4175760"/>
              <a:gd name="connsiteX14" fmla="*/ 2446020 w 4747260"/>
              <a:gd name="connsiteY14" fmla="*/ 2651760 h 4175760"/>
              <a:gd name="connsiteX15" fmla="*/ 2644140 w 4747260"/>
              <a:gd name="connsiteY15" fmla="*/ 2674620 h 4175760"/>
              <a:gd name="connsiteX16" fmla="*/ 2773680 w 4747260"/>
              <a:gd name="connsiteY16" fmla="*/ 2750820 h 4175760"/>
              <a:gd name="connsiteX17" fmla="*/ 2819400 w 4747260"/>
              <a:gd name="connsiteY17" fmla="*/ 2903220 h 4175760"/>
              <a:gd name="connsiteX18" fmla="*/ 2857500 w 4747260"/>
              <a:gd name="connsiteY18" fmla="*/ 3093720 h 4175760"/>
              <a:gd name="connsiteX19" fmla="*/ 3040380 w 4747260"/>
              <a:gd name="connsiteY19" fmla="*/ 3253740 h 4175760"/>
              <a:gd name="connsiteX20" fmla="*/ 3307080 w 4747260"/>
              <a:gd name="connsiteY20" fmla="*/ 3383280 h 4175760"/>
              <a:gd name="connsiteX21" fmla="*/ 3703320 w 4747260"/>
              <a:gd name="connsiteY21" fmla="*/ 3505200 h 4175760"/>
              <a:gd name="connsiteX22" fmla="*/ 3688080 w 4747260"/>
              <a:gd name="connsiteY22" fmla="*/ 3581400 h 4175760"/>
              <a:gd name="connsiteX23" fmla="*/ 3672840 w 4747260"/>
              <a:gd name="connsiteY23" fmla="*/ 3741420 h 4175760"/>
              <a:gd name="connsiteX24" fmla="*/ 3649980 w 4747260"/>
              <a:gd name="connsiteY24" fmla="*/ 3886200 h 4175760"/>
              <a:gd name="connsiteX25" fmla="*/ 3893820 w 4747260"/>
              <a:gd name="connsiteY25" fmla="*/ 4008120 h 4175760"/>
              <a:gd name="connsiteX26" fmla="*/ 4160520 w 4747260"/>
              <a:gd name="connsiteY26" fmla="*/ 4069080 h 4175760"/>
              <a:gd name="connsiteX27" fmla="*/ 4541520 w 4747260"/>
              <a:gd name="connsiteY27" fmla="*/ 4152900 h 4175760"/>
              <a:gd name="connsiteX28" fmla="*/ 4747260 w 4747260"/>
              <a:gd name="connsiteY28" fmla="*/ 4175760 h 417576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703320 w 4636135"/>
              <a:gd name="connsiteY21" fmla="*/ 3505200 h 4156710"/>
              <a:gd name="connsiteX22" fmla="*/ 3688080 w 4636135"/>
              <a:gd name="connsiteY22" fmla="*/ 3581400 h 4156710"/>
              <a:gd name="connsiteX23" fmla="*/ 3672840 w 4636135"/>
              <a:gd name="connsiteY23" fmla="*/ 3741420 h 4156710"/>
              <a:gd name="connsiteX24" fmla="*/ 3649980 w 4636135"/>
              <a:gd name="connsiteY24" fmla="*/ 388620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88080 w 4636135"/>
              <a:gd name="connsiteY22" fmla="*/ 3581400 h 4156710"/>
              <a:gd name="connsiteX23" fmla="*/ 3672840 w 4636135"/>
              <a:gd name="connsiteY23" fmla="*/ 3741420 h 4156710"/>
              <a:gd name="connsiteX24" fmla="*/ 3649980 w 4636135"/>
              <a:gd name="connsiteY24" fmla="*/ 388620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72840 w 4636135"/>
              <a:gd name="connsiteY23" fmla="*/ 3741420 h 4156710"/>
              <a:gd name="connsiteX24" fmla="*/ 3649980 w 4636135"/>
              <a:gd name="connsiteY24" fmla="*/ 388620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49980 w 4636135"/>
              <a:gd name="connsiteY24" fmla="*/ 388620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49980 w 4636135"/>
              <a:gd name="connsiteY24" fmla="*/ 388620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11880 w 4636135"/>
              <a:gd name="connsiteY24" fmla="*/ 3908425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21405 w 4636135"/>
              <a:gd name="connsiteY24" fmla="*/ 389255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21405 w 4636135"/>
              <a:gd name="connsiteY24" fmla="*/ 3892550 h 4156710"/>
              <a:gd name="connsiteX25" fmla="*/ 3896995 w 4636135"/>
              <a:gd name="connsiteY25" fmla="*/ 3998595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21405 w 4636135"/>
              <a:gd name="connsiteY24" fmla="*/ 3892550 h 4156710"/>
              <a:gd name="connsiteX25" fmla="*/ 3896995 w 4636135"/>
              <a:gd name="connsiteY25" fmla="*/ 3998595 h 4156710"/>
              <a:gd name="connsiteX26" fmla="*/ 4160520 w 4636135"/>
              <a:gd name="connsiteY26" fmla="*/ 4059555 h 4156710"/>
              <a:gd name="connsiteX27" fmla="*/ 4541520 w 4636135"/>
              <a:gd name="connsiteY27" fmla="*/ 4152900 h 4156710"/>
              <a:gd name="connsiteX28" fmla="*/ 4636135 w 4636135"/>
              <a:gd name="connsiteY28" fmla="*/ 4156710 h 4156710"/>
              <a:gd name="connsiteX0" fmla="*/ 365760 w 4636135"/>
              <a:gd name="connsiteY0" fmla="*/ 0 h 4152900"/>
              <a:gd name="connsiteX1" fmla="*/ 335280 w 4636135"/>
              <a:gd name="connsiteY1" fmla="*/ 510540 h 4152900"/>
              <a:gd name="connsiteX2" fmla="*/ 297180 w 4636135"/>
              <a:gd name="connsiteY2" fmla="*/ 510540 h 4152900"/>
              <a:gd name="connsiteX3" fmla="*/ 205740 w 4636135"/>
              <a:gd name="connsiteY3" fmla="*/ 533400 h 4152900"/>
              <a:gd name="connsiteX4" fmla="*/ 76200 w 4636135"/>
              <a:gd name="connsiteY4" fmla="*/ 541020 h 4152900"/>
              <a:gd name="connsiteX5" fmla="*/ 38100 w 4636135"/>
              <a:gd name="connsiteY5" fmla="*/ 647700 h 4152900"/>
              <a:gd name="connsiteX6" fmla="*/ 0 w 4636135"/>
              <a:gd name="connsiteY6" fmla="*/ 1508760 h 4152900"/>
              <a:gd name="connsiteX7" fmla="*/ 45720 w 4636135"/>
              <a:gd name="connsiteY7" fmla="*/ 1912620 h 4152900"/>
              <a:gd name="connsiteX8" fmla="*/ 137160 w 4636135"/>
              <a:gd name="connsiteY8" fmla="*/ 1965960 h 4152900"/>
              <a:gd name="connsiteX9" fmla="*/ 518160 w 4636135"/>
              <a:gd name="connsiteY9" fmla="*/ 2080260 h 4152900"/>
              <a:gd name="connsiteX10" fmla="*/ 662940 w 4636135"/>
              <a:gd name="connsiteY10" fmla="*/ 2133600 h 4152900"/>
              <a:gd name="connsiteX11" fmla="*/ 1600200 w 4636135"/>
              <a:gd name="connsiteY11" fmla="*/ 2385060 h 4152900"/>
              <a:gd name="connsiteX12" fmla="*/ 2095500 w 4636135"/>
              <a:gd name="connsiteY12" fmla="*/ 2545080 h 4152900"/>
              <a:gd name="connsiteX13" fmla="*/ 2247900 w 4636135"/>
              <a:gd name="connsiteY13" fmla="*/ 2590800 h 4152900"/>
              <a:gd name="connsiteX14" fmla="*/ 2446020 w 4636135"/>
              <a:gd name="connsiteY14" fmla="*/ 2651760 h 4152900"/>
              <a:gd name="connsiteX15" fmla="*/ 2644140 w 4636135"/>
              <a:gd name="connsiteY15" fmla="*/ 2674620 h 4152900"/>
              <a:gd name="connsiteX16" fmla="*/ 2773680 w 4636135"/>
              <a:gd name="connsiteY16" fmla="*/ 2750820 h 4152900"/>
              <a:gd name="connsiteX17" fmla="*/ 2819400 w 4636135"/>
              <a:gd name="connsiteY17" fmla="*/ 2903220 h 4152900"/>
              <a:gd name="connsiteX18" fmla="*/ 2857500 w 4636135"/>
              <a:gd name="connsiteY18" fmla="*/ 3093720 h 4152900"/>
              <a:gd name="connsiteX19" fmla="*/ 3040380 w 4636135"/>
              <a:gd name="connsiteY19" fmla="*/ 3253740 h 4152900"/>
              <a:gd name="connsiteX20" fmla="*/ 3307080 w 4636135"/>
              <a:gd name="connsiteY20" fmla="*/ 3383280 h 4152900"/>
              <a:gd name="connsiteX21" fmla="*/ 3630295 w 4636135"/>
              <a:gd name="connsiteY21" fmla="*/ 3476625 h 4152900"/>
              <a:gd name="connsiteX22" fmla="*/ 3653155 w 4636135"/>
              <a:gd name="connsiteY22" fmla="*/ 3581400 h 4152900"/>
              <a:gd name="connsiteX23" fmla="*/ 3609340 w 4636135"/>
              <a:gd name="connsiteY23" fmla="*/ 3747770 h 4152900"/>
              <a:gd name="connsiteX24" fmla="*/ 3621405 w 4636135"/>
              <a:gd name="connsiteY24" fmla="*/ 3892550 h 4152900"/>
              <a:gd name="connsiteX25" fmla="*/ 3896995 w 4636135"/>
              <a:gd name="connsiteY25" fmla="*/ 3998595 h 4152900"/>
              <a:gd name="connsiteX26" fmla="*/ 4160520 w 4636135"/>
              <a:gd name="connsiteY26" fmla="*/ 4059555 h 4152900"/>
              <a:gd name="connsiteX27" fmla="*/ 4541520 w 4636135"/>
              <a:gd name="connsiteY27" fmla="*/ 4152900 h 4152900"/>
              <a:gd name="connsiteX28" fmla="*/ 4636135 w 4636135"/>
              <a:gd name="connsiteY28" fmla="*/ 4118610 h 4152900"/>
              <a:gd name="connsiteX0" fmla="*/ 365760 w 4636135"/>
              <a:gd name="connsiteY0" fmla="*/ 0 h 4152900"/>
              <a:gd name="connsiteX1" fmla="*/ 335280 w 4636135"/>
              <a:gd name="connsiteY1" fmla="*/ 510540 h 4152900"/>
              <a:gd name="connsiteX2" fmla="*/ 297180 w 4636135"/>
              <a:gd name="connsiteY2" fmla="*/ 510540 h 4152900"/>
              <a:gd name="connsiteX3" fmla="*/ 205740 w 4636135"/>
              <a:gd name="connsiteY3" fmla="*/ 533400 h 4152900"/>
              <a:gd name="connsiteX4" fmla="*/ 76200 w 4636135"/>
              <a:gd name="connsiteY4" fmla="*/ 541020 h 4152900"/>
              <a:gd name="connsiteX5" fmla="*/ 38100 w 4636135"/>
              <a:gd name="connsiteY5" fmla="*/ 647700 h 4152900"/>
              <a:gd name="connsiteX6" fmla="*/ 0 w 4636135"/>
              <a:gd name="connsiteY6" fmla="*/ 1508760 h 4152900"/>
              <a:gd name="connsiteX7" fmla="*/ 45720 w 4636135"/>
              <a:gd name="connsiteY7" fmla="*/ 1912620 h 4152900"/>
              <a:gd name="connsiteX8" fmla="*/ 137160 w 4636135"/>
              <a:gd name="connsiteY8" fmla="*/ 1965960 h 4152900"/>
              <a:gd name="connsiteX9" fmla="*/ 513397 w 4636135"/>
              <a:gd name="connsiteY9" fmla="*/ 2085022 h 4152900"/>
              <a:gd name="connsiteX10" fmla="*/ 662940 w 4636135"/>
              <a:gd name="connsiteY10" fmla="*/ 2133600 h 4152900"/>
              <a:gd name="connsiteX11" fmla="*/ 1600200 w 4636135"/>
              <a:gd name="connsiteY11" fmla="*/ 2385060 h 4152900"/>
              <a:gd name="connsiteX12" fmla="*/ 2095500 w 4636135"/>
              <a:gd name="connsiteY12" fmla="*/ 2545080 h 4152900"/>
              <a:gd name="connsiteX13" fmla="*/ 2247900 w 4636135"/>
              <a:gd name="connsiteY13" fmla="*/ 2590800 h 4152900"/>
              <a:gd name="connsiteX14" fmla="*/ 2446020 w 4636135"/>
              <a:gd name="connsiteY14" fmla="*/ 2651760 h 4152900"/>
              <a:gd name="connsiteX15" fmla="*/ 2644140 w 4636135"/>
              <a:gd name="connsiteY15" fmla="*/ 2674620 h 4152900"/>
              <a:gd name="connsiteX16" fmla="*/ 2773680 w 4636135"/>
              <a:gd name="connsiteY16" fmla="*/ 2750820 h 4152900"/>
              <a:gd name="connsiteX17" fmla="*/ 2819400 w 4636135"/>
              <a:gd name="connsiteY17" fmla="*/ 2903220 h 4152900"/>
              <a:gd name="connsiteX18" fmla="*/ 2857500 w 4636135"/>
              <a:gd name="connsiteY18" fmla="*/ 3093720 h 4152900"/>
              <a:gd name="connsiteX19" fmla="*/ 3040380 w 4636135"/>
              <a:gd name="connsiteY19" fmla="*/ 3253740 h 4152900"/>
              <a:gd name="connsiteX20" fmla="*/ 3307080 w 4636135"/>
              <a:gd name="connsiteY20" fmla="*/ 3383280 h 4152900"/>
              <a:gd name="connsiteX21" fmla="*/ 3630295 w 4636135"/>
              <a:gd name="connsiteY21" fmla="*/ 3476625 h 4152900"/>
              <a:gd name="connsiteX22" fmla="*/ 3653155 w 4636135"/>
              <a:gd name="connsiteY22" fmla="*/ 3581400 h 4152900"/>
              <a:gd name="connsiteX23" fmla="*/ 3609340 w 4636135"/>
              <a:gd name="connsiteY23" fmla="*/ 3747770 h 4152900"/>
              <a:gd name="connsiteX24" fmla="*/ 3621405 w 4636135"/>
              <a:gd name="connsiteY24" fmla="*/ 3892550 h 4152900"/>
              <a:gd name="connsiteX25" fmla="*/ 3896995 w 4636135"/>
              <a:gd name="connsiteY25" fmla="*/ 3998595 h 4152900"/>
              <a:gd name="connsiteX26" fmla="*/ 4160520 w 4636135"/>
              <a:gd name="connsiteY26" fmla="*/ 4059555 h 4152900"/>
              <a:gd name="connsiteX27" fmla="*/ 4541520 w 4636135"/>
              <a:gd name="connsiteY27" fmla="*/ 4152900 h 4152900"/>
              <a:gd name="connsiteX28" fmla="*/ 4636135 w 4636135"/>
              <a:gd name="connsiteY28" fmla="*/ 4118610 h 4152900"/>
              <a:gd name="connsiteX0" fmla="*/ 365760 w 4636135"/>
              <a:gd name="connsiteY0" fmla="*/ 0 h 4152900"/>
              <a:gd name="connsiteX1" fmla="*/ 335280 w 4636135"/>
              <a:gd name="connsiteY1" fmla="*/ 510540 h 4152900"/>
              <a:gd name="connsiteX2" fmla="*/ 297180 w 4636135"/>
              <a:gd name="connsiteY2" fmla="*/ 510540 h 4152900"/>
              <a:gd name="connsiteX3" fmla="*/ 205740 w 4636135"/>
              <a:gd name="connsiteY3" fmla="*/ 533400 h 4152900"/>
              <a:gd name="connsiteX4" fmla="*/ 76200 w 4636135"/>
              <a:gd name="connsiteY4" fmla="*/ 541020 h 4152900"/>
              <a:gd name="connsiteX5" fmla="*/ 38100 w 4636135"/>
              <a:gd name="connsiteY5" fmla="*/ 647700 h 4152900"/>
              <a:gd name="connsiteX6" fmla="*/ 0 w 4636135"/>
              <a:gd name="connsiteY6" fmla="*/ 1508760 h 4152900"/>
              <a:gd name="connsiteX7" fmla="*/ 45720 w 4636135"/>
              <a:gd name="connsiteY7" fmla="*/ 1912620 h 4152900"/>
              <a:gd name="connsiteX8" fmla="*/ 137160 w 4636135"/>
              <a:gd name="connsiteY8" fmla="*/ 1965960 h 4152900"/>
              <a:gd name="connsiteX9" fmla="*/ 513397 w 4636135"/>
              <a:gd name="connsiteY9" fmla="*/ 2085022 h 4152900"/>
              <a:gd name="connsiteX10" fmla="*/ 667702 w 4636135"/>
              <a:gd name="connsiteY10" fmla="*/ 2140744 h 4152900"/>
              <a:gd name="connsiteX11" fmla="*/ 1600200 w 4636135"/>
              <a:gd name="connsiteY11" fmla="*/ 2385060 h 4152900"/>
              <a:gd name="connsiteX12" fmla="*/ 2095500 w 4636135"/>
              <a:gd name="connsiteY12" fmla="*/ 2545080 h 4152900"/>
              <a:gd name="connsiteX13" fmla="*/ 2247900 w 4636135"/>
              <a:gd name="connsiteY13" fmla="*/ 2590800 h 4152900"/>
              <a:gd name="connsiteX14" fmla="*/ 2446020 w 4636135"/>
              <a:gd name="connsiteY14" fmla="*/ 2651760 h 4152900"/>
              <a:gd name="connsiteX15" fmla="*/ 2644140 w 4636135"/>
              <a:gd name="connsiteY15" fmla="*/ 2674620 h 4152900"/>
              <a:gd name="connsiteX16" fmla="*/ 2773680 w 4636135"/>
              <a:gd name="connsiteY16" fmla="*/ 2750820 h 4152900"/>
              <a:gd name="connsiteX17" fmla="*/ 2819400 w 4636135"/>
              <a:gd name="connsiteY17" fmla="*/ 2903220 h 4152900"/>
              <a:gd name="connsiteX18" fmla="*/ 2857500 w 4636135"/>
              <a:gd name="connsiteY18" fmla="*/ 3093720 h 4152900"/>
              <a:gd name="connsiteX19" fmla="*/ 3040380 w 4636135"/>
              <a:gd name="connsiteY19" fmla="*/ 3253740 h 4152900"/>
              <a:gd name="connsiteX20" fmla="*/ 3307080 w 4636135"/>
              <a:gd name="connsiteY20" fmla="*/ 3383280 h 4152900"/>
              <a:gd name="connsiteX21" fmla="*/ 3630295 w 4636135"/>
              <a:gd name="connsiteY21" fmla="*/ 3476625 h 4152900"/>
              <a:gd name="connsiteX22" fmla="*/ 3653155 w 4636135"/>
              <a:gd name="connsiteY22" fmla="*/ 3581400 h 4152900"/>
              <a:gd name="connsiteX23" fmla="*/ 3609340 w 4636135"/>
              <a:gd name="connsiteY23" fmla="*/ 3747770 h 4152900"/>
              <a:gd name="connsiteX24" fmla="*/ 3621405 w 4636135"/>
              <a:gd name="connsiteY24" fmla="*/ 3892550 h 4152900"/>
              <a:gd name="connsiteX25" fmla="*/ 3896995 w 4636135"/>
              <a:gd name="connsiteY25" fmla="*/ 3998595 h 4152900"/>
              <a:gd name="connsiteX26" fmla="*/ 4160520 w 4636135"/>
              <a:gd name="connsiteY26" fmla="*/ 4059555 h 4152900"/>
              <a:gd name="connsiteX27" fmla="*/ 4541520 w 4636135"/>
              <a:gd name="connsiteY27" fmla="*/ 4152900 h 4152900"/>
              <a:gd name="connsiteX28" fmla="*/ 4636135 w 4636135"/>
              <a:gd name="connsiteY28" fmla="*/ 411861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36135" h="4152900">
                <a:moveTo>
                  <a:pt x="365760" y="0"/>
                </a:moveTo>
                <a:lnTo>
                  <a:pt x="335280" y="510540"/>
                </a:lnTo>
                <a:lnTo>
                  <a:pt x="297180" y="510540"/>
                </a:lnTo>
                <a:lnTo>
                  <a:pt x="205740" y="533400"/>
                </a:lnTo>
                <a:lnTo>
                  <a:pt x="76200" y="541020"/>
                </a:lnTo>
                <a:lnTo>
                  <a:pt x="38100" y="647700"/>
                </a:lnTo>
                <a:lnTo>
                  <a:pt x="0" y="1508760"/>
                </a:lnTo>
                <a:cubicBezTo>
                  <a:pt x="15240" y="1643380"/>
                  <a:pt x="-7620" y="1770380"/>
                  <a:pt x="45720" y="1912620"/>
                </a:cubicBezTo>
                <a:lnTo>
                  <a:pt x="137160" y="1965960"/>
                </a:lnTo>
                <a:lnTo>
                  <a:pt x="513397" y="2085022"/>
                </a:lnTo>
                <a:lnTo>
                  <a:pt x="667702" y="2140744"/>
                </a:lnTo>
                <a:lnTo>
                  <a:pt x="1600200" y="2385060"/>
                </a:lnTo>
                <a:lnTo>
                  <a:pt x="2095500" y="2545080"/>
                </a:lnTo>
                <a:lnTo>
                  <a:pt x="2247900" y="2590800"/>
                </a:lnTo>
                <a:lnTo>
                  <a:pt x="2446020" y="2651760"/>
                </a:lnTo>
                <a:lnTo>
                  <a:pt x="2644140" y="2674620"/>
                </a:lnTo>
                <a:lnTo>
                  <a:pt x="2773680" y="2750820"/>
                </a:lnTo>
                <a:lnTo>
                  <a:pt x="2819400" y="2903220"/>
                </a:lnTo>
                <a:lnTo>
                  <a:pt x="2857500" y="3093720"/>
                </a:lnTo>
                <a:lnTo>
                  <a:pt x="3040380" y="3253740"/>
                </a:lnTo>
                <a:lnTo>
                  <a:pt x="3307080" y="3383280"/>
                </a:lnTo>
                <a:lnTo>
                  <a:pt x="3630295" y="3476625"/>
                </a:lnTo>
                <a:lnTo>
                  <a:pt x="3653155" y="3581400"/>
                </a:lnTo>
                <a:lnTo>
                  <a:pt x="3609340" y="3747770"/>
                </a:lnTo>
                <a:cubicBezTo>
                  <a:pt x="3581612" y="3822488"/>
                  <a:pt x="3607858" y="3846407"/>
                  <a:pt x="3621405" y="3892550"/>
                </a:cubicBezTo>
                <a:lnTo>
                  <a:pt x="3896995" y="3998595"/>
                </a:lnTo>
                <a:lnTo>
                  <a:pt x="4160520" y="4059555"/>
                </a:lnTo>
                <a:lnTo>
                  <a:pt x="4541520" y="4152900"/>
                </a:lnTo>
                <a:lnTo>
                  <a:pt x="4636135" y="4118610"/>
                </a:lnTo>
              </a:path>
            </a:pathLst>
          </a:custGeom>
          <a:noFill/>
          <a:ln w="50800" cap="rnd">
            <a:solidFill>
              <a:schemeClr val="bg1"/>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Straight Arrow Connector 43">
            <a:extLst>
              <a:ext uri="{FF2B5EF4-FFF2-40B4-BE49-F238E27FC236}">
                <a16:creationId xmlns:a16="http://schemas.microsoft.com/office/drawing/2014/main" id="{A7B66D2C-479B-2E47-BB31-795D51251C2C}"/>
              </a:ext>
            </a:extLst>
          </p:cNvPr>
          <p:cNvCxnSpPr>
            <a:cxnSpLocks/>
            <a:stCxn id="8" idx="3"/>
          </p:cNvCxnSpPr>
          <p:nvPr/>
        </p:nvCxnSpPr>
        <p:spPr>
          <a:xfrm flipV="1">
            <a:off x="3221672" y="4970174"/>
            <a:ext cx="1592659" cy="1100426"/>
          </a:xfrm>
          <a:prstGeom prst="straightConnector1">
            <a:avLst/>
          </a:prstGeom>
          <a:ln w="158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538C961-4E2B-CF31-153D-CA3D6D2239BF}"/>
              </a:ext>
            </a:extLst>
          </p:cNvPr>
          <p:cNvCxnSpPr>
            <a:cxnSpLocks/>
            <a:stCxn id="5" idx="2"/>
          </p:cNvCxnSpPr>
          <p:nvPr/>
        </p:nvCxnSpPr>
        <p:spPr>
          <a:xfrm flipH="1">
            <a:off x="7716522" y="1833963"/>
            <a:ext cx="369321" cy="773579"/>
          </a:xfrm>
          <a:prstGeom prst="straightConnector1">
            <a:avLst/>
          </a:prstGeom>
          <a:ln w="15875">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3727E832-5A70-F964-ED96-DF5DD630C30C}"/>
              </a:ext>
            </a:extLst>
          </p:cNvPr>
          <p:cNvSpPr/>
          <p:nvPr/>
        </p:nvSpPr>
        <p:spPr>
          <a:xfrm>
            <a:off x="4564759" y="4534058"/>
            <a:ext cx="576000" cy="252000"/>
          </a:xfrm>
          <a:prstGeom prst="roundRect">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Plot 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RORO Area</a:t>
            </a:r>
            <a:endParaRPr kumimoji="0" lang="en-I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Rounded Corners 56">
            <a:extLst>
              <a:ext uri="{FF2B5EF4-FFF2-40B4-BE49-F238E27FC236}">
                <a16:creationId xmlns:a16="http://schemas.microsoft.com/office/drawing/2014/main" id="{BE658FAD-EB00-46A1-8FD9-4C2AB44D9AA1}"/>
              </a:ext>
            </a:extLst>
          </p:cNvPr>
          <p:cNvSpPr/>
          <p:nvPr/>
        </p:nvSpPr>
        <p:spPr>
          <a:xfrm>
            <a:off x="8947149" y="4625544"/>
            <a:ext cx="576000" cy="252000"/>
          </a:xfrm>
          <a:prstGeom prst="roundRect">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Plot 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Export Area</a:t>
            </a:r>
            <a:endParaRPr kumimoji="0" lang="en-IE"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Rounded Corners 57">
            <a:extLst>
              <a:ext uri="{FF2B5EF4-FFF2-40B4-BE49-F238E27FC236}">
                <a16:creationId xmlns:a16="http://schemas.microsoft.com/office/drawing/2014/main" id="{76024B1C-E3A2-AAD7-3410-5A55F4458C60}"/>
              </a:ext>
            </a:extLst>
          </p:cNvPr>
          <p:cNvSpPr/>
          <p:nvPr/>
        </p:nvSpPr>
        <p:spPr>
          <a:xfrm>
            <a:off x="5503201" y="6102665"/>
            <a:ext cx="576000" cy="252000"/>
          </a:xfrm>
          <a:prstGeom prst="roundRect">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Plot 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Import Area</a:t>
            </a:r>
            <a:endParaRPr kumimoji="0" lang="en-I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3" name="Straight Arrow Connector 72">
            <a:extLst>
              <a:ext uri="{FF2B5EF4-FFF2-40B4-BE49-F238E27FC236}">
                <a16:creationId xmlns:a16="http://schemas.microsoft.com/office/drawing/2014/main" id="{6745FB16-3CE5-4195-9712-766C28E80FEA}"/>
              </a:ext>
            </a:extLst>
          </p:cNvPr>
          <p:cNvCxnSpPr>
            <a:cxnSpLocks/>
            <a:endCxn id="2" idx="22"/>
          </p:cNvCxnSpPr>
          <p:nvPr/>
        </p:nvCxnSpPr>
        <p:spPr>
          <a:xfrm flipH="1">
            <a:off x="2790825" y="1983582"/>
            <a:ext cx="680353" cy="927893"/>
          </a:xfrm>
          <a:prstGeom prst="straightConnector1">
            <a:avLst/>
          </a:prstGeom>
          <a:ln w="158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BB55E2A-5882-5EE3-3248-0F08AE38CA84}"/>
              </a:ext>
            </a:extLst>
          </p:cNvPr>
          <p:cNvCxnSpPr>
            <a:cxnSpLocks/>
            <a:stCxn id="8" idx="3"/>
          </p:cNvCxnSpPr>
          <p:nvPr/>
        </p:nvCxnSpPr>
        <p:spPr>
          <a:xfrm>
            <a:off x="3221672" y="6070600"/>
            <a:ext cx="2206971" cy="127000"/>
          </a:xfrm>
          <a:prstGeom prst="straightConnector1">
            <a:avLst/>
          </a:prstGeom>
          <a:ln w="158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3EB0E6CD-F1CE-4FC5-7526-7D8ACB9A0383}"/>
              </a:ext>
            </a:extLst>
          </p:cNvPr>
          <p:cNvCxnSpPr>
            <a:cxnSpLocks/>
            <a:stCxn id="8" idx="3"/>
          </p:cNvCxnSpPr>
          <p:nvPr/>
        </p:nvCxnSpPr>
        <p:spPr>
          <a:xfrm flipV="1">
            <a:off x="3221672" y="4737654"/>
            <a:ext cx="5422266" cy="1332946"/>
          </a:xfrm>
          <a:prstGeom prst="straightConnector1">
            <a:avLst/>
          </a:prstGeom>
          <a:ln w="158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BEB52384-CD2E-5583-E0C1-C18708454A2F}"/>
              </a:ext>
            </a:extLst>
          </p:cNvPr>
          <p:cNvCxnSpPr>
            <a:cxnSpLocks/>
            <a:stCxn id="8" idx="0"/>
            <a:endCxn id="21" idx="10"/>
          </p:cNvCxnSpPr>
          <p:nvPr/>
        </p:nvCxnSpPr>
        <p:spPr>
          <a:xfrm flipV="1">
            <a:off x="2085392" y="4045744"/>
            <a:ext cx="113929" cy="1857720"/>
          </a:xfrm>
          <a:prstGeom prst="straightConnector1">
            <a:avLst/>
          </a:prstGeom>
          <a:ln w="15875">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91" name="Rectangle: Rounded Corners 90">
            <a:extLst>
              <a:ext uri="{FF2B5EF4-FFF2-40B4-BE49-F238E27FC236}">
                <a16:creationId xmlns:a16="http://schemas.microsoft.com/office/drawing/2014/main" id="{D3C69404-3876-F9CA-D9B5-53127BE174C0}"/>
              </a:ext>
            </a:extLst>
          </p:cNvPr>
          <p:cNvSpPr/>
          <p:nvPr/>
        </p:nvSpPr>
        <p:spPr>
          <a:xfrm>
            <a:off x="1050529" y="3545888"/>
            <a:ext cx="699292" cy="252000"/>
          </a:xfrm>
          <a:prstGeom prst="roundRect">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Southern 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Access Route</a:t>
            </a:r>
            <a:endParaRPr kumimoji="0" lang="en-I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BA94C71-AA47-087F-304F-2E07358C93F7}"/>
              </a:ext>
            </a:extLst>
          </p:cNvPr>
          <p:cNvSpPr txBox="1"/>
          <p:nvPr/>
        </p:nvSpPr>
        <p:spPr>
          <a:xfrm>
            <a:off x="1736407" y="2836225"/>
            <a:ext cx="2529963" cy="461665"/>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SPAR Bridge Removing all commercial traffic from public roads</a:t>
            </a:r>
          </a:p>
        </p:txBody>
      </p:sp>
      <p:cxnSp>
        <p:nvCxnSpPr>
          <p:cNvPr id="11" name="Straight Arrow Connector 10">
            <a:extLst>
              <a:ext uri="{FF2B5EF4-FFF2-40B4-BE49-F238E27FC236}">
                <a16:creationId xmlns:a16="http://schemas.microsoft.com/office/drawing/2014/main" id="{4B31240A-8EB4-BEF2-721D-DA54BC647DC4}"/>
              </a:ext>
            </a:extLst>
          </p:cNvPr>
          <p:cNvCxnSpPr>
            <a:cxnSpLocks/>
          </p:cNvCxnSpPr>
          <p:nvPr/>
        </p:nvCxnSpPr>
        <p:spPr>
          <a:xfrm flipH="1">
            <a:off x="1695852" y="3291824"/>
            <a:ext cx="393138" cy="31473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2BACE6E-A983-5B11-ADC5-C7B27058262F}"/>
              </a:ext>
            </a:extLst>
          </p:cNvPr>
          <p:cNvSpPr txBox="1"/>
          <p:nvPr/>
        </p:nvSpPr>
        <p:spPr>
          <a:xfrm>
            <a:off x="4686300" y="3900119"/>
            <a:ext cx="2529963" cy="276999"/>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Relocation of LoLo area from K to N</a:t>
            </a:r>
          </a:p>
        </p:txBody>
      </p:sp>
      <p:cxnSp>
        <p:nvCxnSpPr>
          <p:cNvPr id="13" name="Straight Arrow Connector 12">
            <a:extLst>
              <a:ext uri="{FF2B5EF4-FFF2-40B4-BE49-F238E27FC236}">
                <a16:creationId xmlns:a16="http://schemas.microsoft.com/office/drawing/2014/main" id="{C1C4C29E-3996-325C-02A3-2FD924AD62A3}"/>
              </a:ext>
            </a:extLst>
          </p:cNvPr>
          <p:cNvCxnSpPr>
            <a:cxnSpLocks/>
          </p:cNvCxnSpPr>
          <p:nvPr/>
        </p:nvCxnSpPr>
        <p:spPr>
          <a:xfrm flipH="1">
            <a:off x="5441740" y="4186295"/>
            <a:ext cx="301317" cy="16299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7E450B5-2D23-F786-3C7A-4C6A3475B645}"/>
              </a:ext>
            </a:extLst>
          </p:cNvPr>
          <p:cNvSpPr txBox="1"/>
          <p:nvPr/>
        </p:nvSpPr>
        <p:spPr>
          <a:xfrm>
            <a:off x="6820859" y="6216165"/>
            <a:ext cx="2529963" cy="276999"/>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Planning for 3 high stack only</a:t>
            </a:r>
          </a:p>
        </p:txBody>
      </p:sp>
      <p:cxnSp>
        <p:nvCxnSpPr>
          <p:cNvPr id="19" name="Straight Arrow Connector 18">
            <a:extLst>
              <a:ext uri="{FF2B5EF4-FFF2-40B4-BE49-F238E27FC236}">
                <a16:creationId xmlns:a16="http://schemas.microsoft.com/office/drawing/2014/main" id="{9C1088D9-85AA-1953-F56D-34F4D8712664}"/>
              </a:ext>
            </a:extLst>
          </p:cNvPr>
          <p:cNvCxnSpPr>
            <a:cxnSpLocks/>
          </p:cNvCxnSpPr>
          <p:nvPr/>
        </p:nvCxnSpPr>
        <p:spPr>
          <a:xfrm flipH="1">
            <a:off x="6400800" y="6335230"/>
            <a:ext cx="412089"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204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Trimmed_Bridge_Animation_01.mp4" descr="Trimmed_Bridge_Animation_01.mp4"/>
          <p:cNvPicPr>
            <a:picLocks noGrp="1"/>
          </p:cNvPicPr>
          <p:nvPr>
            <p:ph type="media" idx="21"/>
            <a:videoFile r:link="rId2"/>
            <p:extLst>
              <p:ext uri="{DAA4B4D4-6D71-4841-9C94-3DE7FCFB9230}">
                <p14:media xmlns:p14="http://schemas.microsoft.com/office/powerpoint/2010/main" r:embed="rId1"/>
              </p:ext>
            </p:extLst>
          </p:nvPr>
        </p:nvPicPr>
        <p:blipFill>
          <a:blip r:embed="rId5"/>
          <a:stretch>
            <a:fillRect/>
          </a:stretch>
        </p:blipFill>
        <p:spPr>
          <a:prstGeom prst="rect">
            <a:avLst/>
          </a:prstGeom>
        </p:spPr>
      </p:pic>
      <p:sp>
        <p:nvSpPr>
          <p:cNvPr id="540" name="Line"/>
          <p:cNvSpPr/>
          <p:nvPr/>
        </p:nvSpPr>
        <p:spPr>
          <a:xfrm>
            <a:off x="317500" y="5905500"/>
            <a:ext cx="11557000" cy="0"/>
          </a:xfrm>
          <a:prstGeom prst="line">
            <a:avLst/>
          </a:prstGeom>
          <a:ln w="25400">
            <a:solidFill>
              <a:srgbClr val="FFFFFF"/>
            </a:solidFill>
            <a:miter lim="400000"/>
          </a:ln>
        </p:spPr>
        <p:txBody>
          <a:bodyPr lIns="22859" tIns="22859" rIns="22859" bIns="22859"/>
          <a:lstStyle/>
          <a:p>
            <a:pPr>
              <a:lnSpc>
                <a:spcPct val="100000"/>
              </a:lnSpc>
              <a:defRPr sz="10000" b="0">
                <a:solidFill>
                  <a:srgbClr val="007EC5"/>
                </a:solidFill>
              </a:defRPr>
            </a:pPr>
            <a:endParaRPr sz="5000"/>
          </a:p>
        </p:txBody>
      </p:sp>
      <p:sp>
        <p:nvSpPr>
          <p:cNvPr id="541" name="Line"/>
          <p:cNvSpPr/>
          <p:nvPr/>
        </p:nvSpPr>
        <p:spPr>
          <a:xfrm>
            <a:off x="317501" y="952500"/>
            <a:ext cx="11557001" cy="0"/>
          </a:xfrm>
          <a:prstGeom prst="line">
            <a:avLst/>
          </a:prstGeom>
          <a:ln w="25400">
            <a:solidFill>
              <a:srgbClr val="FFFFFF"/>
            </a:solidFill>
            <a:miter lim="400000"/>
          </a:ln>
        </p:spPr>
        <p:txBody>
          <a:bodyPr lIns="22859" tIns="22859" rIns="22859" bIns="22859"/>
          <a:lstStyle/>
          <a:p>
            <a:pPr>
              <a:lnSpc>
                <a:spcPct val="100000"/>
              </a:lnSpc>
              <a:defRPr sz="10000" b="0">
                <a:solidFill>
                  <a:srgbClr val="007EC5"/>
                </a:solidFill>
              </a:defRPr>
            </a:pPr>
            <a:endParaRPr sz="5000"/>
          </a:p>
        </p:txBody>
      </p:sp>
      <p:pic>
        <p:nvPicPr>
          <p:cNvPr id="542" name="Image" descr="Image"/>
          <p:cNvPicPr>
            <a:picLocks noChangeAspect="1"/>
          </p:cNvPicPr>
          <p:nvPr/>
        </p:nvPicPr>
        <p:blipFill>
          <a:blip r:embed="rId6"/>
          <a:stretch>
            <a:fillRect/>
          </a:stretch>
        </p:blipFill>
        <p:spPr>
          <a:xfrm>
            <a:off x="9857477" y="6183779"/>
            <a:ext cx="1972257" cy="414152"/>
          </a:xfrm>
          <a:prstGeom prst="rect">
            <a:avLst/>
          </a:prstGeom>
          <a:ln w="12700">
            <a:miter lim="400000"/>
          </a:ln>
        </p:spPr>
      </p:pic>
      <p:sp>
        <p:nvSpPr>
          <p:cNvPr id="543" name="Slide Number"/>
          <p:cNvSpPr txBox="1">
            <a:spLocks noGrp="1"/>
          </p:cNvSpPr>
          <p:nvPr>
            <p:ph type="sldNum" sz="quarter" idx="2"/>
          </p:nvPr>
        </p:nvSpPr>
        <p:spPr>
          <a:xfrm>
            <a:off x="317500" y="6128963"/>
            <a:ext cx="294953" cy="36708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544" name="NEW SOUTHERN PORT ACCESS ROAD (SPAR) - REMOVING ALL HGV TRAFFIC FROM PUBLIC ROAD"/>
          <p:cNvSpPr txBox="1">
            <a:spLocks noGrp="1"/>
          </p:cNvSpPr>
          <p:nvPr>
            <p:ph type="title"/>
          </p:nvPr>
        </p:nvSpPr>
        <p:spPr>
          <a:xfrm>
            <a:off x="1270000" y="285750"/>
            <a:ext cx="9652000" cy="560685"/>
          </a:xfrm>
          <a:prstGeom prst="rect">
            <a:avLst/>
          </a:prstGeom>
        </p:spPr>
        <p:txBody>
          <a:bodyPr>
            <a:normAutofit/>
          </a:bodyPr>
          <a:lstStyle/>
          <a:p>
            <a:pPr defTabSz="484632">
              <a:lnSpc>
                <a:spcPct val="80000"/>
              </a:lnSpc>
              <a:defRPr sz="2862"/>
            </a:pPr>
            <a:r>
              <a:rPr sz="2200" dirty="0">
                <a:solidFill>
                  <a:srgbClr val="FFFFFF"/>
                </a:solidFill>
              </a:rPr>
              <a:t>NEW SOUTHERN PORT ACCESS ROAD </a:t>
            </a:r>
            <a:r>
              <a:rPr sz="2200" b="0" dirty="0">
                <a:solidFill>
                  <a:srgbClr val="FFFFFF"/>
                </a:solidFill>
              </a:rPr>
              <a:t>(SPAR</a:t>
            </a:r>
            <a:r>
              <a:rPr lang="en-IE" sz="2200" b="0" dirty="0">
                <a:solidFill>
                  <a:srgbClr val="FFFFFF"/>
                </a:solidFill>
              </a:rPr>
              <a:t>)</a:t>
            </a:r>
            <a:endParaRPr sz="2200" dirty="0">
              <a:solidFill>
                <a:srgbClr val="FFFFFF"/>
              </a:solidFill>
            </a:endParaRPr>
          </a:p>
        </p:txBody>
      </p:sp>
      <p:sp>
        <p:nvSpPr>
          <p:cNvPr id="2" name="Rectangle">
            <a:extLst>
              <a:ext uri="{FF2B5EF4-FFF2-40B4-BE49-F238E27FC236}">
                <a16:creationId xmlns:a16="http://schemas.microsoft.com/office/drawing/2014/main" id="{A6DE6062-6D18-D960-CFDF-CCF5C72EC727}"/>
              </a:ext>
            </a:extLst>
          </p:cNvPr>
          <p:cNvSpPr/>
          <p:nvPr/>
        </p:nvSpPr>
        <p:spPr>
          <a:xfrm>
            <a:off x="8458200" y="1017401"/>
            <a:ext cx="3371534" cy="2067559"/>
          </a:xfrm>
          <a:prstGeom prst="rect">
            <a:avLst/>
          </a:prstGeom>
          <a:solidFill>
            <a:srgbClr val="0C63BC">
              <a:alpha val="70000"/>
            </a:srgbClr>
          </a:solidFill>
          <a:ln w="12700">
            <a:miter lim="400000"/>
          </a:ln>
        </p:spPr>
        <p:txBody>
          <a:bodyPr lIns="25400" tIns="25400" rIns="25400" bIns="25400" anchor="ctr"/>
          <a:lstStyle/>
          <a:p>
            <a:pPr defTabSz="412750">
              <a:lnSpc>
                <a:spcPct val="100000"/>
              </a:lnSpc>
              <a:defRPr sz="3200">
                <a:solidFill>
                  <a:srgbClr val="007EC5"/>
                </a:solidFill>
              </a:defRPr>
            </a:pPr>
            <a:endParaRPr sz="1600"/>
          </a:p>
        </p:txBody>
      </p:sp>
      <p:sp>
        <p:nvSpPr>
          <p:cNvPr id="3" name="The first stop on the Port’s Distributed Museum walk.…">
            <a:extLst>
              <a:ext uri="{FF2B5EF4-FFF2-40B4-BE49-F238E27FC236}">
                <a16:creationId xmlns:a16="http://schemas.microsoft.com/office/drawing/2014/main" id="{D7F5B1C0-4642-FA6D-6603-92D97F672200}"/>
              </a:ext>
            </a:extLst>
          </p:cNvPr>
          <p:cNvSpPr txBox="1">
            <a:spLocks/>
          </p:cNvSpPr>
          <p:nvPr/>
        </p:nvSpPr>
        <p:spPr>
          <a:xfrm>
            <a:off x="8659368" y="1124714"/>
            <a:ext cx="2723625" cy="1960248"/>
          </a:xfrm>
          <a:prstGeom prst="rect">
            <a:avLst/>
          </a:prstGeom>
        </p:spPr>
        <p:txBody>
          <a:bodyPr>
            <a:normAutofit lnSpcReduction="10000"/>
          </a:bodyPr>
          <a:lstStyle>
            <a:lvl1pPr marL="816427" marR="0" indent="-816427" algn="l" defTabSz="1828800" rtl="0" latinLnBrk="0">
              <a:lnSpc>
                <a:spcPct val="100000"/>
              </a:lnSpc>
              <a:spcBef>
                <a:spcPts val="0"/>
              </a:spcBef>
              <a:spcAft>
                <a:spcPts val="0"/>
              </a:spcAft>
              <a:buClrTx/>
              <a:buSzPct val="100000"/>
              <a:buFont typeface="Arial"/>
              <a:buChar char="•"/>
              <a:tabLst/>
              <a:defRPr sz="10000" b="1" i="0" u="none" strike="noStrike" cap="none" spc="0" baseline="0">
                <a:solidFill>
                  <a:srgbClr val="007EC5"/>
                </a:solidFill>
                <a:uFillTx/>
                <a:latin typeface="Gill Sans"/>
                <a:ea typeface="Gill Sans"/>
                <a:cs typeface="Gill Sans"/>
                <a:sym typeface="Gill Sans"/>
              </a:defRPr>
            </a:lvl1pPr>
            <a:lvl2pPr marL="1409700" marR="0" indent="-952500" algn="l" defTabSz="1828800" rtl="0" latinLnBrk="0">
              <a:lnSpc>
                <a:spcPct val="100000"/>
              </a:lnSpc>
              <a:spcBef>
                <a:spcPts val="0"/>
              </a:spcBef>
              <a:spcAft>
                <a:spcPts val="0"/>
              </a:spcAft>
              <a:buClrTx/>
              <a:buSzPct val="100000"/>
              <a:buFont typeface="Arial"/>
              <a:buChar char="•"/>
              <a:tabLst/>
              <a:defRPr sz="10000" b="1" i="0" u="none" strike="noStrike" cap="none" spc="0" baseline="0">
                <a:solidFill>
                  <a:srgbClr val="007EC5"/>
                </a:solidFill>
                <a:uFillTx/>
                <a:latin typeface="Gill Sans"/>
                <a:ea typeface="Gill Sans"/>
                <a:cs typeface="Gill Sans"/>
                <a:sym typeface="Gill Sans"/>
              </a:defRPr>
            </a:lvl2pPr>
            <a:lvl3pPr marL="2057393" marR="0" indent="-1142993" algn="l" defTabSz="1828800" rtl="0" latinLnBrk="0">
              <a:lnSpc>
                <a:spcPct val="100000"/>
              </a:lnSpc>
              <a:spcBef>
                <a:spcPts val="0"/>
              </a:spcBef>
              <a:spcAft>
                <a:spcPts val="0"/>
              </a:spcAft>
              <a:buClrTx/>
              <a:buSzPct val="100000"/>
              <a:buFont typeface="Arial"/>
              <a:buChar char="•"/>
              <a:tabLst/>
              <a:defRPr sz="10000" b="1" i="0" u="none" strike="noStrike" cap="none" spc="0" baseline="0">
                <a:solidFill>
                  <a:srgbClr val="007EC5"/>
                </a:solidFill>
                <a:uFillTx/>
                <a:latin typeface="Gill Sans"/>
                <a:ea typeface="Gill Sans"/>
                <a:cs typeface="Gill Sans"/>
                <a:sym typeface="Gill Sans"/>
              </a:defRPr>
            </a:lvl3pPr>
            <a:lvl4pPr marL="2641600" marR="0" indent="-1270000" algn="l" defTabSz="1828800" rtl="0" latinLnBrk="0">
              <a:lnSpc>
                <a:spcPct val="100000"/>
              </a:lnSpc>
              <a:spcBef>
                <a:spcPts val="0"/>
              </a:spcBef>
              <a:spcAft>
                <a:spcPts val="0"/>
              </a:spcAft>
              <a:buClrTx/>
              <a:buSzPct val="100000"/>
              <a:buFont typeface="Arial"/>
              <a:buChar char="•"/>
              <a:tabLst/>
              <a:defRPr sz="10000" b="1" i="0" u="none" strike="noStrike" cap="none" spc="0" baseline="0">
                <a:solidFill>
                  <a:srgbClr val="007EC5"/>
                </a:solidFill>
                <a:uFillTx/>
                <a:latin typeface="Gill Sans"/>
                <a:ea typeface="Gill Sans"/>
                <a:cs typeface="Gill Sans"/>
                <a:sym typeface="Gill Sans"/>
              </a:defRPr>
            </a:lvl4pPr>
            <a:lvl5pPr marL="3098800" marR="0" indent="-1270000" algn="l" defTabSz="1828800" rtl="0" latinLnBrk="0">
              <a:lnSpc>
                <a:spcPct val="100000"/>
              </a:lnSpc>
              <a:spcBef>
                <a:spcPts val="0"/>
              </a:spcBef>
              <a:spcAft>
                <a:spcPts val="0"/>
              </a:spcAft>
              <a:buClrTx/>
              <a:buSzPct val="100000"/>
              <a:buFont typeface="Arial"/>
              <a:buChar char="•"/>
              <a:tabLst/>
              <a:defRPr sz="10000" b="1" i="0" u="none" strike="noStrike" cap="none" spc="0" baseline="0">
                <a:solidFill>
                  <a:srgbClr val="007EC5"/>
                </a:solidFill>
                <a:uFillTx/>
                <a:latin typeface="Gill Sans"/>
                <a:ea typeface="Gill Sans"/>
                <a:cs typeface="Gill Sans"/>
                <a:sym typeface="Gill Sans"/>
              </a:defRPr>
            </a:lvl5pPr>
            <a:lvl6pPr marL="4318000" marR="0" indent="-1270000" algn="l" defTabSz="1828800" rtl="0" latinLnBrk="0">
              <a:lnSpc>
                <a:spcPct val="100000"/>
              </a:lnSpc>
              <a:spcBef>
                <a:spcPts val="0"/>
              </a:spcBef>
              <a:spcAft>
                <a:spcPts val="0"/>
              </a:spcAft>
              <a:buClrTx/>
              <a:buSzPct val="123000"/>
              <a:buFont typeface="Arial"/>
              <a:buChar char="•"/>
              <a:tabLst/>
              <a:defRPr sz="10000" b="1" i="0" u="none" strike="noStrike" cap="none" spc="0" baseline="0">
                <a:solidFill>
                  <a:srgbClr val="007EC5"/>
                </a:solidFill>
                <a:uFillTx/>
                <a:latin typeface="Gill Sans"/>
                <a:ea typeface="Gill Sans"/>
                <a:cs typeface="Gill Sans"/>
                <a:sym typeface="Gill Sans"/>
              </a:defRPr>
            </a:lvl6pPr>
            <a:lvl7pPr marL="4927600" marR="0" indent="-1270000" algn="l" defTabSz="1828800" rtl="0" latinLnBrk="0">
              <a:lnSpc>
                <a:spcPct val="100000"/>
              </a:lnSpc>
              <a:spcBef>
                <a:spcPts val="0"/>
              </a:spcBef>
              <a:spcAft>
                <a:spcPts val="0"/>
              </a:spcAft>
              <a:buClrTx/>
              <a:buSzPct val="123000"/>
              <a:buFont typeface="Arial"/>
              <a:buChar char="•"/>
              <a:tabLst/>
              <a:defRPr sz="10000" b="1" i="0" u="none" strike="noStrike" cap="none" spc="0" baseline="0">
                <a:solidFill>
                  <a:srgbClr val="007EC5"/>
                </a:solidFill>
                <a:uFillTx/>
                <a:latin typeface="Gill Sans"/>
                <a:ea typeface="Gill Sans"/>
                <a:cs typeface="Gill Sans"/>
                <a:sym typeface="Gill Sans"/>
              </a:defRPr>
            </a:lvl7pPr>
            <a:lvl8pPr marL="5537200" marR="0" indent="-1270000" algn="l" defTabSz="1828800" rtl="0" latinLnBrk="0">
              <a:lnSpc>
                <a:spcPct val="100000"/>
              </a:lnSpc>
              <a:spcBef>
                <a:spcPts val="0"/>
              </a:spcBef>
              <a:spcAft>
                <a:spcPts val="0"/>
              </a:spcAft>
              <a:buClrTx/>
              <a:buSzPct val="123000"/>
              <a:buFont typeface="Arial"/>
              <a:buChar char="•"/>
              <a:tabLst/>
              <a:defRPr sz="10000" b="1" i="0" u="none" strike="noStrike" cap="none" spc="0" baseline="0">
                <a:solidFill>
                  <a:srgbClr val="007EC5"/>
                </a:solidFill>
                <a:uFillTx/>
                <a:latin typeface="Gill Sans"/>
                <a:ea typeface="Gill Sans"/>
                <a:cs typeface="Gill Sans"/>
                <a:sym typeface="Gill Sans"/>
              </a:defRPr>
            </a:lvl8pPr>
            <a:lvl9pPr marL="6146800" marR="0" indent="-1270000" algn="l" defTabSz="1828800" rtl="0" latinLnBrk="0">
              <a:lnSpc>
                <a:spcPct val="100000"/>
              </a:lnSpc>
              <a:spcBef>
                <a:spcPts val="0"/>
              </a:spcBef>
              <a:spcAft>
                <a:spcPts val="0"/>
              </a:spcAft>
              <a:buClrTx/>
              <a:buSzPct val="123000"/>
              <a:buFont typeface="Arial"/>
              <a:buChar char="•"/>
              <a:tabLst/>
              <a:defRPr sz="10000" b="1" i="0" u="none" strike="noStrike" cap="none" spc="0" baseline="0">
                <a:solidFill>
                  <a:srgbClr val="007EC5"/>
                </a:solidFill>
                <a:uFillTx/>
                <a:latin typeface="Gill Sans"/>
                <a:ea typeface="Gill Sans"/>
                <a:cs typeface="Gill Sans"/>
                <a:sym typeface="Gill Sans"/>
              </a:defRPr>
            </a:lvl9pPr>
          </a:lstStyle>
          <a:p>
            <a:pPr marL="317817" indent="-317817" defTabSz="704088" hangingPunct="1">
              <a:lnSpc>
                <a:spcPct val="120000"/>
              </a:lnSpc>
              <a:defRPr sz="2695"/>
            </a:pPr>
            <a:r>
              <a:rPr lang="en-US" sz="1348" b="0" dirty="0">
                <a:solidFill>
                  <a:srgbClr val="FFFFFF"/>
                </a:solidFill>
              </a:rPr>
              <a:t>Removes all HGV Traffic from public roads</a:t>
            </a:r>
          </a:p>
          <a:p>
            <a:pPr marL="317817" indent="-317817" defTabSz="704088" hangingPunct="1">
              <a:lnSpc>
                <a:spcPct val="120000"/>
              </a:lnSpc>
              <a:defRPr sz="2695"/>
            </a:pPr>
            <a:r>
              <a:rPr lang="en-US" sz="1348" b="0" dirty="0">
                <a:solidFill>
                  <a:srgbClr val="FFFFFF"/>
                </a:solidFill>
              </a:rPr>
              <a:t>Services all commercial traffic within Port &amp; Poolbeg peninsula</a:t>
            </a:r>
          </a:p>
          <a:p>
            <a:pPr marL="317817" indent="-317817" defTabSz="704088" hangingPunct="1">
              <a:lnSpc>
                <a:spcPct val="120000"/>
              </a:lnSpc>
              <a:defRPr sz="2695"/>
            </a:pPr>
            <a:r>
              <a:rPr lang="en-US" sz="1348" b="0" dirty="0">
                <a:solidFill>
                  <a:srgbClr val="FFFFFF"/>
                </a:solidFill>
              </a:rPr>
              <a:t>Provides safe transit to pedestrians &amp; cyclists</a:t>
            </a:r>
          </a:p>
          <a:p>
            <a:pPr marL="317817" indent="-317817" defTabSz="704088" hangingPunct="1">
              <a:lnSpc>
                <a:spcPct val="120000"/>
              </a:lnSpc>
              <a:defRPr sz="2695"/>
            </a:pPr>
            <a:r>
              <a:rPr lang="en-US" sz="1348" b="0" dirty="0">
                <a:solidFill>
                  <a:srgbClr val="FFFFFF"/>
                </a:solidFill>
              </a:rPr>
              <a:t>Allows for light rail expansion</a:t>
            </a:r>
          </a:p>
        </p:txBody>
      </p:sp>
    </p:spTree>
    <p:extLst>
      <p:ext uri="{BB962C8B-B14F-4D97-AF65-F5344CB8AC3E}">
        <p14:creationId xmlns:p14="http://schemas.microsoft.com/office/powerpoint/2010/main" val="2817793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3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21E8E12-8DCA-3288-3F19-D8C2DD2DDBFC}"/>
              </a:ext>
            </a:extLst>
          </p:cNvPr>
          <p:cNvSpPr txBox="1"/>
          <p:nvPr/>
        </p:nvSpPr>
        <p:spPr>
          <a:xfrm>
            <a:off x="4829290" y="142668"/>
            <a:ext cx="66593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3FM – Proper planning &amp; sustainable development</a:t>
            </a:r>
            <a:endParaRPr kumimoji="0" lang="en-IE"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0BAFF70-DF2C-7CCB-AA77-68A170739AA7}"/>
              </a:ext>
            </a:extLst>
          </p:cNvPr>
          <p:cNvSpPr/>
          <p:nvPr/>
        </p:nvSpPr>
        <p:spPr>
          <a:xfrm>
            <a:off x="4103327" y="4221018"/>
            <a:ext cx="1687874" cy="1071418"/>
          </a:xfrm>
          <a:custGeom>
            <a:avLst/>
            <a:gdLst>
              <a:gd name="connsiteX0" fmla="*/ 0 w 1690255"/>
              <a:gd name="connsiteY0" fmla="*/ 323273 h 1071418"/>
              <a:gd name="connsiteX1" fmla="*/ 36946 w 1690255"/>
              <a:gd name="connsiteY1" fmla="*/ 0 h 1071418"/>
              <a:gd name="connsiteX2" fmla="*/ 1690255 w 1690255"/>
              <a:gd name="connsiteY2" fmla="*/ 230909 h 1071418"/>
              <a:gd name="connsiteX3" fmla="*/ 1644073 w 1690255"/>
              <a:gd name="connsiteY3" fmla="*/ 646546 h 1071418"/>
              <a:gd name="connsiteX4" fmla="*/ 1256146 w 1690255"/>
              <a:gd name="connsiteY4" fmla="*/ 618837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256146 w 1690255"/>
              <a:gd name="connsiteY4" fmla="*/ 618837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256146 w 1690255"/>
              <a:gd name="connsiteY4" fmla="*/ 599787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220427 w 1690255"/>
              <a:gd name="connsiteY4" fmla="*/ 595025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98764 w 1690255"/>
              <a:gd name="connsiteY8" fmla="*/ 831273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55902 w 1690255"/>
              <a:gd name="connsiteY8" fmla="*/ 843179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41614 w 1690255"/>
              <a:gd name="connsiteY8" fmla="*/ 845560 h 1071418"/>
              <a:gd name="connsiteX9" fmla="*/ 314037 w 1690255"/>
              <a:gd name="connsiteY9" fmla="*/ 701964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41614 w 1690255"/>
              <a:gd name="connsiteY8" fmla="*/ 845560 h 1071418"/>
              <a:gd name="connsiteX9" fmla="*/ 325943 w 1690255"/>
              <a:gd name="connsiteY9" fmla="*/ 690057 h 1071418"/>
              <a:gd name="connsiteX10" fmla="*/ 267855 w 1690255"/>
              <a:gd name="connsiteY10" fmla="*/ 563418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41614 w 1690255"/>
              <a:gd name="connsiteY8" fmla="*/ 845560 h 1071418"/>
              <a:gd name="connsiteX9" fmla="*/ 325943 w 1690255"/>
              <a:gd name="connsiteY9" fmla="*/ 690057 h 1071418"/>
              <a:gd name="connsiteX10" fmla="*/ 298811 w 1690255"/>
              <a:gd name="connsiteY10" fmla="*/ 534843 h 1071418"/>
              <a:gd name="connsiteX11" fmla="*/ 249382 w 1690255"/>
              <a:gd name="connsiteY11" fmla="*/ 471055 h 1071418"/>
              <a:gd name="connsiteX12" fmla="*/ 193964 w 1690255"/>
              <a:gd name="connsiteY12" fmla="*/ 378691 h 1071418"/>
              <a:gd name="connsiteX13" fmla="*/ 0 w 1690255"/>
              <a:gd name="connsiteY13" fmla="*/ 323273 h 1071418"/>
              <a:gd name="connsiteX0" fmla="*/ 0 w 1690255"/>
              <a:gd name="connsiteY0" fmla="*/ 323273 h 1071418"/>
              <a:gd name="connsiteX1" fmla="*/ 36946 w 1690255"/>
              <a:gd name="connsiteY1" fmla="*/ 0 h 1071418"/>
              <a:gd name="connsiteX2" fmla="*/ 1690255 w 1690255"/>
              <a:gd name="connsiteY2" fmla="*/ 230909 h 1071418"/>
              <a:gd name="connsiteX3" fmla="*/ 1622642 w 1690255"/>
              <a:gd name="connsiteY3" fmla="*/ 665596 h 1071418"/>
              <a:gd name="connsiteX4" fmla="*/ 1198996 w 1690255"/>
              <a:gd name="connsiteY4" fmla="*/ 587881 h 1071418"/>
              <a:gd name="connsiteX5" fmla="*/ 1099128 w 1690255"/>
              <a:gd name="connsiteY5" fmla="*/ 1052946 h 1071418"/>
              <a:gd name="connsiteX6" fmla="*/ 979055 w 1690255"/>
              <a:gd name="connsiteY6" fmla="*/ 1071418 h 1071418"/>
              <a:gd name="connsiteX7" fmla="*/ 665019 w 1690255"/>
              <a:gd name="connsiteY7" fmla="*/ 969818 h 1071418"/>
              <a:gd name="connsiteX8" fmla="*/ 441614 w 1690255"/>
              <a:gd name="connsiteY8" fmla="*/ 845560 h 1071418"/>
              <a:gd name="connsiteX9" fmla="*/ 325943 w 1690255"/>
              <a:gd name="connsiteY9" fmla="*/ 690057 h 1071418"/>
              <a:gd name="connsiteX10" fmla="*/ 298811 w 1690255"/>
              <a:gd name="connsiteY10" fmla="*/ 534843 h 1071418"/>
              <a:gd name="connsiteX11" fmla="*/ 258907 w 1690255"/>
              <a:gd name="connsiteY11" fmla="*/ 440099 h 1071418"/>
              <a:gd name="connsiteX12" fmla="*/ 193964 w 1690255"/>
              <a:gd name="connsiteY12" fmla="*/ 378691 h 1071418"/>
              <a:gd name="connsiteX13" fmla="*/ 0 w 1690255"/>
              <a:gd name="connsiteY13" fmla="*/ 323273 h 1071418"/>
              <a:gd name="connsiteX0" fmla="*/ 0 w 1687874"/>
              <a:gd name="connsiteY0" fmla="*/ 299461 h 1071418"/>
              <a:gd name="connsiteX1" fmla="*/ 34565 w 1687874"/>
              <a:gd name="connsiteY1" fmla="*/ 0 h 1071418"/>
              <a:gd name="connsiteX2" fmla="*/ 1687874 w 1687874"/>
              <a:gd name="connsiteY2" fmla="*/ 230909 h 1071418"/>
              <a:gd name="connsiteX3" fmla="*/ 1620261 w 1687874"/>
              <a:gd name="connsiteY3" fmla="*/ 665596 h 1071418"/>
              <a:gd name="connsiteX4" fmla="*/ 1196615 w 1687874"/>
              <a:gd name="connsiteY4" fmla="*/ 587881 h 1071418"/>
              <a:gd name="connsiteX5" fmla="*/ 1096747 w 1687874"/>
              <a:gd name="connsiteY5" fmla="*/ 1052946 h 1071418"/>
              <a:gd name="connsiteX6" fmla="*/ 976674 w 1687874"/>
              <a:gd name="connsiteY6" fmla="*/ 1071418 h 1071418"/>
              <a:gd name="connsiteX7" fmla="*/ 662638 w 1687874"/>
              <a:gd name="connsiteY7" fmla="*/ 969818 h 1071418"/>
              <a:gd name="connsiteX8" fmla="*/ 439233 w 1687874"/>
              <a:gd name="connsiteY8" fmla="*/ 845560 h 1071418"/>
              <a:gd name="connsiteX9" fmla="*/ 323562 w 1687874"/>
              <a:gd name="connsiteY9" fmla="*/ 690057 h 1071418"/>
              <a:gd name="connsiteX10" fmla="*/ 296430 w 1687874"/>
              <a:gd name="connsiteY10" fmla="*/ 534843 h 1071418"/>
              <a:gd name="connsiteX11" fmla="*/ 256526 w 1687874"/>
              <a:gd name="connsiteY11" fmla="*/ 440099 h 1071418"/>
              <a:gd name="connsiteX12" fmla="*/ 191583 w 1687874"/>
              <a:gd name="connsiteY12" fmla="*/ 378691 h 1071418"/>
              <a:gd name="connsiteX13" fmla="*/ 0 w 1687874"/>
              <a:gd name="connsiteY13" fmla="*/ 299461 h 1071418"/>
              <a:gd name="connsiteX0" fmla="*/ 0 w 1687874"/>
              <a:gd name="connsiteY0" fmla="*/ 299461 h 1071418"/>
              <a:gd name="connsiteX1" fmla="*/ 34565 w 1687874"/>
              <a:gd name="connsiteY1" fmla="*/ 0 h 1071418"/>
              <a:gd name="connsiteX2" fmla="*/ 1687874 w 1687874"/>
              <a:gd name="connsiteY2" fmla="*/ 230909 h 1071418"/>
              <a:gd name="connsiteX3" fmla="*/ 1620261 w 1687874"/>
              <a:gd name="connsiteY3" fmla="*/ 665596 h 1071418"/>
              <a:gd name="connsiteX4" fmla="*/ 1196615 w 1687874"/>
              <a:gd name="connsiteY4" fmla="*/ 587881 h 1071418"/>
              <a:gd name="connsiteX5" fmla="*/ 1096747 w 1687874"/>
              <a:gd name="connsiteY5" fmla="*/ 1052946 h 1071418"/>
              <a:gd name="connsiteX6" fmla="*/ 976674 w 1687874"/>
              <a:gd name="connsiteY6" fmla="*/ 1071418 h 1071418"/>
              <a:gd name="connsiteX7" fmla="*/ 662638 w 1687874"/>
              <a:gd name="connsiteY7" fmla="*/ 969818 h 1071418"/>
              <a:gd name="connsiteX8" fmla="*/ 439233 w 1687874"/>
              <a:gd name="connsiteY8" fmla="*/ 845560 h 1071418"/>
              <a:gd name="connsiteX9" fmla="*/ 323562 w 1687874"/>
              <a:gd name="connsiteY9" fmla="*/ 690057 h 1071418"/>
              <a:gd name="connsiteX10" fmla="*/ 296430 w 1687874"/>
              <a:gd name="connsiteY10" fmla="*/ 534843 h 1071418"/>
              <a:gd name="connsiteX11" fmla="*/ 256526 w 1687874"/>
              <a:gd name="connsiteY11" fmla="*/ 440099 h 1071418"/>
              <a:gd name="connsiteX12" fmla="*/ 191583 w 1687874"/>
              <a:gd name="connsiteY12" fmla="*/ 378691 h 1071418"/>
              <a:gd name="connsiteX13" fmla="*/ 0 w 1687874"/>
              <a:gd name="connsiteY13" fmla="*/ 299461 h 1071418"/>
              <a:gd name="connsiteX0" fmla="*/ 0 w 1687874"/>
              <a:gd name="connsiteY0" fmla="*/ 299461 h 1071418"/>
              <a:gd name="connsiteX1" fmla="*/ 34565 w 1687874"/>
              <a:gd name="connsiteY1" fmla="*/ 0 h 1071418"/>
              <a:gd name="connsiteX2" fmla="*/ 1687874 w 1687874"/>
              <a:gd name="connsiteY2" fmla="*/ 230909 h 1071418"/>
              <a:gd name="connsiteX3" fmla="*/ 1620261 w 1687874"/>
              <a:gd name="connsiteY3" fmla="*/ 665596 h 1071418"/>
              <a:gd name="connsiteX4" fmla="*/ 1196615 w 1687874"/>
              <a:gd name="connsiteY4" fmla="*/ 587881 h 1071418"/>
              <a:gd name="connsiteX5" fmla="*/ 1096747 w 1687874"/>
              <a:gd name="connsiteY5" fmla="*/ 1052946 h 1071418"/>
              <a:gd name="connsiteX6" fmla="*/ 976674 w 1687874"/>
              <a:gd name="connsiteY6" fmla="*/ 1071418 h 1071418"/>
              <a:gd name="connsiteX7" fmla="*/ 662638 w 1687874"/>
              <a:gd name="connsiteY7" fmla="*/ 969818 h 1071418"/>
              <a:gd name="connsiteX8" fmla="*/ 439233 w 1687874"/>
              <a:gd name="connsiteY8" fmla="*/ 845560 h 1071418"/>
              <a:gd name="connsiteX9" fmla="*/ 323562 w 1687874"/>
              <a:gd name="connsiteY9" fmla="*/ 690057 h 1071418"/>
              <a:gd name="connsiteX10" fmla="*/ 296430 w 1687874"/>
              <a:gd name="connsiteY10" fmla="*/ 534843 h 1071418"/>
              <a:gd name="connsiteX11" fmla="*/ 256526 w 1687874"/>
              <a:gd name="connsiteY11" fmla="*/ 440099 h 1071418"/>
              <a:gd name="connsiteX12" fmla="*/ 191583 w 1687874"/>
              <a:gd name="connsiteY12" fmla="*/ 378691 h 1071418"/>
              <a:gd name="connsiteX13" fmla="*/ 0 w 1687874"/>
              <a:gd name="connsiteY13" fmla="*/ 299461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874" h="1071418">
                <a:moveTo>
                  <a:pt x="0" y="299461"/>
                </a:moveTo>
                <a:lnTo>
                  <a:pt x="34565" y="0"/>
                </a:lnTo>
                <a:lnTo>
                  <a:pt x="1687874" y="230909"/>
                </a:lnTo>
                <a:lnTo>
                  <a:pt x="1620261" y="665596"/>
                </a:lnTo>
                <a:lnTo>
                  <a:pt x="1196615" y="587881"/>
                </a:lnTo>
                <a:lnTo>
                  <a:pt x="1096747" y="1052946"/>
                </a:lnTo>
                <a:cubicBezTo>
                  <a:pt x="1049579" y="1078153"/>
                  <a:pt x="1016698" y="1065261"/>
                  <a:pt x="976674" y="1071418"/>
                </a:cubicBezTo>
                <a:lnTo>
                  <a:pt x="662638" y="969818"/>
                </a:lnTo>
                <a:lnTo>
                  <a:pt x="439233" y="845560"/>
                </a:lnTo>
                <a:lnTo>
                  <a:pt x="323562" y="690057"/>
                </a:lnTo>
                <a:lnTo>
                  <a:pt x="296430" y="534843"/>
                </a:lnTo>
                <a:lnTo>
                  <a:pt x="256526" y="440099"/>
                </a:lnTo>
                <a:lnTo>
                  <a:pt x="191583" y="378691"/>
                </a:lnTo>
                <a:cubicBezTo>
                  <a:pt x="137247" y="335612"/>
                  <a:pt x="78148" y="313965"/>
                  <a:pt x="0" y="299461"/>
                </a:cubicBezTo>
                <a:close/>
              </a:path>
            </a:pathLst>
          </a:custGeom>
          <a:solidFill>
            <a:srgbClr val="FFC000">
              <a:alpha val="50000"/>
            </a:srgb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E13CB7C-1586-9E0F-F679-7795DA77FA52}"/>
              </a:ext>
            </a:extLst>
          </p:cNvPr>
          <p:cNvSpPr/>
          <p:nvPr/>
        </p:nvSpPr>
        <p:spPr>
          <a:xfrm>
            <a:off x="8277225" y="4526756"/>
            <a:ext cx="2076450" cy="473869"/>
          </a:xfrm>
          <a:custGeom>
            <a:avLst/>
            <a:gdLst>
              <a:gd name="connsiteX0" fmla="*/ 33338 w 2076450"/>
              <a:gd name="connsiteY0" fmla="*/ 466725 h 466725"/>
              <a:gd name="connsiteX1" fmla="*/ 0 w 2076450"/>
              <a:gd name="connsiteY1" fmla="*/ 233363 h 466725"/>
              <a:gd name="connsiteX2" fmla="*/ 80963 w 2076450"/>
              <a:gd name="connsiteY2" fmla="*/ 195263 h 466725"/>
              <a:gd name="connsiteX3" fmla="*/ 128588 w 2076450"/>
              <a:gd name="connsiteY3" fmla="*/ 157163 h 466725"/>
              <a:gd name="connsiteX4" fmla="*/ 142875 w 2076450"/>
              <a:gd name="connsiteY4" fmla="*/ 80963 h 466725"/>
              <a:gd name="connsiteX5" fmla="*/ 138113 w 2076450"/>
              <a:gd name="connsiteY5" fmla="*/ 33338 h 466725"/>
              <a:gd name="connsiteX6" fmla="*/ 2014538 w 2076450"/>
              <a:gd name="connsiteY6" fmla="*/ 0 h 466725"/>
              <a:gd name="connsiteX7" fmla="*/ 2076450 w 2076450"/>
              <a:gd name="connsiteY7" fmla="*/ 433388 h 466725"/>
              <a:gd name="connsiteX8" fmla="*/ 2014538 w 2076450"/>
              <a:gd name="connsiteY8" fmla="*/ 438150 h 466725"/>
              <a:gd name="connsiteX9" fmla="*/ 1990725 w 2076450"/>
              <a:gd name="connsiteY9" fmla="*/ 333375 h 466725"/>
              <a:gd name="connsiteX10" fmla="*/ 1042988 w 2076450"/>
              <a:gd name="connsiteY10" fmla="*/ 376238 h 466725"/>
              <a:gd name="connsiteX11" fmla="*/ 1090613 w 2076450"/>
              <a:gd name="connsiteY11" fmla="*/ 438150 h 466725"/>
              <a:gd name="connsiteX12" fmla="*/ 623888 w 2076450"/>
              <a:gd name="connsiteY12" fmla="*/ 457200 h 466725"/>
              <a:gd name="connsiteX13" fmla="*/ 619125 w 2076450"/>
              <a:gd name="connsiteY13" fmla="*/ 342900 h 466725"/>
              <a:gd name="connsiteX14" fmla="*/ 538163 w 2076450"/>
              <a:gd name="connsiteY14" fmla="*/ 342900 h 466725"/>
              <a:gd name="connsiteX15" fmla="*/ 547688 w 2076450"/>
              <a:gd name="connsiteY15" fmla="*/ 447675 h 466725"/>
              <a:gd name="connsiteX16" fmla="*/ 433388 w 2076450"/>
              <a:gd name="connsiteY16" fmla="*/ 461963 h 466725"/>
              <a:gd name="connsiteX17" fmla="*/ 428625 w 2076450"/>
              <a:gd name="connsiteY17" fmla="*/ 385763 h 466725"/>
              <a:gd name="connsiteX18" fmla="*/ 300038 w 2076450"/>
              <a:gd name="connsiteY18" fmla="*/ 381000 h 466725"/>
              <a:gd name="connsiteX19" fmla="*/ 319088 w 2076450"/>
              <a:gd name="connsiteY19" fmla="*/ 461963 h 466725"/>
              <a:gd name="connsiteX20" fmla="*/ 33338 w 2076450"/>
              <a:gd name="connsiteY20" fmla="*/ 466725 h 466725"/>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40532 h 473869"/>
              <a:gd name="connsiteX8" fmla="*/ 2014538 w 2076450"/>
              <a:gd name="connsiteY8" fmla="*/ 445294 h 473869"/>
              <a:gd name="connsiteX9" fmla="*/ 1990725 w 2076450"/>
              <a:gd name="connsiteY9" fmla="*/ 340519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40532 h 473869"/>
              <a:gd name="connsiteX8" fmla="*/ 2014538 w 2076450"/>
              <a:gd name="connsiteY8" fmla="*/ 445294 h 473869"/>
              <a:gd name="connsiteX9" fmla="*/ 2012156 w 2076450"/>
              <a:gd name="connsiteY9" fmla="*/ 340519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40532 h 473869"/>
              <a:gd name="connsiteX8" fmla="*/ 2014538 w 2076450"/>
              <a:gd name="connsiteY8" fmla="*/ 445294 h 473869"/>
              <a:gd name="connsiteX9" fmla="*/ 2009775 w 2076450"/>
              <a:gd name="connsiteY9" fmla="*/ 345282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40532 h 473869"/>
              <a:gd name="connsiteX8" fmla="*/ 2009775 w 2076450"/>
              <a:gd name="connsiteY8" fmla="*/ 426244 h 473869"/>
              <a:gd name="connsiteX9" fmla="*/ 2009775 w 2076450"/>
              <a:gd name="connsiteY9" fmla="*/ 345282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09775 w 2076450"/>
              <a:gd name="connsiteY8" fmla="*/ 426244 h 473869"/>
              <a:gd name="connsiteX9" fmla="*/ 2009775 w 2076450"/>
              <a:gd name="connsiteY9" fmla="*/ 345282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19300 w 2076450"/>
              <a:gd name="connsiteY8" fmla="*/ 426244 h 473869"/>
              <a:gd name="connsiteX9" fmla="*/ 2009775 w 2076450"/>
              <a:gd name="connsiteY9" fmla="*/ 345282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45282 h 473869"/>
              <a:gd name="connsiteX10" fmla="*/ 1042988 w 2076450"/>
              <a:gd name="connsiteY10" fmla="*/ 383382 h 473869"/>
              <a:gd name="connsiteX11" fmla="*/ 1090613 w 2076450"/>
              <a:gd name="connsiteY11" fmla="*/ 445294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45282 h 473869"/>
              <a:gd name="connsiteX10" fmla="*/ 1042988 w 2076450"/>
              <a:gd name="connsiteY10" fmla="*/ 383382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45282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40482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33338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33338 w 2076450"/>
              <a:gd name="connsiteY20" fmla="*/ 473869 h 473869"/>
              <a:gd name="connsiteX0" fmla="*/ 16669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16669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00038 w 2076450"/>
              <a:gd name="connsiteY18" fmla="*/ 388144 h 473869"/>
              <a:gd name="connsiteX19" fmla="*/ 319088 w 2076450"/>
              <a:gd name="connsiteY19" fmla="*/ 469107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8625 w 2076450"/>
              <a:gd name="connsiteY17" fmla="*/ 392907 h 473869"/>
              <a:gd name="connsiteX18" fmla="*/ 333376 w 2076450"/>
              <a:gd name="connsiteY18" fmla="*/ 411957 h 473869"/>
              <a:gd name="connsiteX19" fmla="*/ 319088 w 2076450"/>
              <a:gd name="connsiteY19" fmla="*/ 469107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3863 w 2076450"/>
              <a:gd name="connsiteY17" fmla="*/ 411957 h 473869"/>
              <a:gd name="connsiteX18" fmla="*/ 333376 w 2076450"/>
              <a:gd name="connsiteY18" fmla="*/ 411957 h 473869"/>
              <a:gd name="connsiteX19" fmla="*/ 319088 w 2076450"/>
              <a:gd name="connsiteY19" fmla="*/ 469107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3863 w 2076450"/>
              <a:gd name="connsiteY17" fmla="*/ 411957 h 473869"/>
              <a:gd name="connsiteX18" fmla="*/ 333376 w 2076450"/>
              <a:gd name="connsiteY18" fmla="*/ 411957 h 473869"/>
              <a:gd name="connsiteX19" fmla="*/ 326232 w 2076450"/>
              <a:gd name="connsiteY19" fmla="*/ 471488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33388 w 2076450"/>
              <a:gd name="connsiteY16" fmla="*/ 469107 h 473869"/>
              <a:gd name="connsiteX17" fmla="*/ 423863 w 2076450"/>
              <a:gd name="connsiteY17" fmla="*/ 411957 h 473869"/>
              <a:gd name="connsiteX18" fmla="*/ 333376 w 2076450"/>
              <a:gd name="connsiteY18" fmla="*/ 411957 h 473869"/>
              <a:gd name="connsiteX19" fmla="*/ 330994 w 2076450"/>
              <a:gd name="connsiteY19" fmla="*/ 473869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7688 w 2076450"/>
              <a:gd name="connsiteY15" fmla="*/ 454819 h 473869"/>
              <a:gd name="connsiteX16" fmla="*/ 421482 w 2076450"/>
              <a:gd name="connsiteY16" fmla="*/ 464345 h 473869"/>
              <a:gd name="connsiteX17" fmla="*/ 423863 w 2076450"/>
              <a:gd name="connsiteY17" fmla="*/ 411957 h 473869"/>
              <a:gd name="connsiteX18" fmla="*/ 333376 w 2076450"/>
              <a:gd name="connsiteY18" fmla="*/ 411957 h 473869"/>
              <a:gd name="connsiteX19" fmla="*/ 330994 w 2076450"/>
              <a:gd name="connsiteY19" fmla="*/ 473869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38163 w 2076450"/>
              <a:gd name="connsiteY14" fmla="*/ 350044 h 473869"/>
              <a:gd name="connsiteX15" fmla="*/ 542926 w 2076450"/>
              <a:gd name="connsiteY15" fmla="*/ 461963 h 473869"/>
              <a:gd name="connsiteX16" fmla="*/ 421482 w 2076450"/>
              <a:gd name="connsiteY16" fmla="*/ 464345 h 473869"/>
              <a:gd name="connsiteX17" fmla="*/ 423863 w 2076450"/>
              <a:gd name="connsiteY17" fmla="*/ 411957 h 473869"/>
              <a:gd name="connsiteX18" fmla="*/ 333376 w 2076450"/>
              <a:gd name="connsiteY18" fmla="*/ 411957 h 473869"/>
              <a:gd name="connsiteX19" fmla="*/ 330994 w 2076450"/>
              <a:gd name="connsiteY19" fmla="*/ 473869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19125 w 2076450"/>
              <a:gd name="connsiteY13" fmla="*/ 350044 h 473869"/>
              <a:gd name="connsiteX14" fmla="*/ 540544 w 2076450"/>
              <a:gd name="connsiteY14" fmla="*/ 361950 h 473869"/>
              <a:gd name="connsiteX15" fmla="*/ 542926 w 2076450"/>
              <a:gd name="connsiteY15" fmla="*/ 461963 h 473869"/>
              <a:gd name="connsiteX16" fmla="*/ 421482 w 2076450"/>
              <a:gd name="connsiteY16" fmla="*/ 464345 h 473869"/>
              <a:gd name="connsiteX17" fmla="*/ 423863 w 2076450"/>
              <a:gd name="connsiteY17" fmla="*/ 411957 h 473869"/>
              <a:gd name="connsiteX18" fmla="*/ 333376 w 2076450"/>
              <a:gd name="connsiteY18" fmla="*/ 411957 h 473869"/>
              <a:gd name="connsiteX19" fmla="*/ 330994 w 2076450"/>
              <a:gd name="connsiteY19" fmla="*/ 473869 h 473869"/>
              <a:gd name="connsiteX20" fmla="*/ 7144 w 2076450"/>
              <a:gd name="connsiteY20" fmla="*/ 473869 h 473869"/>
              <a:gd name="connsiteX0" fmla="*/ 7144 w 2076450"/>
              <a:gd name="connsiteY0" fmla="*/ 473869 h 473869"/>
              <a:gd name="connsiteX1" fmla="*/ 0 w 2076450"/>
              <a:gd name="connsiteY1" fmla="*/ 240507 h 473869"/>
              <a:gd name="connsiteX2" fmla="*/ 80963 w 2076450"/>
              <a:gd name="connsiteY2" fmla="*/ 202407 h 473869"/>
              <a:gd name="connsiteX3" fmla="*/ 128588 w 2076450"/>
              <a:gd name="connsiteY3" fmla="*/ 164307 h 473869"/>
              <a:gd name="connsiteX4" fmla="*/ 142875 w 2076450"/>
              <a:gd name="connsiteY4" fmla="*/ 88107 h 473869"/>
              <a:gd name="connsiteX5" fmla="*/ 138113 w 2076450"/>
              <a:gd name="connsiteY5" fmla="*/ 52388 h 473869"/>
              <a:gd name="connsiteX6" fmla="*/ 2064544 w 2076450"/>
              <a:gd name="connsiteY6" fmla="*/ 0 h 473869"/>
              <a:gd name="connsiteX7" fmla="*/ 2076450 w 2076450"/>
              <a:gd name="connsiteY7" fmla="*/ 423864 h 473869"/>
              <a:gd name="connsiteX8" fmla="*/ 2019300 w 2076450"/>
              <a:gd name="connsiteY8" fmla="*/ 426244 h 473869"/>
              <a:gd name="connsiteX9" fmla="*/ 2014537 w 2076450"/>
              <a:gd name="connsiteY9" fmla="*/ 352426 h 473869"/>
              <a:gd name="connsiteX10" fmla="*/ 1040607 w 2076450"/>
              <a:gd name="connsiteY10" fmla="*/ 388145 h 473869"/>
              <a:gd name="connsiteX11" fmla="*/ 1042988 w 2076450"/>
              <a:gd name="connsiteY11" fmla="*/ 447675 h 473869"/>
              <a:gd name="connsiteX12" fmla="*/ 623888 w 2076450"/>
              <a:gd name="connsiteY12" fmla="*/ 464344 h 473869"/>
              <a:gd name="connsiteX13" fmla="*/ 621506 w 2076450"/>
              <a:gd name="connsiteY13" fmla="*/ 359569 h 473869"/>
              <a:gd name="connsiteX14" fmla="*/ 540544 w 2076450"/>
              <a:gd name="connsiteY14" fmla="*/ 361950 h 473869"/>
              <a:gd name="connsiteX15" fmla="*/ 542926 w 2076450"/>
              <a:gd name="connsiteY15" fmla="*/ 461963 h 473869"/>
              <a:gd name="connsiteX16" fmla="*/ 421482 w 2076450"/>
              <a:gd name="connsiteY16" fmla="*/ 464345 h 473869"/>
              <a:gd name="connsiteX17" fmla="*/ 423863 w 2076450"/>
              <a:gd name="connsiteY17" fmla="*/ 411957 h 473869"/>
              <a:gd name="connsiteX18" fmla="*/ 333376 w 2076450"/>
              <a:gd name="connsiteY18" fmla="*/ 411957 h 473869"/>
              <a:gd name="connsiteX19" fmla="*/ 330994 w 2076450"/>
              <a:gd name="connsiteY19" fmla="*/ 473869 h 473869"/>
              <a:gd name="connsiteX20" fmla="*/ 7144 w 2076450"/>
              <a:gd name="connsiteY20" fmla="*/ 473869 h 4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6450" h="473869">
                <a:moveTo>
                  <a:pt x="7144" y="473869"/>
                </a:moveTo>
                <a:lnTo>
                  <a:pt x="0" y="240507"/>
                </a:lnTo>
                <a:lnTo>
                  <a:pt x="80963" y="202407"/>
                </a:lnTo>
                <a:lnTo>
                  <a:pt x="128588" y="164307"/>
                </a:lnTo>
                <a:lnTo>
                  <a:pt x="142875" y="88107"/>
                </a:lnTo>
                <a:lnTo>
                  <a:pt x="138113" y="52388"/>
                </a:lnTo>
                <a:lnTo>
                  <a:pt x="2064544" y="0"/>
                </a:lnTo>
                <a:lnTo>
                  <a:pt x="2076450" y="423864"/>
                </a:lnTo>
                <a:lnTo>
                  <a:pt x="2019300" y="426244"/>
                </a:lnTo>
                <a:lnTo>
                  <a:pt x="2014537" y="352426"/>
                </a:lnTo>
                <a:lnTo>
                  <a:pt x="1040607" y="388145"/>
                </a:lnTo>
                <a:cubicBezTo>
                  <a:pt x="1041401" y="407988"/>
                  <a:pt x="1042194" y="427832"/>
                  <a:pt x="1042988" y="447675"/>
                </a:cubicBezTo>
                <a:lnTo>
                  <a:pt x="623888" y="464344"/>
                </a:lnTo>
                <a:lnTo>
                  <a:pt x="621506" y="359569"/>
                </a:lnTo>
                <a:lnTo>
                  <a:pt x="540544" y="361950"/>
                </a:lnTo>
                <a:lnTo>
                  <a:pt x="542926" y="461963"/>
                </a:lnTo>
                <a:lnTo>
                  <a:pt x="421482" y="464345"/>
                </a:lnTo>
                <a:lnTo>
                  <a:pt x="423863" y="411957"/>
                </a:lnTo>
                <a:lnTo>
                  <a:pt x="333376" y="411957"/>
                </a:lnTo>
                <a:lnTo>
                  <a:pt x="330994" y="473869"/>
                </a:lnTo>
                <a:lnTo>
                  <a:pt x="7144" y="473869"/>
                </a:lnTo>
                <a:close/>
              </a:path>
            </a:pathLst>
          </a:custGeom>
          <a:solidFill>
            <a:srgbClr val="FFC000">
              <a:alpha val="50000"/>
            </a:srgb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AE5B2A9-E8D2-2AD4-D2CC-E8896FFA5CF8}"/>
              </a:ext>
            </a:extLst>
          </p:cNvPr>
          <p:cNvSpPr/>
          <p:nvPr/>
        </p:nvSpPr>
        <p:spPr>
          <a:xfrm>
            <a:off x="5229225" y="5962650"/>
            <a:ext cx="1309688" cy="585788"/>
          </a:xfrm>
          <a:custGeom>
            <a:avLst/>
            <a:gdLst>
              <a:gd name="connsiteX0" fmla="*/ 242888 w 1309688"/>
              <a:gd name="connsiteY0" fmla="*/ 0 h 585788"/>
              <a:gd name="connsiteX1" fmla="*/ 1309688 w 1309688"/>
              <a:gd name="connsiteY1" fmla="*/ 223838 h 585788"/>
              <a:gd name="connsiteX2" fmla="*/ 1285875 w 1309688"/>
              <a:gd name="connsiteY2" fmla="*/ 361950 h 585788"/>
              <a:gd name="connsiteX3" fmla="*/ 1233488 w 1309688"/>
              <a:gd name="connsiteY3" fmla="*/ 585788 h 585788"/>
              <a:gd name="connsiteX4" fmla="*/ 0 w 1309688"/>
              <a:gd name="connsiteY4" fmla="*/ 361950 h 585788"/>
              <a:gd name="connsiteX5" fmla="*/ 242888 w 1309688"/>
              <a:gd name="connsiteY5" fmla="*/ 0 h 5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88" h="585788">
                <a:moveTo>
                  <a:pt x="242888" y="0"/>
                </a:moveTo>
                <a:lnTo>
                  <a:pt x="1309688" y="223838"/>
                </a:lnTo>
                <a:lnTo>
                  <a:pt x="1285875" y="361950"/>
                </a:lnTo>
                <a:lnTo>
                  <a:pt x="1233488" y="585788"/>
                </a:lnTo>
                <a:lnTo>
                  <a:pt x="0" y="361950"/>
                </a:lnTo>
                <a:lnTo>
                  <a:pt x="242888" y="0"/>
                </a:lnTo>
                <a:close/>
              </a:path>
            </a:pathLst>
          </a:custGeom>
          <a:solidFill>
            <a:srgbClr val="FFC000">
              <a:alpha val="50000"/>
            </a:srgb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A26F3BA8-1DD3-0EE7-1319-83681968F179}"/>
              </a:ext>
            </a:extLst>
          </p:cNvPr>
          <p:cNvSpPr/>
          <p:nvPr/>
        </p:nvSpPr>
        <p:spPr>
          <a:xfrm>
            <a:off x="6185766" y="5024582"/>
            <a:ext cx="2108489" cy="964334"/>
          </a:xfrm>
          <a:custGeom>
            <a:avLst/>
            <a:gdLst>
              <a:gd name="connsiteX0" fmla="*/ 0 w 2124364"/>
              <a:gd name="connsiteY0" fmla="*/ 1043709 h 1043709"/>
              <a:gd name="connsiteX1" fmla="*/ 184727 w 2124364"/>
              <a:gd name="connsiteY1" fmla="*/ 138545 h 1043709"/>
              <a:gd name="connsiteX2" fmla="*/ 249382 w 2124364"/>
              <a:gd name="connsiteY2" fmla="*/ 92363 h 1043709"/>
              <a:gd name="connsiteX3" fmla="*/ 1302327 w 2124364"/>
              <a:gd name="connsiteY3" fmla="*/ 277091 h 1043709"/>
              <a:gd name="connsiteX4" fmla="*/ 1487054 w 2124364"/>
              <a:gd name="connsiteY4" fmla="*/ 387927 h 1043709"/>
              <a:gd name="connsiteX5" fmla="*/ 1681018 w 2124364"/>
              <a:gd name="connsiteY5" fmla="*/ 508000 h 1043709"/>
              <a:gd name="connsiteX6" fmla="*/ 1865745 w 2124364"/>
              <a:gd name="connsiteY6" fmla="*/ 554182 h 1043709"/>
              <a:gd name="connsiteX7" fmla="*/ 1958109 w 2124364"/>
              <a:gd name="connsiteY7" fmla="*/ 350982 h 1043709"/>
              <a:gd name="connsiteX8" fmla="*/ 2059709 w 2124364"/>
              <a:gd name="connsiteY8" fmla="*/ 240145 h 1043709"/>
              <a:gd name="connsiteX9" fmla="*/ 2124364 w 2124364"/>
              <a:gd name="connsiteY9" fmla="*/ 0 h 1043709"/>
              <a:gd name="connsiteX0" fmla="*/ 0 w 2108489"/>
              <a:gd name="connsiteY0" fmla="*/ 964334 h 964334"/>
              <a:gd name="connsiteX1" fmla="*/ 168852 w 2108489"/>
              <a:gd name="connsiteY1" fmla="*/ 138545 h 964334"/>
              <a:gd name="connsiteX2" fmla="*/ 233507 w 2108489"/>
              <a:gd name="connsiteY2" fmla="*/ 92363 h 964334"/>
              <a:gd name="connsiteX3" fmla="*/ 1286452 w 2108489"/>
              <a:gd name="connsiteY3" fmla="*/ 277091 h 964334"/>
              <a:gd name="connsiteX4" fmla="*/ 1471179 w 2108489"/>
              <a:gd name="connsiteY4" fmla="*/ 387927 h 964334"/>
              <a:gd name="connsiteX5" fmla="*/ 1665143 w 2108489"/>
              <a:gd name="connsiteY5" fmla="*/ 508000 h 964334"/>
              <a:gd name="connsiteX6" fmla="*/ 1849870 w 2108489"/>
              <a:gd name="connsiteY6" fmla="*/ 554182 h 964334"/>
              <a:gd name="connsiteX7" fmla="*/ 1942234 w 2108489"/>
              <a:gd name="connsiteY7" fmla="*/ 350982 h 964334"/>
              <a:gd name="connsiteX8" fmla="*/ 2043834 w 2108489"/>
              <a:gd name="connsiteY8" fmla="*/ 240145 h 964334"/>
              <a:gd name="connsiteX9" fmla="*/ 2108489 w 2108489"/>
              <a:gd name="connsiteY9" fmla="*/ 0 h 964334"/>
              <a:gd name="connsiteX0" fmla="*/ 0 w 2108489"/>
              <a:gd name="connsiteY0" fmla="*/ 964334 h 964334"/>
              <a:gd name="connsiteX1" fmla="*/ 168852 w 2108489"/>
              <a:gd name="connsiteY1" fmla="*/ 138545 h 964334"/>
              <a:gd name="connsiteX2" fmla="*/ 233507 w 2108489"/>
              <a:gd name="connsiteY2" fmla="*/ 92363 h 964334"/>
              <a:gd name="connsiteX3" fmla="*/ 1286452 w 2108489"/>
              <a:gd name="connsiteY3" fmla="*/ 277091 h 964334"/>
              <a:gd name="connsiteX4" fmla="*/ 1464036 w 2108489"/>
              <a:gd name="connsiteY4" fmla="*/ 402215 h 964334"/>
              <a:gd name="connsiteX5" fmla="*/ 1665143 w 2108489"/>
              <a:gd name="connsiteY5" fmla="*/ 508000 h 964334"/>
              <a:gd name="connsiteX6" fmla="*/ 1849870 w 2108489"/>
              <a:gd name="connsiteY6" fmla="*/ 554182 h 964334"/>
              <a:gd name="connsiteX7" fmla="*/ 1942234 w 2108489"/>
              <a:gd name="connsiteY7" fmla="*/ 350982 h 964334"/>
              <a:gd name="connsiteX8" fmla="*/ 2043834 w 2108489"/>
              <a:gd name="connsiteY8" fmla="*/ 240145 h 964334"/>
              <a:gd name="connsiteX9" fmla="*/ 2108489 w 2108489"/>
              <a:gd name="connsiteY9" fmla="*/ 0 h 964334"/>
              <a:gd name="connsiteX0" fmla="*/ 0 w 2108489"/>
              <a:gd name="connsiteY0" fmla="*/ 964334 h 964334"/>
              <a:gd name="connsiteX1" fmla="*/ 168852 w 2108489"/>
              <a:gd name="connsiteY1" fmla="*/ 138545 h 964334"/>
              <a:gd name="connsiteX2" fmla="*/ 233507 w 2108489"/>
              <a:gd name="connsiteY2" fmla="*/ 92363 h 964334"/>
              <a:gd name="connsiteX3" fmla="*/ 1286452 w 2108489"/>
              <a:gd name="connsiteY3" fmla="*/ 277091 h 964334"/>
              <a:gd name="connsiteX4" fmla="*/ 1464036 w 2108489"/>
              <a:gd name="connsiteY4" fmla="*/ 402215 h 964334"/>
              <a:gd name="connsiteX5" fmla="*/ 1665143 w 2108489"/>
              <a:gd name="connsiteY5" fmla="*/ 508000 h 964334"/>
              <a:gd name="connsiteX6" fmla="*/ 1849870 w 2108489"/>
              <a:gd name="connsiteY6" fmla="*/ 554182 h 964334"/>
              <a:gd name="connsiteX7" fmla="*/ 1942234 w 2108489"/>
              <a:gd name="connsiteY7" fmla="*/ 350982 h 964334"/>
              <a:gd name="connsiteX8" fmla="*/ 2043834 w 2108489"/>
              <a:gd name="connsiteY8" fmla="*/ 240145 h 964334"/>
              <a:gd name="connsiteX9" fmla="*/ 2108489 w 2108489"/>
              <a:gd name="connsiteY9" fmla="*/ 0 h 964334"/>
              <a:gd name="connsiteX0" fmla="*/ 0 w 2108489"/>
              <a:gd name="connsiteY0" fmla="*/ 964334 h 964334"/>
              <a:gd name="connsiteX1" fmla="*/ 168852 w 2108489"/>
              <a:gd name="connsiteY1" fmla="*/ 138545 h 964334"/>
              <a:gd name="connsiteX2" fmla="*/ 233507 w 2108489"/>
              <a:gd name="connsiteY2" fmla="*/ 92363 h 964334"/>
              <a:gd name="connsiteX3" fmla="*/ 1286452 w 2108489"/>
              <a:gd name="connsiteY3" fmla="*/ 277091 h 964334"/>
              <a:gd name="connsiteX4" fmla="*/ 1464036 w 2108489"/>
              <a:gd name="connsiteY4" fmla="*/ 402215 h 964334"/>
              <a:gd name="connsiteX5" fmla="*/ 1665143 w 2108489"/>
              <a:gd name="connsiteY5" fmla="*/ 512763 h 964334"/>
              <a:gd name="connsiteX6" fmla="*/ 1849870 w 2108489"/>
              <a:gd name="connsiteY6" fmla="*/ 554182 h 964334"/>
              <a:gd name="connsiteX7" fmla="*/ 1942234 w 2108489"/>
              <a:gd name="connsiteY7" fmla="*/ 350982 h 964334"/>
              <a:gd name="connsiteX8" fmla="*/ 2043834 w 2108489"/>
              <a:gd name="connsiteY8" fmla="*/ 240145 h 964334"/>
              <a:gd name="connsiteX9" fmla="*/ 2108489 w 2108489"/>
              <a:gd name="connsiteY9" fmla="*/ 0 h 964334"/>
              <a:gd name="connsiteX0" fmla="*/ 0 w 2108489"/>
              <a:gd name="connsiteY0" fmla="*/ 964334 h 964334"/>
              <a:gd name="connsiteX1" fmla="*/ 168852 w 2108489"/>
              <a:gd name="connsiteY1" fmla="*/ 138545 h 964334"/>
              <a:gd name="connsiteX2" fmla="*/ 233507 w 2108489"/>
              <a:gd name="connsiteY2" fmla="*/ 92363 h 964334"/>
              <a:gd name="connsiteX3" fmla="*/ 1286452 w 2108489"/>
              <a:gd name="connsiteY3" fmla="*/ 277091 h 964334"/>
              <a:gd name="connsiteX4" fmla="*/ 1464036 w 2108489"/>
              <a:gd name="connsiteY4" fmla="*/ 402215 h 964334"/>
              <a:gd name="connsiteX5" fmla="*/ 1665143 w 2108489"/>
              <a:gd name="connsiteY5" fmla="*/ 512763 h 964334"/>
              <a:gd name="connsiteX6" fmla="*/ 1833201 w 2108489"/>
              <a:gd name="connsiteY6" fmla="*/ 561326 h 964334"/>
              <a:gd name="connsiteX7" fmla="*/ 1942234 w 2108489"/>
              <a:gd name="connsiteY7" fmla="*/ 350982 h 964334"/>
              <a:gd name="connsiteX8" fmla="*/ 2043834 w 2108489"/>
              <a:gd name="connsiteY8" fmla="*/ 240145 h 964334"/>
              <a:gd name="connsiteX9" fmla="*/ 2108489 w 2108489"/>
              <a:gd name="connsiteY9" fmla="*/ 0 h 96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8489" h="964334">
                <a:moveTo>
                  <a:pt x="0" y="964334"/>
                </a:moveTo>
                <a:lnTo>
                  <a:pt x="168852" y="138545"/>
                </a:lnTo>
                <a:lnTo>
                  <a:pt x="233507" y="92363"/>
                </a:lnTo>
                <a:lnTo>
                  <a:pt x="1286452" y="277091"/>
                </a:lnTo>
                <a:lnTo>
                  <a:pt x="1464036" y="402215"/>
                </a:lnTo>
                <a:cubicBezTo>
                  <a:pt x="1531072" y="454146"/>
                  <a:pt x="1598107" y="477501"/>
                  <a:pt x="1665143" y="512763"/>
                </a:cubicBezTo>
                <a:lnTo>
                  <a:pt x="1833201" y="561326"/>
                </a:lnTo>
                <a:lnTo>
                  <a:pt x="1942234" y="350982"/>
                </a:lnTo>
                <a:lnTo>
                  <a:pt x="2043834" y="240145"/>
                </a:lnTo>
                <a:lnTo>
                  <a:pt x="2108489" y="0"/>
                </a:lnTo>
              </a:path>
            </a:pathLst>
          </a:custGeom>
          <a:noFill/>
          <a:ln w="50800" cap="rnd">
            <a:solidFill>
              <a:schemeClr val="bg1"/>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80CD8A39-A90D-307D-4D87-3A8DE10E50EF}"/>
              </a:ext>
            </a:extLst>
          </p:cNvPr>
          <p:cNvSpPr/>
          <p:nvPr/>
        </p:nvSpPr>
        <p:spPr>
          <a:xfrm>
            <a:off x="6248400" y="6070600"/>
            <a:ext cx="254000" cy="127000"/>
          </a:xfrm>
          <a:custGeom>
            <a:avLst/>
            <a:gdLst>
              <a:gd name="connsiteX0" fmla="*/ 0 w 254000"/>
              <a:gd name="connsiteY0" fmla="*/ 0 h 127000"/>
              <a:gd name="connsiteX1" fmla="*/ 254000 w 254000"/>
              <a:gd name="connsiteY1" fmla="*/ 63500 h 127000"/>
              <a:gd name="connsiteX2" fmla="*/ 254000 w 254000"/>
              <a:gd name="connsiteY2" fmla="*/ 127000 h 127000"/>
            </a:gdLst>
            <a:ahLst/>
            <a:cxnLst>
              <a:cxn ang="0">
                <a:pos x="connsiteX0" y="connsiteY0"/>
              </a:cxn>
              <a:cxn ang="0">
                <a:pos x="connsiteX1" y="connsiteY1"/>
              </a:cxn>
              <a:cxn ang="0">
                <a:pos x="connsiteX2" y="connsiteY2"/>
              </a:cxn>
            </a:cxnLst>
            <a:rect l="l" t="t" r="r" b="b"/>
            <a:pathLst>
              <a:path w="254000" h="127000">
                <a:moveTo>
                  <a:pt x="0" y="0"/>
                </a:moveTo>
                <a:lnTo>
                  <a:pt x="254000" y="63500"/>
                </a:lnTo>
                <a:lnTo>
                  <a:pt x="254000" y="127000"/>
                </a:lnTo>
              </a:path>
            </a:pathLst>
          </a:custGeom>
          <a:noFill/>
          <a:ln w="50800" cap="rnd">
            <a:solidFill>
              <a:schemeClr val="bg1"/>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E1050C2-419B-ED7D-32F8-8E7B52C17B07}"/>
              </a:ext>
            </a:extLst>
          </p:cNvPr>
          <p:cNvSpPr/>
          <p:nvPr/>
        </p:nvSpPr>
        <p:spPr>
          <a:xfrm>
            <a:off x="5207000" y="4838700"/>
            <a:ext cx="127000" cy="527050"/>
          </a:xfrm>
          <a:custGeom>
            <a:avLst/>
            <a:gdLst>
              <a:gd name="connsiteX0" fmla="*/ 0 w 127000"/>
              <a:gd name="connsiteY0" fmla="*/ 527050 h 527050"/>
              <a:gd name="connsiteX1" fmla="*/ 50800 w 127000"/>
              <a:gd name="connsiteY1" fmla="*/ 476250 h 527050"/>
              <a:gd name="connsiteX2" fmla="*/ 127000 w 127000"/>
              <a:gd name="connsiteY2" fmla="*/ 44450 h 527050"/>
              <a:gd name="connsiteX3" fmla="*/ 31750 w 127000"/>
              <a:gd name="connsiteY3" fmla="*/ 0 h 527050"/>
            </a:gdLst>
            <a:ahLst/>
            <a:cxnLst>
              <a:cxn ang="0">
                <a:pos x="connsiteX0" y="connsiteY0"/>
              </a:cxn>
              <a:cxn ang="0">
                <a:pos x="connsiteX1" y="connsiteY1"/>
              </a:cxn>
              <a:cxn ang="0">
                <a:pos x="connsiteX2" y="connsiteY2"/>
              </a:cxn>
              <a:cxn ang="0">
                <a:pos x="connsiteX3" y="connsiteY3"/>
              </a:cxn>
            </a:cxnLst>
            <a:rect l="l" t="t" r="r" b="b"/>
            <a:pathLst>
              <a:path w="127000" h="527050">
                <a:moveTo>
                  <a:pt x="0" y="527050"/>
                </a:moveTo>
                <a:lnTo>
                  <a:pt x="50800" y="476250"/>
                </a:lnTo>
                <a:lnTo>
                  <a:pt x="127000" y="44450"/>
                </a:lnTo>
                <a:lnTo>
                  <a:pt x="31750" y="0"/>
                </a:lnTo>
              </a:path>
            </a:pathLst>
          </a:custGeom>
          <a:noFill/>
          <a:ln w="57150" cap="rnd">
            <a:solidFill>
              <a:schemeClr val="bg1"/>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B9BA9BF-F3E6-78FE-0A85-91291944EE95}"/>
              </a:ext>
            </a:extLst>
          </p:cNvPr>
          <p:cNvSpPr/>
          <p:nvPr/>
        </p:nvSpPr>
        <p:spPr>
          <a:xfrm>
            <a:off x="5340350" y="4857750"/>
            <a:ext cx="1060450" cy="266700"/>
          </a:xfrm>
          <a:custGeom>
            <a:avLst/>
            <a:gdLst>
              <a:gd name="connsiteX0" fmla="*/ 0 w 1060450"/>
              <a:gd name="connsiteY0" fmla="*/ 6350 h 266700"/>
              <a:gd name="connsiteX1" fmla="*/ 82550 w 1060450"/>
              <a:gd name="connsiteY1" fmla="*/ 0 h 266700"/>
              <a:gd name="connsiteX2" fmla="*/ 730250 w 1060450"/>
              <a:gd name="connsiteY2" fmla="*/ 152400 h 266700"/>
              <a:gd name="connsiteX3" fmla="*/ 1060450 w 106045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1060450" h="266700">
                <a:moveTo>
                  <a:pt x="0" y="6350"/>
                </a:moveTo>
                <a:lnTo>
                  <a:pt x="82550" y="0"/>
                </a:lnTo>
                <a:lnTo>
                  <a:pt x="730250" y="152400"/>
                </a:lnTo>
                <a:lnTo>
                  <a:pt x="1060450" y="266700"/>
                </a:lnTo>
              </a:path>
            </a:pathLst>
          </a:custGeom>
          <a:noFill/>
          <a:ln w="50800" cap="rnd">
            <a:solidFill>
              <a:schemeClr val="bg1"/>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0EE5866-CFF8-207A-931B-D18DC40BB142}"/>
              </a:ext>
            </a:extLst>
          </p:cNvPr>
          <p:cNvSpPr/>
          <p:nvPr/>
        </p:nvSpPr>
        <p:spPr>
          <a:xfrm>
            <a:off x="1371600" y="3836988"/>
            <a:ext cx="220663" cy="27939"/>
          </a:xfrm>
          <a:custGeom>
            <a:avLst/>
            <a:gdLst>
              <a:gd name="connsiteX0" fmla="*/ 0 w 177800"/>
              <a:gd name="connsiteY0" fmla="*/ 50800 h 50800"/>
              <a:gd name="connsiteX1" fmla="*/ 88900 w 177800"/>
              <a:gd name="connsiteY1" fmla="*/ 44450 h 50800"/>
              <a:gd name="connsiteX2" fmla="*/ 177800 w 177800"/>
              <a:gd name="connsiteY2" fmla="*/ 0 h 50800"/>
              <a:gd name="connsiteX0" fmla="*/ 0 w 220663"/>
              <a:gd name="connsiteY0" fmla="*/ 17463 h 17463"/>
              <a:gd name="connsiteX1" fmla="*/ 88900 w 220663"/>
              <a:gd name="connsiteY1" fmla="*/ 11113 h 17463"/>
              <a:gd name="connsiteX2" fmla="*/ 220663 w 220663"/>
              <a:gd name="connsiteY2" fmla="*/ 0 h 17463"/>
              <a:gd name="connsiteX0" fmla="*/ 0 w 220663"/>
              <a:gd name="connsiteY0" fmla="*/ 17463 h 27782"/>
              <a:gd name="connsiteX1" fmla="*/ 105569 w 220663"/>
              <a:gd name="connsiteY1" fmla="*/ 27782 h 27782"/>
              <a:gd name="connsiteX2" fmla="*/ 220663 w 220663"/>
              <a:gd name="connsiteY2" fmla="*/ 0 h 27782"/>
              <a:gd name="connsiteX0" fmla="*/ 0 w 220663"/>
              <a:gd name="connsiteY0" fmla="*/ 17463 h 27939"/>
              <a:gd name="connsiteX1" fmla="*/ 105569 w 220663"/>
              <a:gd name="connsiteY1" fmla="*/ 27782 h 27939"/>
              <a:gd name="connsiteX2" fmla="*/ 220663 w 220663"/>
              <a:gd name="connsiteY2" fmla="*/ 0 h 27939"/>
            </a:gdLst>
            <a:ahLst/>
            <a:cxnLst>
              <a:cxn ang="0">
                <a:pos x="connsiteX0" y="connsiteY0"/>
              </a:cxn>
              <a:cxn ang="0">
                <a:pos x="connsiteX1" y="connsiteY1"/>
              </a:cxn>
              <a:cxn ang="0">
                <a:pos x="connsiteX2" y="connsiteY2"/>
              </a:cxn>
            </a:cxnLst>
            <a:rect l="l" t="t" r="r" b="b"/>
            <a:pathLst>
              <a:path w="220663" h="27939">
                <a:moveTo>
                  <a:pt x="0" y="17463"/>
                </a:moveTo>
                <a:lnTo>
                  <a:pt x="105569" y="27782"/>
                </a:lnTo>
                <a:cubicBezTo>
                  <a:pt x="156633" y="29633"/>
                  <a:pt x="191030" y="14817"/>
                  <a:pt x="220663" y="0"/>
                </a:cubicBezTo>
              </a:path>
            </a:pathLst>
          </a:custGeom>
          <a:noFill/>
          <a:ln w="28575" cap="rnd">
            <a:solidFill>
              <a:schemeClr val="accent4"/>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70EF86EE-AB90-456F-BBEA-42A65BFE85ED}"/>
              </a:ext>
            </a:extLst>
          </p:cNvPr>
          <p:cNvSpPr/>
          <p:nvPr/>
        </p:nvSpPr>
        <p:spPr>
          <a:xfrm>
            <a:off x="1843086" y="3829050"/>
            <a:ext cx="2267384" cy="682985"/>
          </a:xfrm>
          <a:custGeom>
            <a:avLst/>
            <a:gdLst>
              <a:gd name="connsiteX0" fmla="*/ 0 w 2516981"/>
              <a:gd name="connsiteY0" fmla="*/ 0 h 721519"/>
              <a:gd name="connsiteX1" fmla="*/ 2516981 w 2516981"/>
              <a:gd name="connsiteY1" fmla="*/ 416719 h 721519"/>
              <a:gd name="connsiteX2" fmla="*/ 2457450 w 2516981"/>
              <a:gd name="connsiteY2" fmla="*/ 721519 h 721519"/>
              <a:gd name="connsiteX3" fmla="*/ 1931194 w 2516981"/>
              <a:gd name="connsiteY3" fmla="*/ 604837 h 721519"/>
              <a:gd name="connsiteX4" fmla="*/ 1924050 w 2516981"/>
              <a:gd name="connsiteY4" fmla="*/ 583406 h 721519"/>
              <a:gd name="connsiteX5" fmla="*/ 1562100 w 2516981"/>
              <a:gd name="connsiteY5" fmla="*/ 495300 h 721519"/>
              <a:gd name="connsiteX6" fmla="*/ 1600200 w 2516981"/>
              <a:gd name="connsiteY6" fmla="*/ 440531 h 721519"/>
              <a:gd name="connsiteX7" fmla="*/ 588169 w 2516981"/>
              <a:gd name="connsiteY7" fmla="*/ 223837 h 721519"/>
              <a:gd name="connsiteX8" fmla="*/ 0 w 2516981"/>
              <a:gd name="connsiteY8" fmla="*/ 0 h 721519"/>
              <a:gd name="connsiteX0" fmla="*/ 0 w 2516981"/>
              <a:gd name="connsiteY0" fmla="*/ 0 h 721519"/>
              <a:gd name="connsiteX1" fmla="*/ 2516981 w 2516981"/>
              <a:gd name="connsiteY1" fmla="*/ 416719 h 721519"/>
              <a:gd name="connsiteX2" fmla="*/ 2457450 w 2516981"/>
              <a:gd name="connsiteY2" fmla="*/ 721519 h 721519"/>
              <a:gd name="connsiteX3" fmla="*/ 1931194 w 2516981"/>
              <a:gd name="connsiteY3" fmla="*/ 604837 h 721519"/>
              <a:gd name="connsiteX4" fmla="*/ 1924050 w 2516981"/>
              <a:gd name="connsiteY4" fmla="*/ 583406 h 721519"/>
              <a:gd name="connsiteX5" fmla="*/ 1562100 w 2516981"/>
              <a:gd name="connsiteY5" fmla="*/ 495300 h 721519"/>
              <a:gd name="connsiteX6" fmla="*/ 1600200 w 2516981"/>
              <a:gd name="connsiteY6" fmla="*/ 440531 h 721519"/>
              <a:gd name="connsiteX7" fmla="*/ 588169 w 2516981"/>
              <a:gd name="connsiteY7" fmla="*/ 223837 h 721519"/>
              <a:gd name="connsiteX8" fmla="*/ 123825 w 2516981"/>
              <a:gd name="connsiteY8" fmla="*/ 52387 h 721519"/>
              <a:gd name="connsiteX9" fmla="*/ 0 w 2516981"/>
              <a:gd name="connsiteY9" fmla="*/ 0 h 721519"/>
              <a:gd name="connsiteX0" fmla="*/ 7144 w 2524125"/>
              <a:gd name="connsiteY0" fmla="*/ 0 h 721519"/>
              <a:gd name="connsiteX1" fmla="*/ 2524125 w 2524125"/>
              <a:gd name="connsiteY1" fmla="*/ 416719 h 721519"/>
              <a:gd name="connsiteX2" fmla="*/ 2464594 w 2524125"/>
              <a:gd name="connsiteY2" fmla="*/ 721519 h 721519"/>
              <a:gd name="connsiteX3" fmla="*/ 1938338 w 2524125"/>
              <a:gd name="connsiteY3" fmla="*/ 604837 h 721519"/>
              <a:gd name="connsiteX4" fmla="*/ 1931194 w 2524125"/>
              <a:gd name="connsiteY4" fmla="*/ 583406 h 721519"/>
              <a:gd name="connsiteX5" fmla="*/ 1569244 w 2524125"/>
              <a:gd name="connsiteY5" fmla="*/ 495300 h 721519"/>
              <a:gd name="connsiteX6" fmla="*/ 1607344 w 2524125"/>
              <a:gd name="connsiteY6" fmla="*/ 440531 h 721519"/>
              <a:gd name="connsiteX7" fmla="*/ 595313 w 2524125"/>
              <a:gd name="connsiteY7" fmla="*/ 223837 h 721519"/>
              <a:gd name="connsiteX8" fmla="*/ 0 w 2524125"/>
              <a:gd name="connsiteY8" fmla="*/ 26193 h 721519"/>
              <a:gd name="connsiteX9" fmla="*/ 7144 w 2524125"/>
              <a:gd name="connsiteY9" fmla="*/ 0 h 721519"/>
              <a:gd name="connsiteX0" fmla="*/ 7144 w 2505075"/>
              <a:gd name="connsiteY0" fmla="*/ 0 h 721519"/>
              <a:gd name="connsiteX1" fmla="*/ 2505075 w 2505075"/>
              <a:gd name="connsiteY1" fmla="*/ 416719 h 721519"/>
              <a:gd name="connsiteX2" fmla="*/ 2464594 w 2505075"/>
              <a:gd name="connsiteY2" fmla="*/ 721519 h 721519"/>
              <a:gd name="connsiteX3" fmla="*/ 1938338 w 2505075"/>
              <a:gd name="connsiteY3" fmla="*/ 604837 h 721519"/>
              <a:gd name="connsiteX4" fmla="*/ 1931194 w 2505075"/>
              <a:gd name="connsiteY4" fmla="*/ 583406 h 721519"/>
              <a:gd name="connsiteX5" fmla="*/ 1569244 w 2505075"/>
              <a:gd name="connsiteY5" fmla="*/ 495300 h 721519"/>
              <a:gd name="connsiteX6" fmla="*/ 1607344 w 2505075"/>
              <a:gd name="connsiteY6" fmla="*/ 440531 h 721519"/>
              <a:gd name="connsiteX7" fmla="*/ 595313 w 2505075"/>
              <a:gd name="connsiteY7" fmla="*/ 223837 h 721519"/>
              <a:gd name="connsiteX8" fmla="*/ 0 w 2505075"/>
              <a:gd name="connsiteY8" fmla="*/ 26193 h 721519"/>
              <a:gd name="connsiteX9" fmla="*/ 7144 w 2505075"/>
              <a:gd name="connsiteY9" fmla="*/ 0 h 721519"/>
              <a:gd name="connsiteX0" fmla="*/ 7144 w 2505075"/>
              <a:gd name="connsiteY0" fmla="*/ 0 h 709613"/>
              <a:gd name="connsiteX1" fmla="*/ 2505075 w 2505075"/>
              <a:gd name="connsiteY1" fmla="*/ 416719 h 709613"/>
              <a:gd name="connsiteX2" fmla="*/ 2447925 w 2505075"/>
              <a:gd name="connsiteY2" fmla="*/ 709613 h 709613"/>
              <a:gd name="connsiteX3" fmla="*/ 1938338 w 2505075"/>
              <a:gd name="connsiteY3" fmla="*/ 604837 h 709613"/>
              <a:gd name="connsiteX4" fmla="*/ 1931194 w 2505075"/>
              <a:gd name="connsiteY4" fmla="*/ 583406 h 709613"/>
              <a:gd name="connsiteX5" fmla="*/ 1569244 w 2505075"/>
              <a:gd name="connsiteY5" fmla="*/ 495300 h 709613"/>
              <a:gd name="connsiteX6" fmla="*/ 1607344 w 2505075"/>
              <a:gd name="connsiteY6" fmla="*/ 440531 h 709613"/>
              <a:gd name="connsiteX7" fmla="*/ 595313 w 2505075"/>
              <a:gd name="connsiteY7" fmla="*/ 223837 h 709613"/>
              <a:gd name="connsiteX8" fmla="*/ 0 w 2505075"/>
              <a:gd name="connsiteY8" fmla="*/ 26193 h 709613"/>
              <a:gd name="connsiteX9" fmla="*/ 7144 w 2505075"/>
              <a:gd name="connsiteY9" fmla="*/ 0 h 709613"/>
              <a:gd name="connsiteX0" fmla="*/ 7144 w 2505075"/>
              <a:gd name="connsiteY0" fmla="*/ 0 h 719649"/>
              <a:gd name="connsiteX1" fmla="*/ 2505075 w 2505075"/>
              <a:gd name="connsiteY1" fmla="*/ 416719 h 719649"/>
              <a:gd name="connsiteX2" fmla="*/ 2471530 w 2505075"/>
              <a:gd name="connsiteY2" fmla="*/ 719649 h 719649"/>
              <a:gd name="connsiteX3" fmla="*/ 1938338 w 2505075"/>
              <a:gd name="connsiteY3" fmla="*/ 604837 h 719649"/>
              <a:gd name="connsiteX4" fmla="*/ 1931194 w 2505075"/>
              <a:gd name="connsiteY4" fmla="*/ 583406 h 719649"/>
              <a:gd name="connsiteX5" fmla="*/ 1569244 w 2505075"/>
              <a:gd name="connsiteY5" fmla="*/ 495300 h 719649"/>
              <a:gd name="connsiteX6" fmla="*/ 1607344 w 2505075"/>
              <a:gd name="connsiteY6" fmla="*/ 440531 h 719649"/>
              <a:gd name="connsiteX7" fmla="*/ 595313 w 2505075"/>
              <a:gd name="connsiteY7" fmla="*/ 223837 h 719649"/>
              <a:gd name="connsiteX8" fmla="*/ 0 w 2505075"/>
              <a:gd name="connsiteY8" fmla="*/ 26193 h 719649"/>
              <a:gd name="connsiteX9" fmla="*/ 7144 w 2505075"/>
              <a:gd name="connsiteY9" fmla="*/ 0 h 719649"/>
              <a:gd name="connsiteX0" fmla="*/ 7144 w 2505075"/>
              <a:gd name="connsiteY0" fmla="*/ 0 h 719649"/>
              <a:gd name="connsiteX1" fmla="*/ 2505075 w 2505075"/>
              <a:gd name="connsiteY1" fmla="*/ 416719 h 719649"/>
              <a:gd name="connsiteX2" fmla="*/ 2461039 w 2505075"/>
              <a:gd name="connsiteY2" fmla="*/ 719649 h 719649"/>
              <a:gd name="connsiteX3" fmla="*/ 1938338 w 2505075"/>
              <a:gd name="connsiteY3" fmla="*/ 604837 h 719649"/>
              <a:gd name="connsiteX4" fmla="*/ 1931194 w 2505075"/>
              <a:gd name="connsiteY4" fmla="*/ 583406 h 719649"/>
              <a:gd name="connsiteX5" fmla="*/ 1569244 w 2505075"/>
              <a:gd name="connsiteY5" fmla="*/ 495300 h 719649"/>
              <a:gd name="connsiteX6" fmla="*/ 1607344 w 2505075"/>
              <a:gd name="connsiteY6" fmla="*/ 440531 h 719649"/>
              <a:gd name="connsiteX7" fmla="*/ 595313 w 2505075"/>
              <a:gd name="connsiteY7" fmla="*/ 223837 h 719649"/>
              <a:gd name="connsiteX8" fmla="*/ 0 w 2505075"/>
              <a:gd name="connsiteY8" fmla="*/ 26193 h 719649"/>
              <a:gd name="connsiteX9" fmla="*/ 7144 w 2505075"/>
              <a:gd name="connsiteY9" fmla="*/ 0 h 719649"/>
              <a:gd name="connsiteX0" fmla="*/ 7144 w 2497208"/>
              <a:gd name="connsiteY0" fmla="*/ 0 h 719649"/>
              <a:gd name="connsiteX1" fmla="*/ 2497208 w 2497208"/>
              <a:gd name="connsiteY1" fmla="*/ 414210 h 719649"/>
              <a:gd name="connsiteX2" fmla="*/ 2461039 w 2497208"/>
              <a:gd name="connsiteY2" fmla="*/ 719649 h 719649"/>
              <a:gd name="connsiteX3" fmla="*/ 1938338 w 2497208"/>
              <a:gd name="connsiteY3" fmla="*/ 604837 h 719649"/>
              <a:gd name="connsiteX4" fmla="*/ 1931194 w 2497208"/>
              <a:gd name="connsiteY4" fmla="*/ 583406 h 719649"/>
              <a:gd name="connsiteX5" fmla="*/ 1569244 w 2497208"/>
              <a:gd name="connsiteY5" fmla="*/ 495300 h 719649"/>
              <a:gd name="connsiteX6" fmla="*/ 1607344 w 2497208"/>
              <a:gd name="connsiteY6" fmla="*/ 440531 h 719649"/>
              <a:gd name="connsiteX7" fmla="*/ 595313 w 2497208"/>
              <a:gd name="connsiteY7" fmla="*/ 223837 h 719649"/>
              <a:gd name="connsiteX8" fmla="*/ 0 w 2497208"/>
              <a:gd name="connsiteY8" fmla="*/ 26193 h 719649"/>
              <a:gd name="connsiteX9" fmla="*/ 7144 w 2497208"/>
              <a:gd name="connsiteY9" fmla="*/ 0 h 719649"/>
              <a:gd name="connsiteX0" fmla="*/ 7144 w 2497208"/>
              <a:gd name="connsiteY0" fmla="*/ 0 h 719649"/>
              <a:gd name="connsiteX1" fmla="*/ 2497208 w 2497208"/>
              <a:gd name="connsiteY1" fmla="*/ 414210 h 719649"/>
              <a:gd name="connsiteX2" fmla="*/ 2461039 w 2497208"/>
              <a:gd name="connsiteY2" fmla="*/ 719649 h 719649"/>
              <a:gd name="connsiteX3" fmla="*/ 1938338 w 2497208"/>
              <a:gd name="connsiteY3" fmla="*/ 604837 h 719649"/>
              <a:gd name="connsiteX4" fmla="*/ 1931194 w 2497208"/>
              <a:gd name="connsiteY4" fmla="*/ 583406 h 719649"/>
              <a:gd name="connsiteX5" fmla="*/ 1569244 w 2497208"/>
              <a:gd name="connsiteY5" fmla="*/ 495300 h 719649"/>
              <a:gd name="connsiteX6" fmla="*/ 1607344 w 2497208"/>
              <a:gd name="connsiteY6" fmla="*/ 440531 h 719649"/>
              <a:gd name="connsiteX7" fmla="*/ 619791 w 2497208"/>
              <a:gd name="connsiteY7" fmla="*/ 187037 h 719649"/>
              <a:gd name="connsiteX8" fmla="*/ 0 w 2497208"/>
              <a:gd name="connsiteY8" fmla="*/ 26193 h 719649"/>
              <a:gd name="connsiteX9" fmla="*/ 7144 w 2497208"/>
              <a:gd name="connsiteY9" fmla="*/ 0 h 719649"/>
              <a:gd name="connsiteX0" fmla="*/ 7144 w 2497208"/>
              <a:gd name="connsiteY0" fmla="*/ 0 h 719649"/>
              <a:gd name="connsiteX1" fmla="*/ 2497208 w 2497208"/>
              <a:gd name="connsiteY1" fmla="*/ 414210 h 719649"/>
              <a:gd name="connsiteX2" fmla="*/ 2461039 w 2497208"/>
              <a:gd name="connsiteY2" fmla="*/ 719649 h 719649"/>
              <a:gd name="connsiteX3" fmla="*/ 1938338 w 2497208"/>
              <a:gd name="connsiteY3" fmla="*/ 604837 h 719649"/>
              <a:gd name="connsiteX4" fmla="*/ 1931194 w 2497208"/>
              <a:gd name="connsiteY4" fmla="*/ 566679 h 719649"/>
              <a:gd name="connsiteX5" fmla="*/ 1569244 w 2497208"/>
              <a:gd name="connsiteY5" fmla="*/ 495300 h 719649"/>
              <a:gd name="connsiteX6" fmla="*/ 1607344 w 2497208"/>
              <a:gd name="connsiteY6" fmla="*/ 440531 h 719649"/>
              <a:gd name="connsiteX7" fmla="*/ 619791 w 2497208"/>
              <a:gd name="connsiteY7" fmla="*/ 187037 h 719649"/>
              <a:gd name="connsiteX8" fmla="*/ 0 w 2497208"/>
              <a:gd name="connsiteY8" fmla="*/ 26193 h 719649"/>
              <a:gd name="connsiteX9" fmla="*/ 7144 w 2497208"/>
              <a:gd name="connsiteY9" fmla="*/ 0 h 719649"/>
              <a:gd name="connsiteX0" fmla="*/ 7144 w 2497208"/>
              <a:gd name="connsiteY0" fmla="*/ 0 h 719649"/>
              <a:gd name="connsiteX1" fmla="*/ 2497208 w 2497208"/>
              <a:gd name="connsiteY1" fmla="*/ 414210 h 719649"/>
              <a:gd name="connsiteX2" fmla="*/ 2461039 w 2497208"/>
              <a:gd name="connsiteY2" fmla="*/ 719649 h 719649"/>
              <a:gd name="connsiteX3" fmla="*/ 1938338 w 2497208"/>
              <a:gd name="connsiteY3" fmla="*/ 604837 h 719649"/>
              <a:gd name="connsiteX4" fmla="*/ 1931194 w 2497208"/>
              <a:gd name="connsiteY4" fmla="*/ 566679 h 719649"/>
              <a:gd name="connsiteX5" fmla="*/ 1583232 w 2497208"/>
              <a:gd name="connsiteY5" fmla="*/ 475227 h 719649"/>
              <a:gd name="connsiteX6" fmla="*/ 1607344 w 2497208"/>
              <a:gd name="connsiteY6" fmla="*/ 440531 h 719649"/>
              <a:gd name="connsiteX7" fmla="*/ 619791 w 2497208"/>
              <a:gd name="connsiteY7" fmla="*/ 187037 h 719649"/>
              <a:gd name="connsiteX8" fmla="*/ 0 w 2497208"/>
              <a:gd name="connsiteY8" fmla="*/ 26193 h 719649"/>
              <a:gd name="connsiteX9" fmla="*/ 7144 w 2497208"/>
              <a:gd name="connsiteY9" fmla="*/ 0 h 71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7208" h="719649">
                <a:moveTo>
                  <a:pt x="7144" y="0"/>
                </a:moveTo>
                <a:lnTo>
                  <a:pt x="2497208" y="414210"/>
                </a:lnTo>
                <a:lnTo>
                  <a:pt x="2461039" y="719649"/>
                </a:lnTo>
                <a:lnTo>
                  <a:pt x="1938338" y="604837"/>
                </a:lnTo>
                <a:lnTo>
                  <a:pt x="1931194" y="566679"/>
                </a:lnTo>
                <a:lnTo>
                  <a:pt x="1583232" y="475227"/>
                </a:lnTo>
                <a:lnTo>
                  <a:pt x="1607344" y="440531"/>
                </a:lnTo>
                <a:lnTo>
                  <a:pt x="619791" y="187037"/>
                </a:lnTo>
                <a:lnTo>
                  <a:pt x="0" y="26193"/>
                </a:lnTo>
                <a:lnTo>
                  <a:pt x="7144" y="0"/>
                </a:lnTo>
                <a:close/>
              </a:path>
            </a:pathLst>
          </a:custGeom>
          <a:solidFill>
            <a:srgbClr val="31A907">
              <a:alpha val="50000"/>
            </a:srgb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AE0717A-A525-4374-C919-C496A8541667}"/>
              </a:ext>
            </a:extLst>
          </p:cNvPr>
          <p:cNvSpPr/>
          <p:nvPr/>
        </p:nvSpPr>
        <p:spPr>
          <a:xfrm>
            <a:off x="4362450" y="5832475"/>
            <a:ext cx="2324100" cy="869950"/>
          </a:xfrm>
          <a:custGeom>
            <a:avLst/>
            <a:gdLst>
              <a:gd name="connsiteX0" fmla="*/ 25400 w 2286000"/>
              <a:gd name="connsiteY0" fmla="*/ 730250 h 869950"/>
              <a:gd name="connsiteX1" fmla="*/ 339725 w 2286000"/>
              <a:gd name="connsiteY1" fmla="*/ 361950 h 869950"/>
              <a:gd name="connsiteX2" fmla="*/ 425450 w 2286000"/>
              <a:gd name="connsiteY2" fmla="*/ 282575 h 869950"/>
              <a:gd name="connsiteX3" fmla="*/ 581025 w 2286000"/>
              <a:gd name="connsiteY3" fmla="*/ 41275 h 869950"/>
              <a:gd name="connsiteX4" fmla="*/ 600075 w 2286000"/>
              <a:gd name="connsiteY4" fmla="*/ 0 h 869950"/>
              <a:gd name="connsiteX5" fmla="*/ 828675 w 2286000"/>
              <a:gd name="connsiteY5" fmla="*/ 53975 h 869950"/>
              <a:gd name="connsiteX6" fmla="*/ 1063625 w 2286000"/>
              <a:gd name="connsiteY6" fmla="*/ 127000 h 869950"/>
              <a:gd name="connsiteX7" fmla="*/ 819150 w 2286000"/>
              <a:gd name="connsiteY7" fmla="*/ 495300 h 869950"/>
              <a:gd name="connsiteX8" fmla="*/ 2066925 w 2286000"/>
              <a:gd name="connsiteY8" fmla="*/ 720725 h 869950"/>
              <a:gd name="connsiteX9" fmla="*/ 2146300 w 2286000"/>
              <a:gd name="connsiteY9" fmla="*/ 314325 h 869950"/>
              <a:gd name="connsiteX10" fmla="*/ 2286000 w 2286000"/>
              <a:gd name="connsiteY10" fmla="*/ 342900 h 869950"/>
              <a:gd name="connsiteX11" fmla="*/ 2263775 w 2286000"/>
              <a:gd name="connsiteY11" fmla="*/ 381000 h 869950"/>
              <a:gd name="connsiteX12" fmla="*/ 2200275 w 2286000"/>
              <a:gd name="connsiteY12" fmla="*/ 838200 h 869950"/>
              <a:gd name="connsiteX13" fmla="*/ 2162175 w 2286000"/>
              <a:gd name="connsiteY13" fmla="*/ 869950 h 869950"/>
              <a:gd name="connsiteX14" fmla="*/ 1917700 w 2286000"/>
              <a:gd name="connsiteY14" fmla="*/ 841375 h 869950"/>
              <a:gd name="connsiteX15" fmla="*/ 1695450 w 2286000"/>
              <a:gd name="connsiteY15" fmla="*/ 812800 h 869950"/>
              <a:gd name="connsiteX16" fmla="*/ 1317625 w 2286000"/>
              <a:gd name="connsiteY16" fmla="*/ 765175 h 869950"/>
              <a:gd name="connsiteX17" fmla="*/ 1022350 w 2286000"/>
              <a:gd name="connsiteY17" fmla="*/ 695325 h 869950"/>
              <a:gd name="connsiteX18" fmla="*/ 809625 w 2286000"/>
              <a:gd name="connsiteY18" fmla="*/ 663575 h 869950"/>
              <a:gd name="connsiteX19" fmla="*/ 673100 w 2286000"/>
              <a:gd name="connsiteY19" fmla="*/ 638175 h 869950"/>
              <a:gd name="connsiteX20" fmla="*/ 568325 w 2286000"/>
              <a:gd name="connsiteY20" fmla="*/ 549275 h 869950"/>
              <a:gd name="connsiteX21" fmla="*/ 463550 w 2286000"/>
              <a:gd name="connsiteY21" fmla="*/ 463550 h 869950"/>
              <a:gd name="connsiteX22" fmla="*/ 412750 w 2286000"/>
              <a:gd name="connsiteY22" fmla="*/ 425450 h 869950"/>
              <a:gd name="connsiteX23" fmla="*/ 349250 w 2286000"/>
              <a:gd name="connsiteY23" fmla="*/ 434975 h 869950"/>
              <a:gd name="connsiteX24" fmla="*/ 307975 w 2286000"/>
              <a:gd name="connsiteY24" fmla="*/ 466725 h 869950"/>
              <a:gd name="connsiteX25" fmla="*/ 0 w 2286000"/>
              <a:gd name="connsiteY25" fmla="*/ 828675 h 869950"/>
              <a:gd name="connsiteX26" fmla="*/ 25400 w 2286000"/>
              <a:gd name="connsiteY26" fmla="*/ 730250 h 869950"/>
              <a:gd name="connsiteX0" fmla="*/ 0 w 2305050"/>
              <a:gd name="connsiteY0" fmla="*/ 771525 h 869950"/>
              <a:gd name="connsiteX1" fmla="*/ 358775 w 2305050"/>
              <a:gd name="connsiteY1" fmla="*/ 361950 h 869950"/>
              <a:gd name="connsiteX2" fmla="*/ 444500 w 2305050"/>
              <a:gd name="connsiteY2" fmla="*/ 282575 h 869950"/>
              <a:gd name="connsiteX3" fmla="*/ 600075 w 2305050"/>
              <a:gd name="connsiteY3" fmla="*/ 41275 h 869950"/>
              <a:gd name="connsiteX4" fmla="*/ 619125 w 2305050"/>
              <a:gd name="connsiteY4" fmla="*/ 0 h 869950"/>
              <a:gd name="connsiteX5" fmla="*/ 847725 w 2305050"/>
              <a:gd name="connsiteY5" fmla="*/ 53975 h 869950"/>
              <a:gd name="connsiteX6" fmla="*/ 1082675 w 2305050"/>
              <a:gd name="connsiteY6" fmla="*/ 127000 h 869950"/>
              <a:gd name="connsiteX7" fmla="*/ 838200 w 2305050"/>
              <a:gd name="connsiteY7" fmla="*/ 495300 h 869950"/>
              <a:gd name="connsiteX8" fmla="*/ 2085975 w 2305050"/>
              <a:gd name="connsiteY8" fmla="*/ 720725 h 869950"/>
              <a:gd name="connsiteX9" fmla="*/ 2165350 w 2305050"/>
              <a:gd name="connsiteY9" fmla="*/ 314325 h 869950"/>
              <a:gd name="connsiteX10" fmla="*/ 2305050 w 2305050"/>
              <a:gd name="connsiteY10" fmla="*/ 342900 h 869950"/>
              <a:gd name="connsiteX11" fmla="*/ 2282825 w 2305050"/>
              <a:gd name="connsiteY11" fmla="*/ 381000 h 869950"/>
              <a:gd name="connsiteX12" fmla="*/ 2219325 w 2305050"/>
              <a:gd name="connsiteY12" fmla="*/ 838200 h 869950"/>
              <a:gd name="connsiteX13" fmla="*/ 2181225 w 2305050"/>
              <a:gd name="connsiteY13" fmla="*/ 869950 h 869950"/>
              <a:gd name="connsiteX14" fmla="*/ 1936750 w 2305050"/>
              <a:gd name="connsiteY14" fmla="*/ 841375 h 869950"/>
              <a:gd name="connsiteX15" fmla="*/ 1714500 w 2305050"/>
              <a:gd name="connsiteY15" fmla="*/ 812800 h 869950"/>
              <a:gd name="connsiteX16" fmla="*/ 1336675 w 2305050"/>
              <a:gd name="connsiteY16" fmla="*/ 765175 h 869950"/>
              <a:gd name="connsiteX17" fmla="*/ 1041400 w 2305050"/>
              <a:gd name="connsiteY17" fmla="*/ 695325 h 869950"/>
              <a:gd name="connsiteX18" fmla="*/ 828675 w 2305050"/>
              <a:gd name="connsiteY18" fmla="*/ 663575 h 869950"/>
              <a:gd name="connsiteX19" fmla="*/ 692150 w 2305050"/>
              <a:gd name="connsiteY19" fmla="*/ 638175 h 869950"/>
              <a:gd name="connsiteX20" fmla="*/ 587375 w 2305050"/>
              <a:gd name="connsiteY20" fmla="*/ 549275 h 869950"/>
              <a:gd name="connsiteX21" fmla="*/ 482600 w 2305050"/>
              <a:gd name="connsiteY21" fmla="*/ 463550 h 869950"/>
              <a:gd name="connsiteX22" fmla="*/ 431800 w 2305050"/>
              <a:gd name="connsiteY22" fmla="*/ 425450 h 869950"/>
              <a:gd name="connsiteX23" fmla="*/ 368300 w 2305050"/>
              <a:gd name="connsiteY23" fmla="*/ 434975 h 869950"/>
              <a:gd name="connsiteX24" fmla="*/ 327025 w 2305050"/>
              <a:gd name="connsiteY24" fmla="*/ 466725 h 869950"/>
              <a:gd name="connsiteX25" fmla="*/ 19050 w 2305050"/>
              <a:gd name="connsiteY25" fmla="*/ 828675 h 869950"/>
              <a:gd name="connsiteX26" fmla="*/ 0 w 2305050"/>
              <a:gd name="connsiteY26" fmla="*/ 771525 h 869950"/>
              <a:gd name="connsiteX0" fmla="*/ 0 w 2324100"/>
              <a:gd name="connsiteY0" fmla="*/ 787400 h 869950"/>
              <a:gd name="connsiteX1" fmla="*/ 377825 w 2324100"/>
              <a:gd name="connsiteY1" fmla="*/ 361950 h 869950"/>
              <a:gd name="connsiteX2" fmla="*/ 463550 w 2324100"/>
              <a:gd name="connsiteY2" fmla="*/ 282575 h 869950"/>
              <a:gd name="connsiteX3" fmla="*/ 619125 w 2324100"/>
              <a:gd name="connsiteY3" fmla="*/ 41275 h 869950"/>
              <a:gd name="connsiteX4" fmla="*/ 638175 w 2324100"/>
              <a:gd name="connsiteY4" fmla="*/ 0 h 869950"/>
              <a:gd name="connsiteX5" fmla="*/ 866775 w 2324100"/>
              <a:gd name="connsiteY5" fmla="*/ 53975 h 869950"/>
              <a:gd name="connsiteX6" fmla="*/ 1101725 w 2324100"/>
              <a:gd name="connsiteY6" fmla="*/ 127000 h 869950"/>
              <a:gd name="connsiteX7" fmla="*/ 857250 w 2324100"/>
              <a:gd name="connsiteY7" fmla="*/ 495300 h 869950"/>
              <a:gd name="connsiteX8" fmla="*/ 2105025 w 2324100"/>
              <a:gd name="connsiteY8" fmla="*/ 720725 h 869950"/>
              <a:gd name="connsiteX9" fmla="*/ 2184400 w 2324100"/>
              <a:gd name="connsiteY9" fmla="*/ 314325 h 869950"/>
              <a:gd name="connsiteX10" fmla="*/ 2324100 w 2324100"/>
              <a:gd name="connsiteY10" fmla="*/ 342900 h 869950"/>
              <a:gd name="connsiteX11" fmla="*/ 2301875 w 2324100"/>
              <a:gd name="connsiteY11" fmla="*/ 381000 h 869950"/>
              <a:gd name="connsiteX12" fmla="*/ 2238375 w 2324100"/>
              <a:gd name="connsiteY12" fmla="*/ 838200 h 869950"/>
              <a:gd name="connsiteX13" fmla="*/ 2200275 w 2324100"/>
              <a:gd name="connsiteY13" fmla="*/ 869950 h 869950"/>
              <a:gd name="connsiteX14" fmla="*/ 1955800 w 2324100"/>
              <a:gd name="connsiteY14" fmla="*/ 841375 h 869950"/>
              <a:gd name="connsiteX15" fmla="*/ 1733550 w 2324100"/>
              <a:gd name="connsiteY15" fmla="*/ 812800 h 869950"/>
              <a:gd name="connsiteX16" fmla="*/ 1355725 w 2324100"/>
              <a:gd name="connsiteY16" fmla="*/ 765175 h 869950"/>
              <a:gd name="connsiteX17" fmla="*/ 1060450 w 2324100"/>
              <a:gd name="connsiteY17" fmla="*/ 695325 h 869950"/>
              <a:gd name="connsiteX18" fmla="*/ 847725 w 2324100"/>
              <a:gd name="connsiteY18" fmla="*/ 663575 h 869950"/>
              <a:gd name="connsiteX19" fmla="*/ 711200 w 2324100"/>
              <a:gd name="connsiteY19" fmla="*/ 638175 h 869950"/>
              <a:gd name="connsiteX20" fmla="*/ 606425 w 2324100"/>
              <a:gd name="connsiteY20" fmla="*/ 549275 h 869950"/>
              <a:gd name="connsiteX21" fmla="*/ 501650 w 2324100"/>
              <a:gd name="connsiteY21" fmla="*/ 463550 h 869950"/>
              <a:gd name="connsiteX22" fmla="*/ 450850 w 2324100"/>
              <a:gd name="connsiteY22" fmla="*/ 425450 h 869950"/>
              <a:gd name="connsiteX23" fmla="*/ 387350 w 2324100"/>
              <a:gd name="connsiteY23" fmla="*/ 434975 h 869950"/>
              <a:gd name="connsiteX24" fmla="*/ 346075 w 2324100"/>
              <a:gd name="connsiteY24" fmla="*/ 466725 h 869950"/>
              <a:gd name="connsiteX25" fmla="*/ 38100 w 2324100"/>
              <a:gd name="connsiteY25" fmla="*/ 828675 h 869950"/>
              <a:gd name="connsiteX26" fmla="*/ 0 w 2324100"/>
              <a:gd name="connsiteY26" fmla="*/ 78740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24100" h="869950">
                <a:moveTo>
                  <a:pt x="0" y="787400"/>
                </a:moveTo>
                <a:lnTo>
                  <a:pt x="377825" y="361950"/>
                </a:lnTo>
                <a:lnTo>
                  <a:pt x="463550" y="282575"/>
                </a:lnTo>
                <a:lnTo>
                  <a:pt x="619125" y="41275"/>
                </a:lnTo>
                <a:lnTo>
                  <a:pt x="638175" y="0"/>
                </a:lnTo>
                <a:lnTo>
                  <a:pt x="866775" y="53975"/>
                </a:lnTo>
                <a:lnTo>
                  <a:pt x="1101725" y="127000"/>
                </a:lnTo>
                <a:lnTo>
                  <a:pt x="857250" y="495300"/>
                </a:lnTo>
                <a:lnTo>
                  <a:pt x="2105025" y="720725"/>
                </a:lnTo>
                <a:lnTo>
                  <a:pt x="2184400" y="314325"/>
                </a:lnTo>
                <a:lnTo>
                  <a:pt x="2324100" y="342900"/>
                </a:lnTo>
                <a:lnTo>
                  <a:pt x="2301875" y="381000"/>
                </a:lnTo>
                <a:lnTo>
                  <a:pt x="2238375" y="838200"/>
                </a:lnTo>
                <a:lnTo>
                  <a:pt x="2200275" y="869950"/>
                </a:lnTo>
                <a:lnTo>
                  <a:pt x="1955800" y="841375"/>
                </a:lnTo>
                <a:lnTo>
                  <a:pt x="1733550" y="812800"/>
                </a:lnTo>
                <a:lnTo>
                  <a:pt x="1355725" y="765175"/>
                </a:lnTo>
                <a:lnTo>
                  <a:pt x="1060450" y="695325"/>
                </a:lnTo>
                <a:lnTo>
                  <a:pt x="847725" y="663575"/>
                </a:lnTo>
                <a:lnTo>
                  <a:pt x="711200" y="638175"/>
                </a:lnTo>
                <a:lnTo>
                  <a:pt x="606425" y="549275"/>
                </a:lnTo>
                <a:lnTo>
                  <a:pt x="501650" y="463550"/>
                </a:lnTo>
                <a:lnTo>
                  <a:pt x="450850" y="425450"/>
                </a:lnTo>
                <a:lnTo>
                  <a:pt x="387350" y="434975"/>
                </a:lnTo>
                <a:lnTo>
                  <a:pt x="346075" y="466725"/>
                </a:lnTo>
                <a:lnTo>
                  <a:pt x="38100" y="828675"/>
                </a:lnTo>
                <a:lnTo>
                  <a:pt x="0" y="787400"/>
                </a:lnTo>
                <a:close/>
              </a:path>
            </a:pathLst>
          </a:custGeom>
          <a:solidFill>
            <a:srgbClr val="31A907">
              <a:alpha val="50000"/>
            </a:srgb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2229EA0-9BD3-0BCB-083B-BBD3CAE4E675}"/>
              </a:ext>
            </a:extLst>
          </p:cNvPr>
          <p:cNvSpPr/>
          <p:nvPr/>
        </p:nvSpPr>
        <p:spPr>
          <a:xfrm>
            <a:off x="6948488" y="4669630"/>
            <a:ext cx="821531" cy="288132"/>
          </a:xfrm>
          <a:custGeom>
            <a:avLst/>
            <a:gdLst>
              <a:gd name="connsiteX0" fmla="*/ 4762 w 821531"/>
              <a:gd name="connsiteY0" fmla="*/ 219075 h 273844"/>
              <a:gd name="connsiteX1" fmla="*/ 97631 w 821531"/>
              <a:gd name="connsiteY1" fmla="*/ 169069 h 273844"/>
              <a:gd name="connsiteX2" fmla="*/ 142875 w 821531"/>
              <a:gd name="connsiteY2" fmla="*/ 2381 h 273844"/>
              <a:gd name="connsiteX3" fmla="*/ 376237 w 821531"/>
              <a:gd name="connsiteY3" fmla="*/ 0 h 273844"/>
              <a:gd name="connsiteX4" fmla="*/ 407193 w 821531"/>
              <a:gd name="connsiteY4" fmla="*/ 40481 h 273844"/>
              <a:gd name="connsiteX5" fmla="*/ 440531 w 821531"/>
              <a:gd name="connsiteY5" fmla="*/ 78581 h 273844"/>
              <a:gd name="connsiteX6" fmla="*/ 502443 w 821531"/>
              <a:gd name="connsiteY6" fmla="*/ 111919 h 273844"/>
              <a:gd name="connsiteX7" fmla="*/ 600075 w 821531"/>
              <a:gd name="connsiteY7" fmla="*/ 159544 h 273844"/>
              <a:gd name="connsiteX8" fmla="*/ 661987 w 821531"/>
              <a:gd name="connsiteY8" fmla="*/ 171450 h 273844"/>
              <a:gd name="connsiteX9" fmla="*/ 819150 w 821531"/>
              <a:gd name="connsiteY9" fmla="*/ 190500 h 273844"/>
              <a:gd name="connsiteX10" fmla="*/ 821531 w 821531"/>
              <a:gd name="connsiteY10" fmla="*/ 259556 h 273844"/>
              <a:gd name="connsiteX11" fmla="*/ 85725 w 821531"/>
              <a:gd name="connsiteY11" fmla="*/ 238125 h 273844"/>
              <a:gd name="connsiteX12" fmla="*/ 0 w 821531"/>
              <a:gd name="connsiteY12" fmla="*/ 273844 h 273844"/>
              <a:gd name="connsiteX13" fmla="*/ 4762 w 821531"/>
              <a:gd name="connsiteY13" fmla="*/ 219075 h 273844"/>
              <a:gd name="connsiteX0" fmla="*/ 4762 w 821531"/>
              <a:gd name="connsiteY0" fmla="*/ 219075 h 273844"/>
              <a:gd name="connsiteX1" fmla="*/ 97631 w 821531"/>
              <a:gd name="connsiteY1" fmla="*/ 169069 h 273844"/>
              <a:gd name="connsiteX2" fmla="*/ 142875 w 821531"/>
              <a:gd name="connsiteY2" fmla="*/ 2381 h 273844"/>
              <a:gd name="connsiteX3" fmla="*/ 376237 w 821531"/>
              <a:gd name="connsiteY3" fmla="*/ 0 h 273844"/>
              <a:gd name="connsiteX4" fmla="*/ 407193 w 821531"/>
              <a:gd name="connsiteY4" fmla="*/ 40481 h 273844"/>
              <a:gd name="connsiteX5" fmla="*/ 440531 w 821531"/>
              <a:gd name="connsiteY5" fmla="*/ 78581 h 273844"/>
              <a:gd name="connsiteX6" fmla="*/ 502443 w 821531"/>
              <a:gd name="connsiteY6" fmla="*/ 111919 h 273844"/>
              <a:gd name="connsiteX7" fmla="*/ 600075 w 821531"/>
              <a:gd name="connsiteY7" fmla="*/ 159544 h 273844"/>
              <a:gd name="connsiteX8" fmla="*/ 661987 w 821531"/>
              <a:gd name="connsiteY8" fmla="*/ 171450 h 273844"/>
              <a:gd name="connsiteX9" fmla="*/ 814388 w 821531"/>
              <a:gd name="connsiteY9" fmla="*/ 169069 h 273844"/>
              <a:gd name="connsiteX10" fmla="*/ 821531 w 821531"/>
              <a:gd name="connsiteY10" fmla="*/ 259556 h 273844"/>
              <a:gd name="connsiteX11" fmla="*/ 85725 w 821531"/>
              <a:gd name="connsiteY11" fmla="*/ 238125 h 273844"/>
              <a:gd name="connsiteX12" fmla="*/ 0 w 821531"/>
              <a:gd name="connsiteY12" fmla="*/ 273844 h 273844"/>
              <a:gd name="connsiteX13" fmla="*/ 4762 w 821531"/>
              <a:gd name="connsiteY13" fmla="*/ 219075 h 273844"/>
              <a:gd name="connsiteX0" fmla="*/ 4762 w 821531"/>
              <a:gd name="connsiteY0" fmla="*/ 219075 h 273844"/>
              <a:gd name="connsiteX1" fmla="*/ 97631 w 821531"/>
              <a:gd name="connsiteY1" fmla="*/ 169069 h 273844"/>
              <a:gd name="connsiteX2" fmla="*/ 142875 w 821531"/>
              <a:gd name="connsiteY2" fmla="*/ 2381 h 273844"/>
              <a:gd name="connsiteX3" fmla="*/ 376237 w 821531"/>
              <a:gd name="connsiteY3" fmla="*/ 0 h 273844"/>
              <a:gd name="connsiteX4" fmla="*/ 407193 w 821531"/>
              <a:gd name="connsiteY4" fmla="*/ 40481 h 273844"/>
              <a:gd name="connsiteX5" fmla="*/ 440531 w 821531"/>
              <a:gd name="connsiteY5" fmla="*/ 78581 h 273844"/>
              <a:gd name="connsiteX6" fmla="*/ 502443 w 821531"/>
              <a:gd name="connsiteY6" fmla="*/ 111919 h 273844"/>
              <a:gd name="connsiteX7" fmla="*/ 600075 w 821531"/>
              <a:gd name="connsiteY7" fmla="*/ 159544 h 273844"/>
              <a:gd name="connsiteX8" fmla="*/ 659605 w 821531"/>
              <a:gd name="connsiteY8" fmla="*/ 157163 h 273844"/>
              <a:gd name="connsiteX9" fmla="*/ 814388 w 821531"/>
              <a:gd name="connsiteY9" fmla="*/ 169069 h 273844"/>
              <a:gd name="connsiteX10" fmla="*/ 821531 w 821531"/>
              <a:gd name="connsiteY10" fmla="*/ 259556 h 273844"/>
              <a:gd name="connsiteX11" fmla="*/ 85725 w 821531"/>
              <a:gd name="connsiteY11" fmla="*/ 238125 h 273844"/>
              <a:gd name="connsiteX12" fmla="*/ 0 w 821531"/>
              <a:gd name="connsiteY12" fmla="*/ 273844 h 273844"/>
              <a:gd name="connsiteX13" fmla="*/ 4762 w 821531"/>
              <a:gd name="connsiteY13" fmla="*/ 219075 h 273844"/>
              <a:gd name="connsiteX0" fmla="*/ 4762 w 821531"/>
              <a:gd name="connsiteY0" fmla="*/ 219075 h 273844"/>
              <a:gd name="connsiteX1" fmla="*/ 97631 w 821531"/>
              <a:gd name="connsiteY1" fmla="*/ 169069 h 273844"/>
              <a:gd name="connsiteX2" fmla="*/ 142875 w 821531"/>
              <a:gd name="connsiteY2" fmla="*/ 2381 h 273844"/>
              <a:gd name="connsiteX3" fmla="*/ 376237 w 821531"/>
              <a:gd name="connsiteY3" fmla="*/ 0 h 273844"/>
              <a:gd name="connsiteX4" fmla="*/ 407193 w 821531"/>
              <a:gd name="connsiteY4" fmla="*/ 40481 h 273844"/>
              <a:gd name="connsiteX5" fmla="*/ 440531 w 821531"/>
              <a:gd name="connsiteY5" fmla="*/ 78581 h 273844"/>
              <a:gd name="connsiteX6" fmla="*/ 502443 w 821531"/>
              <a:gd name="connsiteY6" fmla="*/ 111919 h 273844"/>
              <a:gd name="connsiteX7" fmla="*/ 559594 w 821531"/>
              <a:gd name="connsiteY7" fmla="*/ 123826 h 273844"/>
              <a:gd name="connsiteX8" fmla="*/ 659605 w 821531"/>
              <a:gd name="connsiteY8" fmla="*/ 157163 h 273844"/>
              <a:gd name="connsiteX9" fmla="*/ 814388 w 821531"/>
              <a:gd name="connsiteY9" fmla="*/ 169069 h 273844"/>
              <a:gd name="connsiteX10" fmla="*/ 821531 w 821531"/>
              <a:gd name="connsiteY10" fmla="*/ 259556 h 273844"/>
              <a:gd name="connsiteX11" fmla="*/ 85725 w 821531"/>
              <a:gd name="connsiteY11" fmla="*/ 238125 h 273844"/>
              <a:gd name="connsiteX12" fmla="*/ 0 w 821531"/>
              <a:gd name="connsiteY12" fmla="*/ 273844 h 273844"/>
              <a:gd name="connsiteX13" fmla="*/ 4762 w 821531"/>
              <a:gd name="connsiteY13" fmla="*/ 219075 h 273844"/>
              <a:gd name="connsiteX0" fmla="*/ 4762 w 821531"/>
              <a:gd name="connsiteY0" fmla="*/ 219075 h 273844"/>
              <a:gd name="connsiteX1" fmla="*/ 97631 w 821531"/>
              <a:gd name="connsiteY1" fmla="*/ 169069 h 273844"/>
              <a:gd name="connsiteX2" fmla="*/ 142875 w 821531"/>
              <a:gd name="connsiteY2" fmla="*/ 2381 h 273844"/>
              <a:gd name="connsiteX3" fmla="*/ 376237 w 821531"/>
              <a:gd name="connsiteY3" fmla="*/ 0 h 273844"/>
              <a:gd name="connsiteX4" fmla="*/ 407193 w 821531"/>
              <a:gd name="connsiteY4" fmla="*/ 40481 h 273844"/>
              <a:gd name="connsiteX5" fmla="*/ 440531 w 821531"/>
              <a:gd name="connsiteY5" fmla="*/ 78581 h 273844"/>
              <a:gd name="connsiteX6" fmla="*/ 485774 w 821531"/>
              <a:gd name="connsiteY6" fmla="*/ 83344 h 273844"/>
              <a:gd name="connsiteX7" fmla="*/ 559594 w 821531"/>
              <a:gd name="connsiteY7" fmla="*/ 123826 h 273844"/>
              <a:gd name="connsiteX8" fmla="*/ 659605 w 821531"/>
              <a:gd name="connsiteY8" fmla="*/ 157163 h 273844"/>
              <a:gd name="connsiteX9" fmla="*/ 814388 w 821531"/>
              <a:gd name="connsiteY9" fmla="*/ 169069 h 273844"/>
              <a:gd name="connsiteX10" fmla="*/ 821531 w 821531"/>
              <a:gd name="connsiteY10" fmla="*/ 259556 h 273844"/>
              <a:gd name="connsiteX11" fmla="*/ 85725 w 821531"/>
              <a:gd name="connsiteY11" fmla="*/ 238125 h 273844"/>
              <a:gd name="connsiteX12" fmla="*/ 0 w 821531"/>
              <a:gd name="connsiteY12" fmla="*/ 273844 h 273844"/>
              <a:gd name="connsiteX13" fmla="*/ 4762 w 821531"/>
              <a:gd name="connsiteY13" fmla="*/ 219075 h 273844"/>
              <a:gd name="connsiteX0" fmla="*/ 4762 w 821531"/>
              <a:gd name="connsiteY0" fmla="*/ 219075 h 273844"/>
              <a:gd name="connsiteX1" fmla="*/ 97631 w 821531"/>
              <a:gd name="connsiteY1" fmla="*/ 169069 h 273844"/>
              <a:gd name="connsiteX2" fmla="*/ 142875 w 821531"/>
              <a:gd name="connsiteY2" fmla="*/ 2381 h 273844"/>
              <a:gd name="connsiteX3" fmla="*/ 376237 w 821531"/>
              <a:gd name="connsiteY3" fmla="*/ 0 h 273844"/>
              <a:gd name="connsiteX4" fmla="*/ 407193 w 821531"/>
              <a:gd name="connsiteY4" fmla="*/ 40481 h 273844"/>
              <a:gd name="connsiteX5" fmla="*/ 445294 w 821531"/>
              <a:gd name="connsiteY5" fmla="*/ 50006 h 273844"/>
              <a:gd name="connsiteX6" fmla="*/ 485774 w 821531"/>
              <a:gd name="connsiteY6" fmla="*/ 83344 h 273844"/>
              <a:gd name="connsiteX7" fmla="*/ 559594 w 821531"/>
              <a:gd name="connsiteY7" fmla="*/ 123826 h 273844"/>
              <a:gd name="connsiteX8" fmla="*/ 659605 w 821531"/>
              <a:gd name="connsiteY8" fmla="*/ 157163 h 273844"/>
              <a:gd name="connsiteX9" fmla="*/ 814388 w 821531"/>
              <a:gd name="connsiteY9" fmla="*/ 169069 h 273844"/>
              <a:gd name="connsiteX10" fmla="*/ 821531 w 821531"/>
              <a:gd name="connsiteY10" fmla="*/ 259556 h 273844"/>
              <a:gd name="connsiteX11" fmla="*/ 85725 w 821531"/>
              <a:gd name="connsiteY11" fmla="*/ 238125 h 273844"/>
              <a:gd name="connsiteX12" fmla="*/ 0 w 821531"/>
              <a:gd name="connsiteY12" fmla="*/ 273844 h 273844"/>
              <a:gd name="connsiteX13" fmla="*/ 4762 w 821531"/>
              <a:gd name="connsiteY13" fmla="*/ 219075 h 273844"/>
              <a:gd name="connsiteX0" fmla="*/ 4762 w 821531"/>
              <a:gd name="connsiteY0" fmla="*/ 219075 h 273844"/>
              <a:gd name="connsiteX1" fmla="*/ 97631 w 821531"/>
              <a:gd name="connsiteY1" fmla="*/ 169069 h 273844"/>
              <a:gd name="connsiteX2" fmla="*/ 142875 w 821531"/>
              <a:gd name="connsiteY2" fmla="*/ 2381 h 273844"/>
              <a:gd name="connsiteX3" fmla="*/ 376237 w 821531"/>
              <a:gd name="connsiteY3" fmla="*/ 0 h 273844"/>
              <a:gd name="connsiteX4" fmla="*/ 414337 w 821531"/>
              <a:gd name="connsiteY4" fmla="*/ 19050 h 273844"/>
              <a:gd name="connsiteX5" fmla="*/ 445294 w 821531"/>
              <a:gd name="connsiteY5" fmla="*/ 50006 h 273844"/>
              <a:gd name="connsiteX6" fmla="*/ 485774 w 821531"/>
              <a:gd name="connsiteY6" fmla="*/ 83344 h 273844"/>
              <a:gd name="connsiteX7" fmla="*/ 559594 w 821531"/>
              <a:gd name="connsiteY7" fmla="*/ 123826 h 273844"/>
              <a:gd name="connsiteX8" fmla="*/ 659605 w 821531"/>
              <a:gd name="connsiteY8" fmla="*/ 157163 h 273844"/>
              <a:gd name="connsiteX9" fmla="*/ 814388 w 821531"/>
              <a:gd name="connsiteY9" fmla="*/ 169069 h 273844"/>
              <a:gd name="connsiteX10" fmla="*/ 821531 w 821531"/>
              <a:gd name="connsiteY10" fmla="*/ 259556 h 273844"/>
              <a:gd name="connsiteX11" fmla="*/ 85725 w 821531"/>
              <a:gd name="connsiteY11" fmla="*/ 238125 h 273844"/>
              <a:gd name="connsiteX12" fmla="*/ 0 w 821531"/>
              <a:gd name="connsiteY12" fmla="*/ 273844 h 273844"/>
              <a:gd name="connsiteX13" fmla="*/ 4762 w 821531"/>
              <a:gd name="connsiteY13" fmla="*/ 219075 h 273844"/>
              <a:gd name="connsiteX0" fmla="*/ 4762 w 821531"/>
              <a:gd name="connsiteY0" fmla="*/ 228600 h 283369"/>
              <a:gd name="connsiteX1" fmla="*/ 97631 w 821531"/>
              <a:gd name="connsiteY1" fmla="*/ 178594 h 283369"/>
              <a:gd name="connsiteX2" fmla="*/ 142875 w 821531"/>
              <a:gd name="connsiteY2" fmla="*/ 11906 h 283369"/>
              <a:gd name="connsiteX3" fmla="*/ 388144 w 821531"/>
              <a:gd name="connsiteY3" fmla="*/ 0 h 283369"/>
              <a:gd name="connsiteX4" fmla="*/ 414337 w 821531"/>
              <a:gd name="connsiteY4" fmla="*/ 28575 h 283369"/>
              <a:gd name="connsiteX5" fmla="*/ 445294 w 821531"/>
              <a:gd name="connsiteY5" fmla="*/ 59531 h 283369"/>
              <a:gd name="connsiteX6" fmla="*/ 485774 w 821531"/>
              <a:gd name="connsiteY6" fmla="*/ 92869 h 283369"/>
              <a:gd name="connsiteX7" fmla="*/ 559594 w 821531"/>
              <a:gd name="connsiteY7" fmla="*/ 133351 h 283369"/>
              <a:gd name="connsiteX8" fmla="*/ 659605 w 821531"/>
              <a:gd name="connsiteY8" fmla="*/ 166688 h 283369"/>
              <a:gd name="connsiteX9" fmla="*/ 814388 w 821531"/>
              <a:gd name="connsiteY9" fmla="*/ 178594 h 283369"/>
              <a:gd name="connsiteX10" fmla="*/ 821531 w 821531"/>
              <a:gd name="connsiteY10" fmla="*/ 269081 h 283369"/>
              <a:gd name="connsiteX11" fmla="*/ 85725 w 821531"/>
              <a:gd name="connsiteY11" fmla="*/ 247650 h 283369"/>
              <a:gd name="connsiteX12" fmla="*/ 0 w 821531"/>
              <a:gd name="connsiteY12" fmla="*/ 283369 h 283369"/>
              <a:gd name="connsiteX13" fmla="*/ 4762 w 821531"/>
              <a:gd name="connsiteY13" fmla="*/ 228600 h 283369"/>
              <a:gd name="connsiteX0" fmla="*/ 4762 w 821531"/>
              <a:gd name="connsiteY0" fmla="*/ 233363 h 288132"/>
              <a:gd name="connsiteX1" fmla="*/ 97631 w 821531"/>
              <a:gd name="connsiteY1" fmla="*/ 183357 h 288132"/>
              <a:gd name="connsiteX2" fmla="*/ 154781 w 821531"/>
              <a:gd name="connsiteY2" fmla="*/ 0 h 288132"/>
              <a:gd name="connsiteX3" fmla="*/ 388144 w 821531"/>
              <a:gd name="connsiteY3" fmla="*/ 4763 h 288132"/>
              <a:gd name="connsiteX4" fmla="*/ 414337 w 821531"/>
              <a:gd name="connsiteY4" fmla="*/ 33338 h 288132"/>
              <a:gd name="connsiteX5" fmla="*/ 445294 w 821531"/>
              <a:gd name="connsiteY5" fmla="*/ 64294 h 288132"/>
              <a:gd name="connsiteX6" fmla="*/ 485774 w 821531"/>
              <a:gd name="connsiteY6" fmla="*/ 97632 h 288132"/>
              <a:gd name="connsiteX7" fmla="*/ 559594 w 821531"/>
              <a:gd name="connsiteY7" fmla="*/ 138114 h 288132"/>
              <a:gd name="connsiteX8" fmla="*/ 659605 w 821531"/>
              <a:gd name="connsiteY8" fmla="*/ 171451 h 288132"/>
              <a:gd name="connsiteX9" fmla="*/ 814388 w 821531"/>
              <a:gd name="connsiteY9" fmla="*/ 183357 h 288132"/>
              <a:gd name="connsiteX10" fmla="*/ 821531 w 821531"/>
              <a:gd name="connsiteY10" fmla="*/ 273844 h 288132"/>
              <a:gd name="connsiteX11" fmla="*/ 85725 w 821531"/>
              <a:gd name="connsiteY11" fmla="*/ 252413 h 288132"/>
              <a:gd name="connsiteX12" fmla="*/ 0 w 821531"/>
              <a:gd name="connsiteY12" fmla="*/ 288132 h 288132"/>
              <a:gd name="connsiteX13" fmla="*/ 4762 w 821531"/>
              <a:gd name="connsiteY13" fmla="*/ 233363 h 28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531" h="288132">
                <a:moveTo>
                  <a:pt x="4762" y="233363"/>
                </a:moveTo>
                <a:lnTo>
                  <a:pt x="97631" y="183357"/>
                </a:lnTo>
                <a:lnTo>
                  <a:pt x="154781" y="0"/>
                </a:lnTo>
                <a:lnTo>
                  <a:pt x="388144" y="4763"/>
                </a:lnTo>
                <a:lnTo>
                  <a:pt x="414337" y="33338"/>
                </a:lnTo>
                <a:lnTo>
                  <a:pt x="445294" y="64294"/>
                </a:lnTo>
                <a:lnTo>
                  <a:pt x="485774" y="97632"/>
                </a:lnTo>
                <a:lnTo>
                  <a:pt x="559594" y="138114"/>
                </a:lnTo>
                <a:lnTo>
                  <a:pt x="659605" y="171451"/>
                </a:lnTo>
                <a:cubicBezTo>
                  <a:pt x="711993" y="177801"/>
                  <a:pt x="762000" y="177007"/>
                  <a:pt x="814388" y="183357"/>
                </a:cubicBezTo>
                <a:cubicBezTo>
                  <a:pt x="815182" y="206376"/>
                  <a:pt x="820737" y="250825"/>
                  <a:pt x="821531" y="273844"/>
                </a:cubicBezTo>
                <a:lnTo>
                  <a:pt x="85725" y="252413"/>
                </a:lnTo>
                <a:lnTo>
                  <a:pt x="0" y="288132"/>
                </a:lnTo>
                <a:lnTo>
                  <a:pt x="4762" y="233363"/>
                </a:lnTo>
                <a:close/>
              </a:path>
            </a:pathLst>
          </a:custGeom>
          <a:solidFill>
            <a:srgbClr val="FF0000">
              <a:alpha val="50000"/>
            </a:srgb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BB5CF42-9101-6341-4801-98CFD48CBE1C}"/>
              </a:ext>
            </a:extLst>
          </p:cNvPr>
          <p:cNvSpPr/>
          <p:nvPr/>
        </p:nvSpPr>
        <p:spPr>
          <a:xfrm>
            <a:off x="6007100" y="6388100"/>
            <a:ext cx="215900" cy="225425"/>
          </a:xfrm>
          <a:custGeom>
            <a:avLst/>
            <a:gdLst>
              <a:gd name="connsiteX0" fmla="*/ 22225 w 215900"/>
              <a:gd name="connsiteY0" fmla="*/ 73025 h 225425"/>
              <a:gd name="connsiteX1" fmla="*/ 38100 w 215900"/>
              <a:gd name="connsiteY1" fmla="*/ 0 h 225425"/>
              <a:gd name="connsiteX2" fmla="*/ 215900 w 215900"/>
              <a:gd name="connsiteY2" fmla="*/ 31750 h 225425"/>
              <a:gd name="connsiteX3" fmla="*/ 180975 w 215900"/>
              <a:gd name="connsiteY3" fmla="*/ 225425 h 225425"/>
              <a:gd name="connsiteX4" fmla="*/ 0 w 215900"/>
              <a:gd name="connsiteY4" fmla="*/ 193675 h 225425"/>
              <a:gd name="connsiteX5" fmla="*/ 22225 w 215900"/>
              <a:gd name="connsiteY5" fmla="*/ 73025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00" h="225425">
                <a:moveTo>
                  <a:pt x="22225" y="73025"/>
                </a:moveTo>
                <a:lnTo>
                  <a:pt x="38100" y="0"/>
                </a:lnTo>
                <a:lnTo>
                  <a:pt x="215900" y="31750"/>
                </a:lnTo>
                <a:lnTo>
                  <a:pt x="180975" y="225425"/>
                </a:lnTo>
                <a:lnTo>
                  <a:pt x="0" y="193675"/>
                </a:lnTo>
                <a:lnTo>
                  <a:pt x="22225" y="73025"/>
                </a:lnTo>
                <a:close/>
              </a:path>
            </a:pathLst>
          </a:custGeom>
          <a:solidFill>
            <a:srgbClr val="FF0000">
              <a:alpha val="50000"/>
            </a:srgb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3A00B49F-528A-24E8-F953-E46316CD3342}"/>
              </a:ext>
            </a:extLst>
          </p:cNvPr>
          <p:cNvSpPr/>
          <p:nvPr/>
        </p:nvSpPr>
        <p:spPr>
          <a:xfrm>
            <a:off x="6003925" y="4902200"/>
            <a:ext cx="1012825" cy="1939925"/>
          </a:xfrm>
          <a:custGeom>
            <a:avLst/>
            <a:gdLst>
              <a:gd name="connsiteX0" fmla="*/ 0 w 1012825"/>
              <a:gd name="connsiteY0" fmla="*/ 1939925 h 1939925"/>
              <a:gd name="connsiteX1" fmla="*/ 57150 w 1012825"/>
              <a:gd name="connsiteY1" fmla="*/ 1647825 h 1939925"/>
              <a:gd name="connsiteX2" fmla="*/ 73025 w 1012825"/>
              <a:gd name="connsiteY2" fmla="*/ 1587500 h 1939925"/>
              <a:gd name="connsiteX3" fmla="*/ 117475 w 1012825"/>
              <a:gd name="connsiteY3" fmla="*/ 1501775 h 1939925"/>
              <a:gd name="connsiteX4" fmla="*/ 215900 w 1012825"/>
              <a:gd name="connsiteY4" fmla="*/ 1092200 h 1939925"/>
              <a:gd name="connsiteX5" fmla="*/ 403225 w 1012825"/>
              <a:gd name="connsiteY5" fmla="*/ 238125 h 1939925"/>
              <a:gd name="connsiteX6" fmla="*/ 787400 w 1012825"/>
              <a:gd name="connsiteY6" fmla="*/ 323850 h 1939925"/>
              <a:gd name="connsiteX7" fmla="*/ 850900 w 1012825"/>
              <a:gd name="connsiteY7" fmla="*/ 63500 h 1939925"/>
              <a:gd name="connsiteX8" fmla="*/ 1012825 w 1012825"/>
              <a:gd name="connsiteY8" fmla="*/ 0 h 1939925"/>
              <a:gd name="connsiteX0" fmla="*/ 0 w 1012825"/>
              <a:gd name="connsiteY0" fmla="*/ 1939925 h 1939925"/>
              <a:gd name="connsiteX1" fmla="*/ 57150 w 1012825"/>
              <a:gd name="connsiteY1" fmla="*/ 1647825 h 1939925"/>
              <a:gd name="connsiteX2" fmla="*/ 73025 w 1012825"/>
              <a:gd name="connsiteY2" fmla="*/ 1587500 h 1939925"/>
              <a:gd name="connsiteX3" fmla="*/ 131762 w 1012825"/>
              <a:gd name="connsiteY3" fmla="*/ 1501775 h 1939925"/>
              <a:gd name="connsiteX4" fmla="*/ 215900 w 1012825"/>
              <a:gd name="connsiteY4" fmla="*/ 1092200 h 1939925"/>
              <a:gd name="connsiteX5" fmla="*/ 403225 w 1012825"/>
              <a:gd name="connsiteY5" fmla="*/ 238125 h 1939925"/>
              <a:gd name="connsiteX6" fmla="*/ 787400 w 1012825"/>
              <a:gd name="connsiteY6" fmla="*/ 323850 h 1939925"/>
              <a:gd name="connsiteX7" fmla="*/ 850900 w 1012825"/>
              <a:gd name="connsiteY7" fmla="*/ 63500 h 1939925"/>
              <a:gd name="connsiteX8" fmla="*/ 1012825 w 1012825"/>
              <a:gd name="connsiteY8" fmla="*/ 0 h 193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825" h="1939925">
                <a:moveTo>
                  <a:pt x="0" y="1939925"/>
                </a:moveTo>
                <a:lnTo>
                  <a:pt x="57150" y="1647825"/>
                </a:lnTo>
                <a:lnTo>
                  <a:pt x="73025" y="1587500"/>
                </a:lnTo>
                <a:lnTo>
                  <a:pt x="131762" y="1501775"/>
                </a:lnTo>
                <a:lnTo>
                  <a:pt x="215900" y="1092200"/>
                </a:lnTo>
                <a:lnTo>
                  <a:pt x="403225" y="238125"/>
                </a:lnTo>
                <a:lnTo>
                  <a:pt x="787400" y="323850"/>
                </a:lnTo>
                <a:lnTo>
                  <a:pt x="850900" y="63500"/>
                </a:lnTo>
                <a:lnTo>
                  <a:pt x="1012825" y="0"/>
                </a:lnTo>
              </a:path>
            </a:pathLst>
          </a:custGeom>
          <a:noFill/>
          <a:ln w="19050" cap="rnd">
            <a:solidFill>
              <a:srgbClr val="FF0000"/>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D11714B4-0569-9B11-425A-7212E1FC318C}"/>
              </a:ext>
            </a:extLst>
          </p:cNvPr>
          <p:cNvSpPr/>
          <p:nvPr/>
        </p:nvSpPr>
        <p:spPr>
          <a:xfrm>
            <a:off x="6112668" y="6407150"/>
            <a:ext cx="46831" cy="442118"/>
          </a:xfrm>
          <a:custGeom>
            <a:avLst/>
            <a:gdLst>
              <a:gd name="connsiteX0" fmla="*/ 0 w 44450"/>
              <a:gd name="connsiteY0" fmla="*/ 454025 h 454025"/>
              <a:gd name="connsiteX1" fmla="*/ 44450 w 44450"/>
              <a:gd name="connsiteY1" fmla="*/ 177800 h 454025"/>
              <a:gd name="connsiteX2" fmla="*/ 25400 w 44450"/>
              <a:gd name="connsiteY2" fmla="*/ 79375 h 454025"/>
              <a:gd name="connsiteX3" fmla="*/ 19050 w 44450"/>
              <a:gd name="connsiteY3" fmla="*/ 0 h 454025"/>
              <a:gd name="connsiteX0" fmla="*/ 0 w 46831"/>
              <a:gd name="connsiteY0" fmla="*/ 442118 h 442118"/>
              <a:gd name="connsiteX1" fmla="*/ 46831 w 46831"/>
              <a:gd name="connsiteY1" fmla="*/ 177800 h 442118"/>
              <a:gd name="connsiteX2" fmla="*/ 27781 w 46831"/>
              <a:gd name="connsiteY2" fmla="*/ 79375 h 442118"/>
              <a:gd name="connsiteX3" fmla="*/ 21431 w 46831"/>
              <a:gd name="connsiteY3" fmla="*/ 0 h 442118"/>
            </a:gdLst>
            <a:ahLst/>
            <a:cxnLst>
              <a:cxn ang="0">
                <a:pos x="connsiteX0" y="connsiteY0"/>
              </a:cxn>
              <a:cxn ang="0">
                <a:pos x="connsiteX1" y="connsiteY1"/>
              </a:cxn>
              <a:cxn ang="0">
                <a:pos x="connsiteX2" y="connsiteY2"/>
              </a:cxn>
              <a:cxn ang="0">
                <a:pos x="connsiteX3" y="connsiteY3"/>
              </a:cxn>
            </a:cxnLst>
            <a:rect l="l" t="t" r="r" b="b"/>
            <a:pathLst>
              <a:path w="46831" h="442118">
                <a:moveTo>
                  <a:pt x="0" y="442118"/>
                </a:moveTo>
                <a:lnTo>
                  <a:pt x="46831" y="177800"/>
                </a:lnTo>
                <a:lnTo>
                  <a:pt x="27781" y="79375"/>
                </a:lnTo>
                <a:lnTo>
                  <a:pt x="21431" y="0"/>
                </a:lnTo>
              </a:path>
            </a:pathLst>
          </a:custGeom>
          <a:noFill/>
          <a:ln w="19050" cap="rnd">
            <a:solidFill>
              <a:srgbClr val="FF0000"/>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AC9D82FA-C12C-EB3F-56DD-8DADA63D518F}"/>
              </a:ext>
            </a:extLst>
          </p:cNvPr>
          <p:cNvSpPr/>
          <p:nvPr/>
        </p:nvSpPr>
        <p:spPr>
          <a:xfrm>
            <a:off x="6061870" y="6407150"/>
            <a:ext cx="63500" cy="434182"/>
          </a:xfrm>
          <a:custGeom>
            <a:avLst/>
            <a:gdLst>
              <a:gd name="connsiteX0" fmla="*/ 0 w 73025"/>
              <a:gd name="connsiteY0" fmla="*/ 450850 h 450850"/>
              <a:gd name="connsiteX1" fmla="*/ 73025 w 73025"/>
              <a:gd name="connsiteY1" fmla="*/ 0 h 450850"/>
              <a:gd name="connsiteX0" fmla="*/ 0 w 73025"/>
              <a:gd name="connsiteY0" fmla="*/ 438944 h 438944"/>
              <a:gd name="connsiteX1" fmla="*/ 73025 w 73025"/>
              <a:gd name="connsiteY1" fmla="*/ 0 h 438944"/>
              <a:gd name="connsiteX0" fmla="*/ 0 w 63500"/>
              <a:gd name="connsiteY0" fmla="*/ 434182 h 434182"/>
              <a:gd name="connsiteX1" fmla="*/ 63500 w 63500"/>
              <a:gd name="connsiteY1" fmla="*/ 0 h 434182"/>
            </a:gdLst>
            <a:ahLst/>
            <a:cxnLst>
              <a:cxn ang="0">
                <a:pos x="connsiteX0" y="connsiteY0"/>
              </a:cxn>
              <a:cxn ang="0">
                <a:pos x="connsiteX1" y="connsiteY1"/>
              </a:cxn>
            </a:cxnLst>
            <a:rect l="l" t="t" r="r" b="b"/>
            <a:pathLst>
              <a:path w="63500" h="434182">
                <a:moveTo>
                  <a:pt x="0" y="434182"/>
                </a:moveTo>
                <a:cubicBezTo>
                  <a:pt x="24342" y="283899"/>
                  <a:pt x="39158" y="150283"/>
                  <a:pt x="63500" y="0"/>
                </a:cubicBezTo>
              </a:path>
            </a:pathLst>
          </a:custGeom>
          <a:noFill/>
          <a:ln w="19050" cap="rnd">
            <a:solidFill>
              <a:srgbClr val="FF0000"/>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98D04266-F5F7-0044-AC68-245E478FFB01}"/>
              </a:ext>
            </a:extLst>
          </p:cNvPr>
          <p:cNvSpPr/>
          <p:nvPr/>
        </p:nvSpPr>
        <p:spPr>
          <a:xfrm>
            <a:off x="7589044" y="5312569"/>
            <a:ext cx="445294" cy="252412"/>
          </a:xfrm>
          <a:custGeom>
            <a:avLst/>
            <a:gdLst>
              <a:gd name="connsiteX0" fmla="*/ 0 w 445294"/>
              <a:gd name="connsiteY0" fmla="*/ 0 h 252412"/>
              <a:gd name="connsiteX1" fmla="*/ 180975 w 445294"/>
              <a:gd name="connsiteY1" fmla="*/ 26194 h 252412"/>
              <a:gd name="connsiteX2" fmla="*/ 176212 w 445294"/>
              <a:gd name="connsiteY2" fmla="*/ 90487 h 252412"/>
              <a:gd name="connsiteX3" fmla="*/ 280987 w 445294"/>
              <a:gd name="connsiteY3" fmla="*/ 152400 h 252412"/>
              <a:gd name="connsiteX4" fmla="*/ 402431 w 445294"/>
              <a:gd name="connsiteY4" fmla="*/ 188119 h 252412"/>
              <a:gd name="connsiteX5" fmla="*/ 445294 w 445294"/>
              <a:gd name="connsiteY5" fmla="*/ 192881 h 252412"/>
              <a:gd name="connsiteX6" fmla="*/ 411956 w 445294"/>
              <a:gd name="connsiteY6" fmla="*/ 252412 h 252412"/>
              <a:gd name="connsiteX7" fmla="*/ 180975 w 445294"/>
              <a:gd name="connsiteY7" fmla="*/ 169069 h 252412"/>
              <a:gd name="connsiteX8" fmla="*/ 97631 w 445294"/>
              <a:gd name="connsiteY8" fmla="*/ 102394 h 252412"/>
              <a:gd name="connsiteX9" fmla="*/ 0 w 445294"/>
              <a:gd name="connsiteY9" fmla="*/ 0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294" h="252412">
                <a:moveTo>
                  <a:pt x="0" y="0"/>
                </a:moveTo>
                <a:lnTo>
                  <a:pt x="180975" y="26194"/>
                </a:lnTo>
                <a:lnTo>
                  <a:pt x="176212" y="90487"/>
                </a:lnTo>
                <a:lnTo>
                  <a:pt x="280987" y="152400"/>
                </a:lnTo>
                <a:lnTo>
                  <a:pt x="402431" y="188119"/>
                </a:lnTo>
                <a:lnTo>
                  <a:pt x="445294" y="192881"/>
                </a:lnTo>
                <a:lnTo>
                  <a:pt x="411956" y="252412"/>
                </a:lnTo>
                <a:lnTo>
                  <a:pt x="180975" y="169069"/>
                </a:lnTo>
                <a:lnTo>
                  <a:pt x="97631" y="102394"/>
                </a:lnTo>
                <a:lnTo>
                  <a:pt x="0" y="0"/>
                </a:lnTo>
                <a:close/>
              </a:path>
            </a:pathLst>
          </a:custGeom>
          <a:solidFill>
            <a:srgbClr val="31A907">
              <a:alpha val="50000"/>
            </a:srgb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024CABE4-ADFA-7B76-1A23-FB1235D83482}"/>
              </a:ext>
            </a:extLst>
          </p:cNvPr>
          <p:cNvSpPr/>
          <p:nvPr/>
        </p:nvSpPr>
        <p:spPr>
          <a:xfrm>
            <a:off x="1402556" y="3086100"/>
            <a:ext cx="204788" cy="302419"/>
          </a:xfrm>
          <a:custGeom>
            <a:avLst/>
            <a:gdLst>
              <a:gd name="connsiteX0" fmla="*/ 180975 w 204788"/>
              <a:gd name="connsiteY0" fmla="*/ 302419 h 302419"/>
              <a:gd name="connsiteX1" fmla="*/ 204788 w 204788"/>
              <a:gd name="connsiteY1" fmla="*/ 16669 h 302419"/>
              <a:gd name="connsiteX2" fmla="*/ 19050 w 204788"/>
              <a:gd name="connsiteY2" fmla="*/ 0 h 302419"/>
              <a:gd name="connsiteX3" fmla="*/ 2382 w 204788"/>
              <a:gd name="connsiteY3" fmla="*/ 147638 h 302419"/>
              <a:gd name="connsiteX4" fmla="*/ 52388 w 204788"/>
              <a:gd name="connsiteY4" fmla="*/ 164306 h 302419"/>
              <a:gd name="connsiteX5" fmla="*/ 50007 w 204788"/>
              <a:gd name="connsiteY5" fmla="*/ 219075 h 302419"/>
              <a:gd name="connsiteX6" fmla="*/ 7144 w 204788"/>
              <a:gd name="connsiteY6" fmla="*/ 221456 h 302419"/>
              <a:gd name="connsiteX7" fmla="*/ 0 w 204788"/>
              <a:gd name="connsiteY7" fmla="*/ 300038 h 302419"/>
              <a:gd name="connsiteX8" fmla="*/ 180975 w 204788"/>
              <a:gd name="connsiteY8" fmla="*/ 302419 h 30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88" h="302419">
                <a:moveTo>
                  <a:pt x="180975" y="302419"/>
                </a:moveTo>
                <a:lnTo>
                  <a:pt x="204788" y="16669"/>
                </a:lnTo>
                <a:lnTo>
                  <a:pt x="19050" y="0"/>
                </a:lnTo>
                <a:lnTo>
                  <a:pt x="2382" y="147638"/>
                </a:lnTo>
                <a:lnTo>
                  <a:pt x="52388" y="164306"/>
                </a:lnTo>
                <a:cubicBezTo>
                  <a:pt x="51594" y="182562"/>
                  <a:pt x="50801" y="200819"/>
                  <a:pt x="50007" y="219075"/>
                </a:cubicBezTo>
                <a:lnTo>
                  <a:pt x="7144" y="221456"/>
                </a:lnTo>
                <a:lnTo>
                  <a:pt x="0" y="300038"/>
                </a:lnTo>
                <a:lnTo>
                  <a:pt x="180975" y="302419"/>
                </a:lnTo>
                <a:close/>
              </a:path>
            </a:pathLst>
          </a:custGeom>
          <a:solidFill>
            <a:srgbClr val="00B050">
              <a:alpha val="50000"/>
            </a:srgbClr>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DA70156-C72D-5D1B-AAE6-6830CD74A171}"/>
              </a:ext>
            </a:extLst>
          </p:cNvPr>
          <p:cNvSpPr/>
          <p:nvPr/>
        </p:nvSpPr>
        <p:spPr>
          <a:xfrm>
            <a:off x="1531619" y="1905000"/>
            <a:ext cx="4636135" cy="4152900"/>
          </a:xfrm>
          <a:custGeom>
            <a:avLst/>
            <a:gdLst>
              <a:gd name="connsiteX0" fmla="*/ 365760 w 4747260"/>
              <a:gd name="connsiteY0" fmla="*/ 0 h 4175760"/>
              <a:gd name="connsiteX1" fmla="*/ 335280 w 4747260"/>
              <a:gd name="connsiteY1" fmla="*/ 510540 h 4175760"/>
              <a:gd name="connsiteX2" fmla="*/ 297180 w 4747260"/>
              <a:gd name="connsiteY2" fmla="*/ 510540 h 4175760"/>
              <a:gd name="connsiteX3" fmla="*/ 205740 w 4747260"/>
              <a:gd name="connsiteY3" fmla="*/ 533400 h 4175760"/>
              <a:gd name="connsiteX4" fmla="*/ 76200 w 4747260"/>
              <a:gd name="connsiteY4" fmla="*/ 541020 h 4175760"/>
              <a:gd name="connsiteX5" fmla="*/ 38100 w 4747260"/>
              <a:gd name="connsiteY5" fmla="*/ 647700 h 4175760"/>
              <a:gd name="connsiteX6" fmla="*/ 0 w 4747260"/>
              <a:gd name="connsiteY6" fmla="*/ 1508760 h 4175760"/>
              <a:gd name="connsiteX7" fmla="*/ 45720 w 4747260"/>
              <a:gd name="connsiteY7" fmla="*/ 1912620 h 4175760"/>
              <a:gd name="connsiteX8" fmla="*/ 137160 w 4747260"/>
              <a:gd name="connsiteY8" fmla="*/ 1965960 h 4175760"/>
              <a:gd name="connsiteX9" fmla="*/ 518160 w 4747260"/>
              <a:gd name="connsiteY9" fmla="*/ 2080260 h 4175760"/>
              <a:gd name="connsiteX10" fmla="*/ 662940 w 4747260"/>
              <a:gd name="connsiteY10" fmla="*/ 2133600 h 4175760"/>
              <a:gd name="connsiteX11" fmla="*/ 1600200 w 4747260"/>
              <a:gd name="connsiteY11" fmla="*/ 2385060 h 4175760"/>
              <a:gd name="connsiteX12" fmla="*/ 2095500 w 4747260"/>
              <a:gd name="connsiteY12" fmla="*/ 2545080 h 4175760"/>
              <a:gd name="connsiteX13" fmla="*/ 2247900 w 4747260"/>
              <a:gd name="connsiteY13" fmla="*/ 2590800 h 4175760"/>
              <a:gd name="connsiteX14" fmla="*/ 2446020 w 4747260"/>
              <a:gd name="connsiteY14" fmla="*/ 2651760 h 4175760"/>
              <a:gd name="connsiteX15" fmla="*/ 2644140 w 4747260"/>
              <a:gd name="connsiteY15" fmla="*/ 2674620 h 4175760"/>
              <a:gd name="connsiteX16" fmla="*/ 2773680 w 4747260"/>
              <a:gd name="connsiteY16" fmla="*/ 2750820 h 4175760"/>
              <a:gd name="connsiteX17" fmla="*/ 2819400 w 4747260"/>
              <a:gd name="connsiteY17" fmla="*/ 2903220 h 4175760"/>
              <a:gd name="connsiteX18" fmla="*/ 2857500 w 4747260"/>
              <a:gd name="connsiteY18" fmla="*/ 3093720 h 4175760"/>
              <a:gd name="connsiteX19" fmla="*/ 3040380 w 4747260"/>
              <a:gd name="connsiteY19" fmla="*/ 3253740 h 4175760"/>
              <a:gd name="connsiteX20" fmla="*/ 3307080 w 4747260"/>
              <a:gd name="connsiteY20" fmla="*/ 3383280 h 4175760"/>
              <a:gd name="connsiteX21" fmla="*/ 3703320 w 4747260"/>
              <a:gd name="connsiteY21" fmla="*/ 3505200 h 4175760"/>
              <a:gd name="connsiteX22" fmla="*/ 3688080 w 4747260"/>
              <a:gd name="connsiteY22" fmla="*/ 3581400 h 4175760"/>
              <a:gd name="connsiteX23" fmla="*/ 3672840 w 4747260"/>
              <a:gd name="connsiteY23" fmla="*/ 3741420 h 4175760"/>
              <a:gd name="connsiteX24" fmla="*/ 3649980 w 4747260"/>
              <a:gd name="connsiteY24" fmla="*/ 3886200 h 4175760"/>
              <a:gd name="connsiteX25" fmla="*/ 3893820 w 4747260"/>
              <a:gd name="connsiteY25" fmla="*/ 4008120 h 4175760"/>
              <a:gd name="connsiteX26" fmla="*/ 4160520 w 4747260"/>
              <a:gd name="connsiteY26" fmla="*/ 4069080 h 4175760"/>
              <a:gd name="connsiteX27" fmla="*/ 4541520 w 4747260"/>
              <a:gd name="connsiteY27" fmla="*/ 4152900 h 4175760"/>
              <a:gd name="connsiteX28" fmla="*/ 4747260 w 4747260"/>
              <a:gd name="connsiteY28" fmla="*/ 4175760 h 4175760"/>
              <a:gd name="connsiteX0" fmla="*/ 365760 w 4747260"/>
              <a:gd name="connsiteY0" fmla="*/ 0 h 4175760"/>
              <a:gd name="connsiteX1" fmla="*/ 335280 w 4747260"/>
              <a:gd name="connsiteY1" fmla="*/ 510540 h 4175760"/>
              <a:gd name="connsiteX2" fmla="*/ 297180 w 4747260"/>
              <a:gd name="connsiteY2" fmla="*/ 510540 h 4175760"/>
              <a:gd name="connsiteX3" fmla="*/ 205740 w 4747260"/>
              <a:gd name="connsiteY3" fmla="*/ 533400 h 4175760"/>
              <a:gd name="connsiteX4" fmla="*/ 76200 w 4747260"/>
              <a:gd name="connsiteY4" fmla="*/ 541020 h 4175760"/>
              <a:gd name="connsiteX5" fmla="*/ 38100 w 4747260"/>
              <a:gd name="connsiteY5" fmla="*/ 647700 h 4175760"/>
              <a:gd name="connsiteX6" fmla="*/ 0 w 4747260"/>
              <a:gd name="connsiteY6" fmla="*/ 1508760 h 4175760"/>
              <a:gd name="connsiteX7" fmla="*/ 45720 w 4747260"/>
              <a:gd name="connsiteY7" fmla="*/ 1912620 h 4175760"/>
              <a:gd name="connsiteX8" fmla="*/ 137160 w 4747260"/>
              <a:gd name="connsiteY8" fmla="*/ 1965960 h 4175760"/>
              <a:gd name="connsiteX9" fmla="*/ 518160 w 4747260"/>
              <a:gd name="connsiteY9" fmla="*/ 2080260 h 4175760"/>
              <a:gd name="connsiteX10" fmla="*/ 662940 w 4747260"/>
              <a:gd name="connsiteY10" fmla="*/ 2133600 h 4175760"/>
              <a:gd name="connsiteX11" fmla="*/ 1600200 w 4747260"/>
              <a:gd name="connsiteY11" fmla="*/ 2385060 h 4175760"/>
              <a:gd name="connsiteX12" fmla="*/ 2095500 w 4747260"/>
              <a:gd name="connsiteY12" fmla="*/ 2545080 h 4175760"/>
              <a:gd name="connsiteX13" fmla="*/ 2247900 w 4747260"/>
              <a:gd name="connsiteY13" fmla="*/ 2590800 h 4175760"/>
              <a:gd name="connsiteX14" fmla="*/ 2446020 w 4747260"/>
              <a:gd name="connsiteY14" fmla="*/ 2651760 h 4175760"/>
              <a:gd name="connsiteX15" fmla="*/ 2644140 w 4747260"/>
              <a:gd name="connsiteY15" fmla="*/ 2674620 h 4175760"/>
              <a:gd name="connsiteX16" fmla="*/ 2773680 w 4747260"/>
              <a:gd name="connsiteY16" fmla="*/ 2750820 h 4175760"/>
              <a:gd name="connsiteX17" fmla="*/ 2819400 w 4747260"/>
              <a:gd name="connsiteY17" fmla="*/ 2903220 h 4175760"/>
              <a:gd name="connsiteX18" fmla="*/ 2857500 w 4747260"/>
              <a:gd name="connsiteY18" fmla="*/ 3093720 h 4175760"/>
              <a:gd name="connsiteX19" fmla="*/ 3040380 w 4747260"/>
              <a:gd name="connsiteY19" fmla="*/ 3253740 h 4175760"/>
              <a:gd name="connsiteX20" fmla="*/ 3307080 w 4747260"/>
              <a:gd name="connsiteY20" fmla="*/ 3383280 h 4175760"/>
              <a:gd name="connsiteX21" fmla="*/ 3703320 w 4747260"/>
              <a:gd name="connsiteY21" fmla="*/ 3505200 h 4175760"/>
              <a:gd name="connsiteX22" fmla="*/ 3688080 w 4747260"/>
              <a:gd name="connsiteY22" fmla="*/ 3581400 h 4175760"/>
              <a:gd name="connsiteX23" fmla="*/ 3672840 w 4747260"/>
              <a:gd name="connsiteY23" fmla="*/ 3741420 h 4175760"/>
              <a:gd name="connsiteX24" fmla="*/ 3649980 w 4747260"/>
              <a:gd name="connsiteY24" fmla="*/ 3886200 h 4175760"/>
              <a:gd name="connsiteX25" fmla="*/ 3893820 w 4747260"/>
              <a:gd name="connsiteY25" fmla="*/ 4008120 h 4175760"/>
              <a:gd name="connsiteX26" fmla="*/ 4160520 w 4747260"/>
              <a:gd name="connsiteY26" fmla="*/ 4069080 h 4175760"/>
              <a:gd name="connsiteX27" fmla="*/ 4541520 w 4747260"/>
              <a:gd name="connsiteY27" fmla="*/ 4152900 h 4175760"/>
              <a:gd name="connsiteX28" fmla="*/ 4747260 w 4747260"/>
              <a:gd name="connsiteY28" fmla="*/ 4175760 h 417576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703320 w 4636135"/>
              <a:gd name="connsiteY21" fmla="*/ 3505200 h 4156710"/>
              <a:gd name="connsiteX22" fmla="*/ 3688080 w 4636135"/>
              <a:gd name="connsiteY22" fmla="*/ 3581400 h 4156710"/>
              <a:gd name="connsiteX23" fmla="*/ 3672840 w 4636135"/>
              <a:gd name="connsiteY23" fmla="*/ 3741420 h 4156710"/>
              <a:gd name="connsiteX24" fmla="*/ 3649980 w 4636135"/>
              <a:gd name="connsiteY24" fmla="*/ 388620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88080 w 4636135"/>
              <a:gd name="connsiteY22" fmla="*/ 3581400 h 4156710"/>
              <a:gd name="connsiteX23" fmla="*/ 3672840 w 4636135"/>
              <a:gd name="connsiteY23" fmla="*/ 3741420 h 4156710"/>
              <a:gd name="connsiteX24" fmla="*/ 3649980 w 4636135"/>
              <a:gd name="connsiteY24" fmla="*/ 388620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72840 w 4636135"/>
              <a:gd name="connsiteY23" fmla="*/ 3741420 h 4156710"/>
              <a:gd name="connsiteX24" fmla="*/ 3649980 w 4636135"/>
              <a:gd name="connsiteY24" fmla="*/ 388620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49980 w 4636135"/>
              <a:gd name="connsiteY24" fmla="*/ 388620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49980 w 4636135"/>
              <a:gd name="connsiteY24" fmla="*/ 388620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11880 w 4636135"/>
              <a:gd name="connsiteY24" fmla="*/ 3908425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21405 w 4636135"/>
              <a:gd name="connsiteY24" fmla="*/ 3892550 h 4156710"/>
              <a:gd name="connsiteX25" fmla="*/ 3893820 w 4636135"/>
              <a:gd name="connsiteY25" fmla="*/ 4008120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21405 w 4636135"/>
              <a:gd name="connsiteY24" fmla="*/ 3892550 h 4156710"/>
              <a:gd name="connsiteX25" fmla="*/ 3896995 w 4636135"/>
              <a:gd name="connsiteY25" fmla="*/ 3998595 h 4156710"/>
              <a:gd name="connsiteX26" fmla="*/ 4160520 w 4636135"/>
              <a:gd name="connsiteY26" fmla="*/ 4069080 h 4156710"/>
              <a:gd name="connsiteX27" fmla="*/ 4541520 w 4636135"/>
              <a:gd name="connsiteY27" fmla="*/ 4152900 h 4156710"/>
              <a:gd name="connsiteX28" fmla="*/ 4636135 w 4636135"/>
              <a:gd name="connsiteY28" fmla="*/ 4156710 h 4156710"/>
              <a:gd name="connsiteX0" fmla="*/ 365760 w 4636135"/>
              <a:gd name="connsiteY0" fmla="*/ 0 h 4156710"/>
              <a:gd name="connsiteX1" fmla="*/ 335280 w 4636135"/>
              <a:gd name="connsiteY1" fmla="*/ 510540 h 4156710"/>
              <a:gd name="connsiteX2" fmla="*/ 297180 w 4636135"/>
              <a:gd name="connsiteY2" fmla="*/ 510540 h 4156710"/>
              <a:gd name="connsiteX3" fmla="*/ 205740 w 4636135"/>
              <a:gd name="connsiteY3" fmla="*/ 533400 h 4156710"/>
              <a:gd name="connsiteX4" fmla="*/ 76200 w 4636135"/>
              <a:gd name="connsiteY4" fmla="*/ 541020 h 4156710"/>
              <a:gd name="connsiteX5" fmla="*/ 38100 w 4636135"/>
              <a:gd name="connsiteY5" fmla="*/ 647700 h 4156710"/>
              <a:gd name="connsiteX6" fmla="*/ 0 w 4636135"/>
              <a:gd name="connsiteY6" fmla="*/ 1508760 h 4156710"/>
              <a:gd name="connsiteX7" fmla="*/ 45720 w 4636135"/>
              <a:gd name="connsiteY7" fmla="*/ 1912620 h 4156710"/>
              <a:gd name="connsiteX8" fmla="*/ 137160 w 4636135"/>
              <a:gd name="connsiteY8" fmla="*/ 1965960 h 4156710"/>
              <a:gd name="connsiteX9" fmla="*/ 518160 w 4636135"/>
              <a:gd name="connsiteY9" fmla="*/ 2080260 h 4156710"/>
              <a:gd name="connsiteX10" fmla="*/ 662940 w 4636135"/>
              <a:gd name="connsiteY10" fmla="*/ 2133600 h 4156710"/>
              <a:gd name="connsiteX11" fmla="*/ 1600200 w 4636135"/>
              <a:gd name="connsiteY11" fmla="*/ 2385060 h 4156710"/>
              <a:gd name="connsiteX12" fmla="*/ 2095500 w 4636135"/>
              <a:gd name="connsiteY12" fmla="*/ 2545080 h 4156710"/>
              <a:gd name="connsiteX13" fmla="*/ 2247900 w 4636135"/>
              <a:gd name="connsiteY13" fmla="*/ 2590800 h 4156710"/>
              <a:gd name="connsiteX14" fmla="*/ 2446020 w 4636135"/>
              <a:gd name="connsiteY14" fmla="*/ 2651760 h 4156710"/>
              <a:gd name="connsiteX15" fmla="*/ 2644140 w 4636135"/>
              <a:gd name="connsiteY15" fmla="*/ 2674620 h 4156710"/>
              <a:gd name="connsiteX16" fmla="*/ 2773680 w 4636135"/>
              <a:gd name="connsiteY16" fmla="*/ 2750820 h 4156710"/>
              <a:gd name="connsiteX17" fmla="*/ 2819400 w 4636135"/>
              <a:gd name="connsiteY17" fmla="*/ 2903220 h 4156710"/>
              <a:gd name="connsiteX18" fmla="*/ 2857500 w 4636135"/>
              <a:gd name="connsiteY18" fmla="*/ 3093720 h 4156710"/>
              <a:gd name="connsiteX19" fmla="*/ 3040380 w 4636135"/>
              <a:gd name="connsiteY19" fmla="*/ 3253740 h 4156710"/>
              <a:gd name="connsiteX20" fmla="*/ 3307080 w 4636135"/>
              <a:gd name="connsiteY20" fmla="*/ 3383280 h 4156710"/>
              <a:gd name="connsiteX21" fmla="*/ 3630295 w 4636135"/>
              <a:gd name="connsiteY21" fmla="*/ 3476625 h 4156710"/>
              <a:gd name="connsiteX22" fmla="*/ 3653155 w 4636135"/>
              <a:gd name="connsiteY22" fmla="*/ 3581400 h 4156710"/>
              <a:gd name="connsiteX23" fmla="*/ 3609340 w 4636135"/>
              <a:gd name="connsiteY23" fmla="*/ 3747770 h 4156710"/>
              <a:gd name="connsiteX24" fmla="*/ 3621405 w 4636135"/>
              <a:gd name="connsiteY24" fmla="*/ 3892550 h 4156710"/>
              <a:gd name="connsiteX25" fmla="*/ 3896995 w 4636135"/>
              <a:gd name="connsiteY25" fmla="*/ 3998595 h 4156710"/>
              <a:gd name="connsiteX26" fmla="*/ 4160520 w 4636135"/>
              <a:gd name="connsiteY26" fmla="*/ 4059555 h 4156710"/>
              <a:gd name="connsiteX27" fmla="*/ 4541520 w 4636135"/>
              <a:gd name="connsiteY27" fmla="*/ 4152900 h 4156710"/>
              <a:gd name="connsiteX28" fmla="*/ 4636135 w 4636135"/>
              <a:gd name="connsiteY28" fmla="*/ 4156710 h 4156710"/>
              <a:gd name="connsiteX0" fmla="*/ 365760 w 4636135"/>
              <a:gd name="connsiteY0" fmla="*/ 0 h 4152900"/>
              <a:gd name="connsiteX1" fmla="*/ 335280 w 4636135"/>
              <a:gd name="connsiteY1" fmla="*/ 510540 h 4152900"/>
              <a:gd name="connsiteX2" fmla="*/ 297180 w 4636135"/>
              <a:gd name="connsiteY2" fmla="*/ 510540 h 4152900"/>
              <a:gd name="connsiteX3" fmla="*/ 205740 w 4636135"/>
              <a:gd name="connsiteY3" fmla="*/ 533400 h 4152900"/>
              <a:gd name="connsiteX4" fmla="*/ 76200 w 4636135"/>
              <a:gd name="connsiteY4" fmla="*/ 541020 h 4152900"/>
              <a:gd name="connsiteX5" fmla="*/ 38100 w 4636135"/>
              <a:gd name="connsiteY5" fmla="*/ 647700 h 4152900"/>
              <a:gd name="connsiteX6" fmla="*/ 0 w 4636135"/>
              <a:gd name="connsiteY6" fmla="*/ 1508760 h 4152900"/>
              <a:gd name="connsiteX7" fmla="*/ 45720 w 4636135"/>
              <a:gd name="connsiteY7" fmla="*/ 1912620 h 4152900"/>
              <a:gd name="connsiteX8" fmla="*/ 137160 w 4636135"/>
              <a:gd name="connsiteY8" fmla="*/ 1965960 h 4152900"/>
              <a:gd name="connsiteX9" fmla="*/ 518160 w 4636135"/>
              <a:gd name="connsiteY9" fmla="*/ 2080260 h 4152900"/>
              <a:gd name="connsiteX10" fmla="*/ 662940 w 4636135"/>
              <a:gd name="connsiteY10" fmla="*/ 2133600 h 4152900"/>
              <a:gd name="connsiteX11" fmla="*/ 1600200 w 4636135"/>
              <a:gd name="connsiteY11" fmla="*/ 2385060 h 4152900"/>
              <a:gd name="connsiteX12" fmla="*/ 2095500 w 4636135"/>
              <a:gd name="connsiteY12" fmla="*/ 2545080 h 4152900"/>
              <a:gd name="connsiteX13" fmla="*/ 2247900 w 4636135"/>
              <a:gd name="connsiteY13" fmla="*/ 2590800 h 4152900"/>
              <a:gd name="connsiteX14" fmla="*/ 2446020 w 4636135"/>
              <a:gd name="connsiteY14" fmla="*/ 2651760 h 4152900"/>
              <a:gd name="connsiteX15" fmla="*/ 2644140 w 4636135"/>
              <a:gd name="connsiteY15" fmla="*/ 2674620 h 4152900"/>
              <a:gd name="connsiteX16" fmla="*/ 2773680 w 4636135"/>
              <a:gd name="connsiteY16" fmla="*/ 2750820 h 4152900"/>
              <a:gd name="connsiteX17" fmla="*/ 2819400 w 4636135"/>
              <a:gd name="connsiteY17" fmla="*/ 2903220 h 4152900"/>
              <a:gd name="connsiteX18" fmla="*/ 2857500 w 4636135"/>
              <a:gd name="connsiteY18" fmla="*/ 3093720 h 4152900"/>
              <a:gd name="connsiteX19" fmla="*/ 3040380 w 4636135"/>
              <a:gd name="connsiteY19" fmla="*/ 3253740 h 4152900"/>
              <a:gd name="connsiteX20" fmla="*/ 3307080 w 4636135"/>
              <a:gd name="connsiteY20" fmla="*/ 3383280 h 4152900"/>
              <a:gd name="connsiteX21" fmla="*/ 3630295 w 4636135"/>
              <a:gd name="connsiteY21" fmla="*/ 3476625 h 4152900"/>
              <a:gd name="connsiteX22" fmla="*/ 3653155 w 4636135"/>
              <a:gd name="connsiteY22" fmla="*/ 3581400 h 4152900"/>
              <a:gd name="connsiteX23" fmla="*/ 3609340 w 4636135"/>
              <a:gd name="connsiteY23" fmla="*/ 3747770 h 4152900"/>
              <a:gd name="connsiteX24" fmla="*/ 3621405 w 4636135"/>
              <a:gd name="connsiteY24" fmla="*/ 3892550 h 4152900"/>
              <a:gd name="connsiteX25" fmla="*/ 3896995 w 4636135"/>
              <a:gd name="connsiteY25" fmla="*/ 3998595 h 4152900"/>
              <a:gd name="connsiteX26" fmla="*/ 4160520 w 4636135"/>
              <a:gd name="connsiteY26" fmla="*/ 4059555 h 4152900"/>
              <a:gd name="connsiteX27" fmla="*/ 4541520 w 4636135"/>
              <a:gd name="connsiteY27" fmla="*/ 4152900 h 4152900"/>
              <a:gd name="connsiteX28" fmla="*/ 4636135 w 4636135"/>
              <a:gd name="connsiteY28" fmla="*/ 4118610 h 4152900"/>
              <a:gd name="connsiteX0" fmla="*/ 365760 w 4636135"/>
              <a:gd name="connsiteY0" fmla="*/ 0 h 4152900"/>
              <a:gd name="connsiteX1" fmla="*/ 335280 w 4636135"/>
              <a:gd name="connsiteY1" fmla="*/ 510540 h 4152900"/>
              <a:gd name="connsiteX2" fmla="*/ 297180 w 4636135"/>
              <a:gd name="connsiteY2" fmla="*/ 510540 h 4152900"/>
              <a:gd name="connsiteX3" fmla="*/ 205740 w 4636135"/>
              <a:gd name="connsiteY3" fmla="*/ 533400 h 4152900"/>
              <a:gd name="connsiteX4" fmla="*/ 76200 w 4636135"/>
              <a:gd name="connsiteY4" fmla="*/ 541020 h 4152900"/>
              <a:gd name="connsiteX5" fmla="*/ 38100 w 4636135"/>
              <a:gd name="connsiteY5" fmla="*/ 647700 h 4152900"/>
              <a:gd name="connsiteX6" fmla="*/ 0 w 4636135"/>
              <a:gd name="connsiteY6" fmla="*/ 1508760 h 4152900"/>
              <a:gd name="connsiteX7" fmla="*/ 45720 w 4636135"/>
              <a:gd name="connsiteY7" fmla="*/ 1912620 h 4152900"/>
              <a:gd name="connsiteX8" fmla="*/ 137160 w 4636135"/>
              <a:gd name="connsiteY8" fmla="*/ 1965960 h 4152900"/>
              <a:gd name="connsiteX9" fmla="*/ 513397 w 4636135"/>
              <a:gd name="connsiteY9" fmla="*/ 2085022 h 4152900"/>
              <a:gd name="connsiteX10" fmla="*/ 662940 w 4636135"/>
              <a:gd name="connsiteY10" fmla="*/ 2133600 h 4152900"/>
              <a:gd name="connsiteX11" fmla="*/ 1600200 w 4636135"/>
              <a:gd name="connsiteY11" fmla="*/ 2385060 h 4152900"/>
              <a:gd name="connsiteX12" fmla="*/ 2095500 w 4636135"/>
              <a:gd name="connsiteY12" fmla="*/ 2545080 h 4152900"/>
              <a:gd name="connsiteX13" fmla="*/ 2247900 w 4636135"/>
              <a:gd name="connsiteY13" fmla="*/ 2590800 h 4152900"/>
              <a:gd name="connsiteX14" fmla="*/ 2446020 w 4636135"/>
              <a:gd name="connsiteY14" fmla="*/ 2651760 h 4152900"/>
              <a:gd name="connsiteX15" fmla="*/ 2644140 w 4636135"/>
              <a:gd name="connsiteY15" fmla="*/ 2674620 h 4152900"/>
              <a:gd name="connsiteX16" fmla="*/ 2773680 w 4636135"/>
              <a:gd name="connsiteY16" fmla="*/ 2750820 h 4152900"/>
              <a:gd name="connsiteX17" fmla="*/ 2819400 w 4636135"/>
              <a:gd name="connsiteY17" fmla="*/ 2903220 h 4152900"/>
              <a:gd name="connsiteX18" fmla="*/ 2857500 w 4636135"/>
              <a:gd name="connsiteY18" fmla="*/ 3093720 h 4152900"/>
              <a:gd name="connsiteX19" fmla="*/ 3040380 w 4636135"/>
              <a:gd name="connsiteY19" fmla="*/ 3253740 h 4152900"/>
              <a:gd name="connsiteX20" fmla="*/ 3307080 w 4636135"/>
              <a:gd name="connsiteY20" fmla="*/ 3383280 h 4152900"/>
              <a:gd name="connsiteX21" fmla="*/ 3630295 w 4636135"/>
              <a:gd name="connsiteY21" fmla="*/ 3476625 h 4152900"/>
              <a:gd name="connsiteX22" fmla="*/ 3653155 w 4636135"/>
              <a:gd name="connsiteY22" fmla="*/ 3581400 h 4152900"/>
              <a:gd name="connsiteX23" fmla="*/ 3609340 w 4636135"/>
              <a:gd name="connsiteY23" fmla="*/ 3747770 h 4152900"/>
              <a:gd name="connsiteX24" fmla="*/ 3621405 w 4636135"/>
              <a:gd name="connsiteY24" fmla="*/ 3892550 h 4152900"/>
              <a:gd name="connsiteX25" fmla="*/ 3896995 w 4636135"/>
              <a:gd name="connsiteY25" fmla="*/ 3998595 h 4152900"/>
              <a:gd name="connsiteX26" fmla="*/ 4160520 w 4636135"/>
              <a:gd name="connsiteY26" fmla="*/ 4059555 h 4152900"/>
              <a:gd name="connsiteX27" fmla="*/ 4541520 w 4636135"/>
              <a:gd name="connsiteY27" fmla="*/ 4152900 h 4152900"/>
              <a:gd name="connsiteX28" fmla="*/ 4636135 w 4636135"/>
              <a:gd name="connsiteY28" fmla="*/ 4118610 h 4152900"/>
              <a:gd name="connsiteX0" fmla="*/ 365760 w 4636135"/>
              <a:gd name="connsiteY0" fmla="*/ 0 h 4152900"/>
              <a:gd name="connsiteX1" fmla="*/ 335280 w 4636135"/>
              <a:gd name="connsiteY1" fmla="*/ 510540 h 4152900"/>
              <a:gd name="connsiteX2" fmla="*/ 297180 w 4636135"/>
              <a:gd name="connsiteY2" fmla="*/ 510540 h 4152900"/>
              <a:gd name="connsiteX3" fmla="*/ 205740 w 4636135"/>
              <a:gd name="connsiteY3" fmla="*/ 533400 h 4152900"/>
              <a:gd name="connsiteX4" fmla="*/ 76200 w 4636135"/>
              <a:gd name="connsiteY4" fmla="*/ 541020 h 4152900"/>
              <a:gd name="connsiteX5" fmla="*/ 38100 w 4636135"/>
              <a:gd name="connsiteY5" fmla="*/ 647700 h 4152900"/>
              <a:gd name="connsiteX6" fmla="*/ 0 w 4636135"/>
              <a:gd name="connsiteY6" fmla="*/ 1508760 h 4152900"/>
              <a:gd name="connsiteX7" fmla="*/ 45720 w 4636135"/>
              <a:gd name="connsiteY7" fmla="*/ 1912620 h 4152900"/>
              <a:gd name="connsiteX8" fmla="*/ 137160 w 4636135"/>
              <a:gd name="connsiteY8" fmla="*/ 1965960 h 4152900"/>
              <a:gd name="connsiteX9" fmla="*/ 513397 w 4636135"/>
              <a:gd name="connsiteY9" fmla="*/ 2085022 h 4152900"/>
              <a:gd name="connsiteX10" fmla="*/ 667702 w 4636135"/>
              <a:gd name="connsiteY10" fmla="*/ 2140744 h 4152900"/>
              <a:gd name="connsiteX11" fmla="*/ 1600200 w 4636135"/>
              <a:gd name="connsiteY11" fmla="*/ 2385060 h 4152900"/>
              <a:gd name="connsiteX12" fmla="*/ 2095500 w 4636135"/>
              <a:gd name="connsiteY12" fmla="*/ 2545080 h 4152900"/>
              <a:gd name="connsiteX13" fmla="*/ 2247900 w 4636135"/>
              <a:gd name="connsiteY13" fmla="*/ 2590800 h 4152900"/>
              <a:gd name="connsiteX14" fmla="*/ 2446020 w 4636135"/>
              <a:gd name="connsiteY14" fmla="*/ 2651760 h 4152900"/>
              <a:gd name="connsiteX15" fmla="*/ 2644140 w 4636135"/>
              <a:gd name="connsiteY15" fmla="*/ 2674620 h 4152900"/>
              <a:gd name="connsiteX16" fmla="*/ 2773680 w 4636135"/>
              <a:gd name="connsiteY16" fmla="*/ 2750820 h 4152900"/>
              <a:gd name="connsiteX17" fmla="*/ 2819400 w 4636135"/>
              <a:gd name="connsiteY17" fmla="*/ 2903220 h 4152900"/>
              <a:gd name="connsiteX18" fmla="*/ 2857500 w 4636135"/>
              <a:gd name="connsiteY18" fmla="*/ 3093720 h 4152900"/>
              <a:gd name="connsiteX19" fmla="*/ 3040380 w 4636135"/>
              <a:gd name="connsiteY19" fmla="*/ 3253740 h 4152900"/>
              <a:gd name="connsiteX20" fmla="*/ 3307080 w 4636135"/>
              <a:gd name="connsiteY20" fmla="*/ 3383280 h 4152900"/>
              <a:gd name="connsiteX21" fmla="*/ 3630295 w 4636135"/>
              <a:gd name="connsiteY21" fmla="*/ 3476625 h 4152900"/>
              <a:gd name="connsiteX22" fmla="*/ 3653155 w 4636135"/>
              <a:gd name="connsiteY22" fmla="*/ 3581400 h 4152900"/>
              <a:gd name="connsiteX23" fmla="*/ 3609340 w 4636135"/>
              <a:gd name="connsiteY23" fmla="*/ 3747770 h 4152900"/>
              <a:gd name="connsiteX24" fmla="*/ 3621405 w 4636135"/>
              <a:gd name="connsiteY24" fmla="*/ 3892550 h 4152900"/>
              <a:gd name="connsiteX25" fmla="*/ 3896995 w 4636135"/>
              <a:gd name="connsiteY25" fmla="*/ 3998595 h 4152900"/>
              <a:gd name="connsiteX26" fmla="*/ 4160520 w 4636135"/>
              <a:gd name="connsiteY26" fmla="*/ 4059555 h 4152900"/>
              <a:gd name="connsiteX27" fmla="*/ 4541520 w 4636135"/>
              <a:gd name="connsiteY27" fmla="*/ 4152900 h 4152900"/>
              <a:gd name="connsiteX28" fmla="*/ 4636135 w 4636135"/>
              <a:gd name="connsiteY28" fmla="*/ 411861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36135" h="4152900">
                <a:moveTo>
                  <a:pt x="365760" y="0"/>
                </a:moveTo>
                <a:lnTo>
                  <a:pt x="335280" y="510540"/>
                </a:lnTo>
                <a:lnTo>
                  <a:pt x="297180" y="510540"/>
                </a:lnTo>
                <a:lnTo>
                  <a:pt x="205740" y="533400"/>
                </a:lnTo>
                <a:lnTo>
                  <a:pt x="76200" y="541020"/>
                </a:lnTo>
                <a:lnTo>
                  <a:pt x="38100" y="647700"/>
                </a:lnTo>
                <a:lnTo>
                  <a:pt x="0" y="1508760"/>
                </a:lnTo>
                <a:cubicBezTo>
                  <a:pt x="15240" y="1643380"/>
                  <a:pt x="-7620" y="1770380"/>
                  <a:pt x="45720" y="1912620"/>
                </a:cubicBezTo>
                <a:lnTo>
                  <a:pt x="137160" y="1965960"/>
                </a:lnTo>
                <a:lnTo>
                  <a:pt x="513397" y="2085022"/>
                </a:lnTo>
                <a:lnTo>
                  <a:pt x="667702" y="2140744"/>
                </a:lnTo>
                <a:lnTo>
                  <a:pt x="1600200" y="2385060"/>
                </a:lnTo>
                <a:lnTo>
                  <a:pt x="2095500" y="2545080"/>
                </a:lnTo>
                <a:lnTo>
                  <a:pt x="2247900" y="2590800"/>
                </a:lnTo>
                <a:lnTo>
                  <a:pt x="2446020" y="2651760"/>
                </a:lnTo>
                <a:lnTo>
                  <a:pt x="2644140" y="2674620"/>
                </a:lnTo>
                <a:lnTo>
                  <a:pt x="2773680" y="2750820"/>
                </a:lnTo>
                <a:lnTo>
                  <a:pt x="2819400" y="2903220"/>
                </a:lnTo>
                <a:lnTo>
                  <a:pt x="2857500" y="3093720"/>
                </a:lnTo>
                <a:lnTo>
                  <a:pt x="3040380" y="3253740"/>
                </a:lnTo>
                <a:lnTo>
                  <a:pt x="3307080" y="3383280"/>
                </a:lnTo>
                <a:lnTo>
                  <a:pt x="3630295" y="3476625"/>
                </a:lnTo>
                <a:lnTo>
                  <a:pt x="3653155" y="3581400"/>
                </a:lnTo>
                <a:lnTo>
                  <a:pt x="3609340" y="3747770"/>
                </a:lnTo>
                <a:cubicBezTo>
                  <a:pt x="3581612" y="3822488"/>
                  <a:pt x="3607858" y="3846407"/>
                  <a:pt x="3621405" y="3892550"/>
                </a:cubicBezTo>
                <a:lnTo>
                  <a:pt x="3896995" y="3998595"/>
                </a:lnTo>
                <a:lnTo>
                  <a:pt x="4160520" y="4059555"/>
                </a:lnTo>
                <a:lnTo>
                  <a:pt x="4541520" y="4152900"/>
                </a:lnTo>
                <a:lnTo>
                  <a:pt x="4636135" y="4118610"/>
                </a:lnTo>
              </a:path>
            </a:pathLst>
          </a:custGeom>
          <a:noFill/>
          <a:ln w="50800" cap="rnd">
            <a:solidFill>
              <a:schemeClr val="bg1"/>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EC47F5B7-155F-5B03-EF19-88BFCC5592F3}"/>
              </a:ext>
            </a:extLst>
          </p:cNvPr>
          <p:cNvSpPr/>
          <p:nvPr/>
        </p:nvSpPr>
        <p:spPr>
          <a:xfrm>
            <a:off x="1585264" y="3408218"/>
            <a:ext cx="3467028" cy="3211657"/>
          </a:xfrm>
          <a:custGeom>
            <a:avLst/>
            <a:gdLst>
              <a:gd name="connsiteX0" fmla="*/ 0 w 3482109"/>
              <a:gd name="connsiteY0" fmla="*/ 0 h 3195782"/>
              <a:gd name="connsiteX1" fmla="*/ 46182 w 3482109"/>
              <a:gd name="connsiteY1" fmla="*/ 267855 h 3195782"/>
              <a:gd name="connsiteX2" fmla="*/ 64654 w 3482109"/>
              <a:gd name="connsiteY2" fmla="*/ 378691 h 3195782"/>
              <a:gd name="connsiteX3" fmla="*/ 184727 w 3482109"/>
              <a:gd name="connsiteY3" fmla="*/ 434109 h 3195782"/>
              <a:gd name="connsiteX4" fmla="*/ 295563 w 3482109"/>
              <a:gd name="connsiteY4" fmla="*/ 489527 h 3195782"/>
              <a:gd name="connsiteX5" fmla="*/ 923636 w 3482109"/>
              <a:gd name="connsiteY5" fmla="*/ 637309 h 3195782"/>
              <a:gd name="connsiteX6" fmla="*/ 1671782 w 3482109"/>
              <a:gd name="connsiteY6" fmla="*/ 849746 h 3195782"/>
              <a:gd name="connsiteX7" fmla="*/ 1874982 w 3482109"/>
              <a:gd name="connsiteY7" fmla="*/ 923637 h 3195782"/>
              <a:gd name="connsiteX8" fmla="*/ 2179782 w 3482109"/>
              <a:gd name="connsiteY8" fmla="*/ 997527 h 3195782"/>
              <a:gd name="connsiteX9" fmla="*/ 2124363 w 3482109"/>
              <a:gd name="connsiteY9" fmla="*/ 1099127 h 3195782"/>
              <a:gd name="connsiteX10" fmla="*/ 2309091 w 3482109"/>
              <a:gd name="connsiteY10" fmla="*/ 1173018 h 3195782"/>
              <a:gd name="connsiteX11" fmla="*/ 2456873 w 3482109"/>
              <a:gd name="connsiteY11" fmla="*/ 1219200 h 3195782"/>
              <a:gd name="connsiteX12" fmla="*/ 2586182 w 3482109"/>
              <a:gd name="connsiteY12" fmla="*/ 1237673 h 3195782"/>
              <a:gd name="connsiteX13" fmla="*/ 2697018 w 3482109"/>
              <a:gd name="connsiteY13" fmla="*/ 1330037 h 3195782"/>
              <a:gd name="connsiteX14" fmla="*/ 2743200 w 3482109"/>
              <a:gd name="connsiteY14" fmla="*/ 1450109 h 3195782"/>
              <a:gd name="connsiteX15" fmla="*/ 2678545 w 3482109"/>
              <a:gd name="connsiteY15" fmla="*/ 1644073 h 3195782"/>
              <a:gd name="connsiteX16" fmla="*/ 3362036 w 3482109"/>
              <a:gd name="connsiteY16" fmla="*/ 2355273 h 3195782"/>
              <a:gd name="connsiteX17" fmla="*/ 3482109 w 3482109"/>
              <a:gd name="connsiteY17" fmla="*/ 2419927 h 3195782"/>
              <a:gd name="connsiteX18" fmla="*/ 3315854 w 3482109"/>
              <a:gd name="connsiteY18" fmla="*/ 2697018 h 3195782"/>
              <a:gd name="connsiteX19" fmla="*/ 3223491 w 3482109"/>
              <a:gd name="connsiteY19" fmla="*/ 2807855 h 3195782"/>
              <a:gd name="connsiteX20" fmla="*/ 2863273 w 3482109"/>
              <a:gd name="connsiteY20" fmla="*/ 3195782 h 3195782"/>
              <a:gd name="connsiteX0" fmla="*/ 0 w 3482109"/>
              <a:gd name="connsiteY0" fmla="*/ 0 h 3195782"/>
              <a:gd name="connsiteX1" fmla="*/ 46182 w 3482109"/>
              <a:gd name="connsiteY1" fmla="*/ 267855 h 3195782"/>
              <a:gd name="connsiteX2" fmla="*/ 64654 w 3482109"/>
              <a:gd name="connsiteY2" fmla="*/ 378691 h 3195782"/>
              <a:gd name="connsiteX3" fmla="*/ 184727 w 3482109"/>
              <a:gd name="connsiteY3" fmla="*/ 434109 h 3195782"/>
              <a:gd name="connsiteX4" fmla="*/ 295563 w 3482109"/>
              <a:gd name="connsiteY4" fmla="*/ 489527 h 3195782"/>
              <a:gd name="connsiteX5" fmla="*/ 920461 w 3482109"/>
              <a:gd name="connsiteY5" fmla="*/ 662709 h 3195782"/>
              <a:gd name="connsiteX6" fmla="*/ 1671782 w 3482109"/>
              <a:gd name="connsiteY6" fmla="*/ 849746 h 3195782"/>
              <a:gd name="connsiteX7" fmla="*/ 1874982 w 3482109"/>
              <a:gd name="connsiteY7" fmla="*/ 923637 h 3195782"/>
              <a:gd name="connsiteX8" fmla="*/ 2179782 w 3482109"/>
              <a:gd name="connsiteY8" fmla="*/ 997527 h 3195782"/>
              <a:gd name="connsiteX9" fmla="*/ 2124363 w 3482109"/>
              <a:gd name="connsiteY9" fmla="*/ 1099127 h 3195782"/>
              <a:gd name="connsiteX10" fmla="*/ 2309091 w 3482109"/>
              <a:gd name="connsiteY10" fmla="*/ 1173018 h 3195782"/>
              <a:gd name="connsiteX11" fmla="*/ 2456873 w 3482109"/>
              <a:gd name="connsiteY11" fmla="*/ 1219200 h 3195782"/>
              <a:gd name="connsiteX12" fmla="*/ 2586182 w 3482109"/>
              <a:gd name="connsiteY12" fmla="*/ 1237673 h 3195782"/>
              <a:gd name="connsiteX13" fmla="*/ 2697018 w 3482109"/>
              <a:gd name="connsiteY13" fmla="*/ 1330037 h 3195782"/>
              <a:gd name="connsiteX14" fmla="*/ 2743200 w 3482109"/>
              <a:gd name="connsiteY14" fmla="*/ 1450109 h 3195782"/>
              <a:gd name="connsiteX15" fmla="*/ 2678545 w 3482109"/>
              <a:gd name="connsiteY15" fmla="*/ 1644073 h 3195782"/>
              <a:gd name="connsiteX16" fmla="*/ 3362036 w 3482109"/>
              <a:gd name="connsiteY16" fmla="*/ 2355273 h 3195782"/>
              <a:gd name="connsiteX17" fmla="*/ 3482109 w 3482109"/>
              <a:gd name="connsiteY17" fmla="*/ 2419927 h 3195782"/>
              <a:gd name="connsiteX18" fmla="*/ 3315854 w 3482109"/>
              <a:gd name="connsiteY18" fmla="*/ 2697018 h 3195782"/>
              <a:gd name="connsiteX19" fmla="*/ 3223491 w 3482109"/>
              <a:gd name="connsiteY19" fmla="*/ 2807855 h 3195782"/>
              <a:gd name="connsiteX20" fmla="*/ 2863273 w 3482109"/>
              <a:gd name="connsiteY20" fmla="*/ 3195782 h 3195782"/>
              <a:gd name="connsiteX0" fmla="*/ 0 w 3482109"/>
              <a:gd name="connsiteY0" fmla="*/ 0 h 3195782"/>
              <a:gd name="connsiteX1" fmla="*/ 46182 w 3482109"/>
              <a:gd name="connsiteY1" fmla="*/ 267855 h 3195782"/>
              <a:gd name="connsiteX2" fmla="*/ 64654 w 3482109"/>
              <a:gd name="connsiteY2" fmla="*/ 378691 h 3195782"/>
              <a:gd name="connsiteX3" fmla="*/ 184727 w 3482109"/>
              <a:gd name="connsiteY3" fmla="*/ 434109 h 3195782"/>
              <a:gd name="connsiteX4" fmla="*/ 295563 w 3482109"/>
              <a:gd name="connsiteY4" fmla="*/ 483177 h 3195782"/>
              <a:gd name="connsiteX5" fmla="*/ 920461 w 3482109"/>
              <a:gd name="connsiteY5" fmla="*/ 662709 h 3195782"/>
              <a:gd name="connsiteX6" fmla="*/ 1671782 w 3482109"/>
              <a:gd name="connsiteY6" fmla="*/ 849746 h 3195782"/>
              <a:gd name="connsiteX7" fmla="*/ 1874982 w 3482109"/>
              <a:gd name="connsiteY7" fmla="*/ 923637 h 3195782"/>
              <a:gd name="connsiteX8" fmla="*/ 2179782 w 3482109"/>
              <a:gd name="connsiteY8" fmla="*/ 997527 h 3195782"/>
              <a:gd name="connsiteX9" fmla="*/ 2124363 w 3482109"/>
              <a:gd name="connsiteY9" fmla="*/ 1099127 h 3195782"/>
              <a:gd name="connsiteX10" fmla="*/ 2309091 w 3482109"/>
              <a:gd name="connsiteY10" fmla="*/ 1173018 h 3195782"/>
              <a:gd name="connsiteX11" fmla="*/ 2456873 w 3482109"/>
              <a:gd name="connsiteY11" fmla="*/ 1219200 h 3195782"/>
              <a:gd name="connsiteX12" fmla="*/ 2586182 w 3482109"/>
              <a:gd name="connsiteY12" fmla="*/ 1237673 h 3195782"/>
              <a:gd name="connsiteX13" fmla="*/ 2697018 w 3482109"/>
              <a:gd name="connsiteY13" fmla="*/ 1330037 h 3195782"/>
              <a:gd name="connsiteX14" fmla="*/ 2743200 w 3482109"/>
              <a:gd name="connsiteY14" fmla="*/ 1450109 h 3195782"/>
              <a:gd name="connsiteX15" fmla="*/ 2678545 w 3482109"/>
              <a:gd name="connsiteY15" fmla="*/ 1644073 h 3195782"/>
              <a:gd name="connsiteX16" fmla="*/ 3362036 w 3482109"/>
              <a:gd name="connsiteY16" fmla="*/ 2355273 h 3195782"/>
              <a:gd name="connsiteX17" fmla="*/ 3482109 w 3482109"/>
              <a:gd name="connsiteY17" fmla="*/ 2419927 h 3195782"/>
              <a:gd name="connsiteX18" fmla="*/ 3315854 w 3482109"/>
              <a:gd name="connsiteY18" fmla="*/ 2697018 h 3195782"/>
              <a:gd name="connsiteX19" fmla="*/ 3223491 w 3482109"/>
              <a:gd name="connsiteY19" fmla="*/ 2807855 h 3195782"/>
              <a:gd name="connsiteX20" fmla="*/ 2863273 w 3482109"/>
              <a:gd name="connsiteY20" fmla="*/ 3195782 h 3195782"/>
              <a:gd name="connsiteX0" fmla="*/ 0 w 3482109"/>
              <a:gd name="connsiteY0" fmla="*/ 0 h 3195782"/>
              <a:gd name="connsiteX1" fmla="*/ 46182 w 3482109"/>
              <a:gd name="connsiteY1" fmla="*/ 267855 h 3195782"/>
              <a:gd name="connsiteX2" fmla="*/ 64654 w 3482109"/>
              <a:gd name="connsiteY2" fmla="*/ 378691 h 3195782"/>
              <a:gd name="connsiteX3" fmla="*/ 175202 w 3482109"/>
              <a:gd name="connsiteY3" fmla="*/ 434109 h 3195782"/>
              <a:gd name="connsiteX4" fmla="*/ 295563 w 3482109"/>
              <a:gd name="connsiteY4" fmla="*/ 483177 h 3195782"/>
              <a:gd name="connsiteX5" fmla="*/ 920461 w 3482109"/>
              <a:gd name="connsiteY5" fmla="*/ 662709 h 3195782"/>
              <a:gd name="connsiteX6" fmla="*/ 1671782 w 3482109"/>
              <a:gd name="connsiteY6" fmla="*/ 849746 h 3195782"/>
              <a:gd name="connsiteX7" fmla="*/ 1874982 w 3482109"/>
              <a:gd name="connsiteY7" fmla="*/ 923637 h 3195782"/>
              <a:gd name="connsiteX8" fmla="*/ 2179782 w 3482109"/>
              <a:gd name="connsiteY8" fmla="*/ 997527 h 3195782"/>
              <a:gd name="connsiteX9" fmla="*/ 2124363 w 3482109"/>
              <a:gd name="connsiteY9" fmla="*/ 1099127 h 3195782"/>
              <a:gd name="connsiteX10" fmla="*/ 2309091 w 3482109"/>
              <a:gd name="connsiteY10" fmla="*/ 1173018 h 3195782"/>
              <a:gd name="connsiteX11" fmla="*/ 2456873 w 3482109"/>
              <a:gd name="connsiteY11" fmla="*/ 1219200 h 3195782"/>
              <a:gd name="connsiteX12" fmla="*/ 2586182 w 3482109"/>
              <a:gd name="connsiteY12" fmla="*/ 1237673 h 3195782"/>
              <a:gd name="connsiteX13" fmla="*/ 2697018 w 3482109"/>
              <a:gd name="connsiteY13" fmla="*/ 1330037 h 3195782"/>
              <a:gd name="connsiteX14" fmla="*/ 2743200 w 3482109"/>
              <a:gd name="connsiteY14" fmla="*/ 1450109 h 3195782"/>
              <a:gd name="connsiteX15" fmla="*/ 2678545 w 3482109"/>
              <a:gd name="connsiteY15" fmla="*/ 1644073 h 3195782"/>
              <a:gd name="connsiteX16" fmla="*/ 3362036 w 3482109"/>
              <a:gd name="connsiteY16" fmla="*/ 2355273 h 3195782"/>
              <a:gd name="connsiteX17" fmla="*/ 3482109 w 3482109"/>
              <a:gd name="connsiteY17" fmla="*/ 2419927 h 3195782"/>
              <a:gd name="connsiteX18" fmla="*/ 3315854 w 3482109"/>
              <a:gd name="connsiteY18" fmla="*/ 2697018 h 3195782"/>
              <a:gd name="connsiteX19" fmla="*/ 3223491 w 3482109"/>
              <a:gd name="connsiteY19" fmla="*/ 2807855 h 3195782"/>
              <a:gd name="connsiteX20" fmla="*/ 2863273 w 3482109"/>
              <a:gd name="connsiteY20" fmla="*/ 3195782 h 3195782"/>
              <a:gd name="connsiteX0" fmla="*/ 0 w 3482109"/>
              <a:gd name="connsiteY0" fmla="*/ 0 h 3195782"/>
              <a:gd name="connsiteX1" fmla="*/ 20782 w 3482109"/>
              <a:gd name="connsiteY1" fmla="*/ 277380 h 3195782"/>
              <a:gd name="connsiteX2" fmla="*/ 64654 w 3482109"/>
              <a:gd name="connsiteY2" fmla="*/ 378691 h 3195782"/>
              <a:gd name="connsiteX3" fmla="*/ 175202 w 3482109"/>
              <a:gd name="connsiteY3" fmla="*/ 434109 h 3195782"/>
              <a:gd name="connsiteX4" fmla="*/ 295563 w 3482109"/>
              <a:gd name="connsiteY4" fmla="*/ 483177 h 3195782"/>
              <a:gd name="connsiteX5" fmla="*/ 920461 w 3482109"/>
              <a:gd name="connsiteY5" fmla="*/ 662709 h 3195782"/>
              <a:gd name="connsiteX6" fmla="*/ 1671782 w 3482109"/>
              <a:gd name="connsiteY6" fmla="*/ 849746 h 3195782"/>
              <a:gd name="connsiteX7" fmla="*/ 1874982 w 3482109"/>
              <a:gd name="connsiteY7" fmla="*/ 923637 h 3195782"/>
              <a:gd name="connsiteX8" fmla="*/ 2179782 w 3482109"/>
              <a:gd name="connsiteY8" fmla="*/ 997527 h 3195782"/>
              <a:gd name="connsiteX9" fmla="*/ 2124363 w 3482109"/>
              <a:gd name="connsiteY9" fmla="*/ 1099127 h 3195782"/>
              <a:gd name="connsiteX10" fmla="*/ 2309091 w 3482109"/>
              <a:gd name="connsiteY10" fmla="*/ 1173018 h 3195782"/>
              <a:gd name="connsiteX11" fmla="*/ 2456873 w 3482109"/>
              <a:gd name="connsiteY11" fmla="*/ 1219200 h 3195782"/>
              <a:gd name="connsiteX12" fmla="*/ 2586182 w 3482109"/>
              <a:gd name="connsiteY12" fmla="*/ 1237673 h 3195782"/>
              <a:gd name="connsiteX13" fmla="*/ 2697018 w 3482109"/>
              <a:gd name="connsiteY13" fmla="*/ 1330037 h 3195782"/>
              <a:gd name="connsiteX14" fmla="*/ 2743200 w 3482109"/>
              <a:gd name="connsiteY14" fmla="*/ 1450109 h 3195782"/>
              <a:gd name="connsiteX15" fmla="*/ 2678545 w 3482109"/>
              <a:gd name="connsiteY15" fmla="*/ 1644073 h 3195782"/>
              <a:gd name="connsiteX16" fmla="*/ 3362036 w 3482109"/>
              <a:gd name="connsiteY16" fmla="*/ 2355273 h 3195782"/>
              <a:gd name="connsiteX17" fmla="*/ 3482109 w 3482109"/>
              <a:gd name="connsiteY17" fmla="*/ 2419927 h 3195782"/>
              <a:gd name="connsiteX18" fmla="*/ 3315854 w 3482109"/>
              <a:gd name="connsiteY18" fmla="*/ 2697018 h 3195782"/>
              <a:gd name="connsiteX19" fmla="*/ 3223491 w 3482109"/>
              <a:gd name="connsiteY19" fmla="*/ 2807855 h 3195782"/>
              <a:gd name="connsiteX20" fmla="*/ 2863273 w 3482109"/>
              <a:gd name="connsiteY20" fmla="*/ 3195782 h 3195782"/>
              <a:gd name="connsiteX0" fmla="*/ 0 w 3482109"/>
              <a:gd name="connsiteY0" fmla="*/ 0 h 3195782"/>
              <a:gd name="connsiteX1" fmla="*/ 20782 w 3482109"/>
              <a:gd name="connsiteY1" fmla="*/ 277380 h 3195782"/>
              <a:gd name="connsiteX2" fmla="*/ 55129 w 3482109"/>
              <a:gd name="connsiteY2" fmla="*/ 381866 h 3195782"/>
              <a:gd name="connsiteX3" fmla="*/ 175202 w 3482109"/>
              <a:gd name="connsiteY3" fmla="*/ 434109 h 3195782"/>
              <a:gd name="connsiteX4" fmla="*/ 295563 w 3482109"/>
              <a:gd name="connsiteY4" fmla="*/ 483177 h 3195782"/>
              <a:gd name="connsiteX5" fmla="*/ 920461 w 3482109"/>
              <a:gd name="connsiteY5" fmla="*/ 662709 h 3195782"/>
              <a:gd name="connsiteX6" fmla="*/ 1671782 w 3482109"/>
              <a:gd name="connsiteY6" fmla="*/ 849746 h 3195782"/>
              <a:gd name="connsiteX7" fmla="*/ 1874982 w 3482109"/>
              <a:gd name="connsiteY7" fmla="*/ 923637 h 3195782"/>
              <a:gd name="connsiteX8" fmla="*/ 2179782 w 3482109"/>
              <a:gd name="connsiteY8" fmla="*/ 997527 h 3195782"/>
              <a:gd name="connsiteX9" fmla="*/ 2124363 w 3482109"/>
              <a:gd name="connsiteY9" fmla="*/ 1099127 h 3195782"/>
              <a:gd name="connsiteX10" fmla="*/ 2309091 w 3482109"/>
              <a:gd name="connsiteY10" fmla="*/ 1173018 h 3195782"/>
              <a:gd name="connsiteX11" fmla="*/ 2456873 w 3482109"/>
              <a:gd name="connsiteY11" fmla="*/ 1219200 h 3195782"/>
              <a:gd name="connsiteX12" fmla="*/ 2586182 w 3482109"/>
              <a:gd name="connsiteY12" fmla="*/ 1237673 h 3195782"/>
              <a:gd name="connsiteX13" fmla="*/ 2697018 w 3482109"/>
              <a:gd name="connsiteY13" fmla="*/ 1330037 h 3195782"/>
              <a:gd name="connsiteX14" fmla="*/ 2743200 w 3482109"/>
              <a:gd name="connsiteY14" fmla="*/ 1450109 h 3195782"/>
              <a:gd name="connsiteX15" fmla="*/ 2678545 w 3482109"/>
              <a:gd name="connsiteY15" fmla="*/ 1644073 h 3195782"/>
              <a:gd name="connsiteX16" fmla="*/ 3362036 w 3482109"/>
              <a:gd name="connsiteY16" fmla="*/ 2355273 h 3195782"/>
              <a:gd name="connsiteX17" fmla="*/ 3482109 w 3482109"/>
              <a:gd name="connsiteY17" fmla="*/ 2419927 h 3195782"/>
              <a:gd name="connsiteX18" fmla="*/ 3315854 w 3482109"/>
              <a:gd name="connsiteY18" fmla="*/ 2697018 h 3195782"/>
              <a:gd name="connsiteX19" fmla="*/ 3223491 w 3482109"/>
              <a:gd name="connsiteY19" fmla="*/ 2807855 h 3195782"/>
              <a:gd name="connsiteX20" fmla="*/ 2863273 w 3482109"/>
              <a:gd name="connsiteY20" fmla="*/ 3195782 h 3195782"/>
              <a:gd name="connsiteX0" fmla="*/ 0 w 3482109"/>
              <a:gd name="connsiteY0" fmla="*/ 0 h 3195782"/>
              <a:gd name="connsiteX1" fmla="*/ 23957 w 3482109"/>
              <a:gd name="connsiteY1" fmla="*/ 277380 h 3195782"/>
              <a:gd name="connsiteX2" fmla="*/ 55129 w 3482109"/>
              <a:gd name="connsiteY2" fmla="*/ 381866 h 3195782"/>
              <a:gd name="connsiteX3" fmla="*/ 175202 w 3482109"/>
              <a:gd name="connsiteY3" fmla="*/ 434109 h 3195782"/>
              <a:gd name="connsiteX4" fmla="*/ 295563 w 3482109"/>
              <a:gd name="connsiteY4" fmla="*/ 483177 h 3195782"/>
              <a:gd name="connsiteX5" fmla="*/ 920461 w 3482109"/>
              <a:gd name="connsiteY5" fmla="*/ 662709 h 3195782"/>
              <a:gd name="connsiteX6" fmla="*/ 1671782 w 3482109"/>
              <a:gd name="connsiteY6" fmla="*/ 849746 h 3195782"/>
              <a:gd name="connsiteX7" fmla="*/ 1874982 w 3482109"/>
              <a:gd name="connsiteY7" fmla="*/ 923637 h 3195782"/>
              <a:gd name="connsiteX8" fmla="*/ 2179782 w 3482109"/>
              <a:gd name="connsiteY8" fmla="*/ 997527 h 3195782"/>
              <a:gd name="connsiteX9" fmla="*/ 2124363 w 3482109"/>
              <a:gd name="connsiteY9" fmla="*/ 1099127 h 3195782"/>
              <a:gd name="connsiteX10" fmla="*/ 2309091 w 3482109"/>
              <a:gd name="connsiteY10" fmla="*/ 1173018 h 3195782"/>
              <a:gd name="connsiteX11" fmla="*/ 2456873 w 3482109"/>
              <a:gd name="connsiteY11" fmla="*/ 1219200 h 3195782"/>
              <a:gd name="connsiteX12" fmla="*/ 2586182 w 3482109"/>
              <a:gd name="connsiteY12" fmla="*/ 1237673 h 3195782"/>
              <a:gd name="connsiteX13" fmla="*/ 2697018 w 3482109"/>
              <a:gd name="connsiteY13" fmla="*/ 1330037 h 3195782"/>
              <a:gd name="connsiteX14" fmla="*/ 2743200 w 3482109"/>
              <a:gd name="connsiteY14" fmla="*/ 1450109 h 3195782"/>
              <a:gd name="connsiteX15" fmla="*/ 2678545 w 3482109"/>
              <a:gd name="connsiteY15" fmla="*/ 1644073 h 3195782"/>
              <a:gd name="connsiteX16" fmla="*/ 3362036 w 3482109"/>
              <a:gd name="connsiteY16" fmla="*/ 2355273 h 3195782"/>
              <a:gd name="connsiteX17" fmla="*/ 3482109 w 3482109"/>
              <a:gd name="connsiteY17" fmla="*/ 2419927 h 3195782"/>
              <a:gd name="connsiteX18" fmla="*/ 3315854 w 3482109"/>
              <a:gd name="connsiteY18" fmla="*/ 2697018 h 3195782"/>
              <a:gd name="connsiteX19" fmla="*/ 3223491 w 3482109"/>
              <a:gd name="connsiteY19" fmla="*/ 2807855 h 3195782"/>
              <a:gd name="connsiteX20" fmla="*/ 2863273 w 3482109"/>
              <a:gd name="connsiteY20" fmla="*/ 3195782 h 3195782"/>
              <a:gd name="connsiteX0" fmla="*/ 0 w 3478934"/>
              <a:gd name="connsiteY0" fmla="*/ 0 h 3195782"/>
              <a:gd name="connsiteX1" fmla="*/ 20782 w 3478934"/>
              <a:gd name="connsiteY1" fmla="*/ 277380 h 3195782"/>
              <a:gd name="connsiteX2" fmla="*/ 51954 w 3478934"/>
              <a:gd name="connsiteY2" fmla="*/ 381866 h 3195782"/>
              <a:gd name="connsiteX3" fmla="*/ 172027 w 3478934"/>
              <a:gd name="connsiteY3" fmla="*/ 434109 h 3195782"/>
              <a:gd name="connsiteX4" fmla="*/ 292388 w 3478934"/>
              <a:gd name="connsiteY4" fmla="*/ 483177 h 3195782"/>
              <a:gd name="connsiteX5" fmla="*/ 917286 w 3478934"/>
              <a:gd name="connsiteY5" fmla="*/ 662709 h 3195782"/>
              <a:gd name="connsiteX6" fmla="*/ 1668607 w 3478934"/>
              <a:gd name="connsiteY6" fmla="*/ 849746 h 3195782"/>
              <a:gd name="connsiteX7" fmla="*/ 1871807 w 3478934"/>
              <a:gd name="connsiteY7" fmla="*/ 923637 h 3195782"/>
              <a:gd name="connsiteX8" fmla="*/ 2176607 w 3478934"/>
              <a:gd name="connsiteY8" fmla="*/ 997527 h 3195782"/>
              <a:gd name="connsiteX9" fmla="*/ 2121188 w 3478934"/>
              <a:gd name="connsiteY9" fmla="*/ 1099127 h 3195782"/>
              <a:gd name="connsiteX10" fmla="*/ 2305916 w 3478934"/>
              <a:gd name="connsiteY10" fmla="*/ 1173018 h 3195782"/>
              <a:gd name="connsiteX11" fmla="*/ 2453698 w 3478934"/>
              <a:gd name="connsiteY11" fmla="*/ 1219200 h 3195782"/>
              <a:gd name="connsiteX12" fmla="*/ 2583007 w 3478934"/>
              <a:gd name="connsiteY12" fmla="*/ 1237673 h 3195782"/>
              <a:gd name="connsiteX13" fmla="*/ 2693843 w 3478934"/>
              <a:gd name="connsiteY13" fmla="*/ 1330037 h 3195782"/>
              <a:gd name="connsiteX14" fmla="*/ 2740025 w 3478934"/>
              <a:gd name="connsiteY14" fmla="*/ 1450109 h 3195782"/>
              <a:gd name="connsiteX15" fmla="*/ 2675370 w 3478934"/>
              <a:gd name="connsiteY15" fmla="*/ 1644073 h 3195782"/>
              <a:gd name="connsiteX16" fmla="*/ 3358861 w 3478934"/>
              <a:gd name="connsiteY16" fmla="*/ 2355273 h 3195782"/>
              <a:gd name="connsiteX17" fmla="*/ 3478934 w 3478934"/>
              <a:gd name="connsiteY17" fmla="*/ 2419927 h 3195782"/>
              <a:gd name="connsiteX18" fmla="*/ 3312679 w 3478934"/>
              <a:gd name="connsiteY18" fmla="*/ 2697018 h 3195782"/>
              <a:gd name="connsiteX19" fmla="*/ 3220316 w 3478934"/>
              <a:gd name="connsiteY19" fmla="*/ 2807855 h 3195782"/>
              <a:gd name="connsiteX20" fmla="*/ 2860098 w 3478934"/>
              <a:gd name="connsiteY20" fmla="*/ 3195782 h 3195782"/>
              <a:gd name="connsiteX0" fmla="*/ 0 w 3478934"/>
              <a:gd name="connsiteY0" fmla="*/ 0 h 3195782"/>
              <a:gd name="connsiteX1" fmla="*/ 20782 w 3478934"/>
              <a:gd name="connsiteY1" fmla="*/ 277380 h 3195782"/>
              <a:gd name="connsiteX2" fmla="*/ 51954 w 3478934"/>
              <a:gd name="connsiteY2" fmla="*/ 381866 h 3195782"/>
              <a:gd name="connsiteX3" fmla="*/ 172027 w 3478934"/>
              <a:gd name="connsiteY3" fmla="*/ 434109 h 3195782"/>
              <a:gd name="connsiteX4" fmla="*/ 292388 w 3478934"/>
              <a:gd name="connsiteY4" fmla="*/ 483177 h 3195782"/>
              <a:gd name="connsiteX5" fmla="*/ 917286 w 3478934"/>
              <a:gd name="connsiteY5" fmla="*/ 662709 h 3195782"/>
              <a:gd name="connsiteX6" fmla="*/ 1668607 w 3478934"/>
              <a:gd name="connsiteY6" fmla="*/ 849746 h 3195782"/>
              <a:gd name="connsiteX7" fmla="*/ 1871807 w 3478934"/>
              <a:gd name="connsiteY7" fmla="*/ 923637 h 3195782"/>
              <a:gd name="connsiteX8" fmla="*/ 2176607 w 3478934"/>
              <a:gd name="connsiteY8" fmla="*/ 997527 h 3195782"/>
              <a:gd name="connsiteX9" fmla="*/ 2121188 w 3478934"/>
              <a:gd name="connsiteY9" fmla="*/ 1099127 h 3195782"/>
              <a:gd name="connsiteX10" fmla="*/ 2305916 w 3478934"/>
              <a:gd name="connsiteY10" fmla="*/ 1173018 h 3195782"/>
              <a:gd name="connsiteX11" fmla="*/ 2453698 w 3478934"/>
              <a:gd name="connsiteY11" fmla="*/ 1219200 h 3195782"/>
              <a:gd name="connsiteX12" fmla="*/ 2583007 w 3478934"/>
              <a:gd name="connsiteY12" fmla="*/ 1237673 h 3195782"/>
              <a:gd name="connsiteX13" fmla="*/ 2693843 w 3478934"/>
              <a:gd name="connsiteY13" fmla="*/ 1330037 h 3195782"/>
              <a:gd name="connsiteX14" fmla="*/ 2740025 w 3478934"/>
              <a:gd name="connsiteY14" fmla="*/ 1450109 h 3195782"/>
              <a:gd name="connsiteX15" fmla="*/ 2675370 w 3478934"/>
              <a:gd name="connsiteY15" fmla="*/ 1644073 h 3195782"/>
              <a:gd name="connsiteX16" fmla="*/ 3358861 w 3478934"/>
              <a:gd name="connsiteY16" fmla="*/ 2355273 h 3195782"/>
              <a:gd name="connsiteX17" fmla="*/ 3478934 w 3478934"/>
              <a:gd name="connsiteY17" fmla="*/ 2419927 h 3195782"/>
              <a:gd name="connsiteX18" fmla="*/ 3312679 w 3478934"/>
              <a:gd name="connsiteY18" fmla="*/ 2697018 h 3195782"/>
              <a:gd name="connsiteX19" fmla="*/ 3220316 w 3478934"/>
              <a:gd name="connsiteY19" fmla="*/ 2807855 h 3195782"/>
              <a:gd name="connsiteX20" fmla="*/ 2860098 w 3478934"/>
              <a:gd name="connsiteY20" fmla="*/ 3195782 h 3195782"/>
              <a:gd name="connsiteX0" fmla="*/ 0 w 3478934"/>
              <a:gd name="connsiteY0" fmla="*/ 0 h 3195782"/>
              <a:gd name="connsiteX1" fmla="*/ 20782 w 3478934"/>
              <a:gd name="connsiteY1" fmla="*/ 277380 h 3195782"/>
              <a:gd name="connsiteX2" fmla="*/ 51954 w 3478934"/>
              <a:gd name="connsiteY2" fmla="*/ 381866 h 3195782"/>
              <a:gd name="connsiteX3" fmla="*/ 172027 w 3478934"/>
              <a:gd name="connsiteY3" fmla="*/ 434109 h 3195782"/>
              <a:gd name="connsiteX4" fmla="*/ 292388 w 3478934"/>
              <a:gd name="connsiteY4" fmla="*/ 483177 h 3195782"/>
              <a:gd name="connsiteX5" fmla="*/ 917286 w 3478934"/>
              <a:gd name="connsiteY5" fmla="*/ 662709 h 3195782"/>
              <a:gd name="connsiteX6" fmla="*/ 1668607 w 3478934"/>
              <a:gd name="connsiteY6" fmla="*/ 849746 h 3195782"/>
              <a:gd name="connsiteX7" fmla="*/ 1871807 w 3478934"/>
              <a:gd name="connsiteY7" fmla="*/ 923637 h 3195782"/>
              <a:gd name="connsiteX8" fmla="*/ 2176607 w 3478934"/>
              <a:gd name="connsiteY8" fmla="*/ 997527 h 3195782"/>
              <a:gd name="connsiteX9" fmla="*/ 2146588 w 3478934"/>
              <a:gd name="connsiteY9" fmla="*/ 1099127 h 3195782"/>
              <a:gd name="connsiteX10" fmla="*/ 2305916 w 3478934"/>
              <a:gd name="connsiteY10" fmla="*/ 1173018 h 3195782"/>
              <a:gd name="connsiteX11" fmla="*/ 2453698 w 3478934"/>
              <a:gd name="connsiteY11" fmla="*/ 1219200 h 3195782"/>
              <a:gd name="connsiteX12" fmla="*/ 2583007 w 3478934"/>
              <a:gd name="connsiteY12" fmla="*/ 1237673 h 3195782"/>
              <a:gd name="connsiteX13" fmla="*/ 2693843 w 3478934"/>
              <a:gd name="connsiteY13" fmla="*/ 1330037 h 3195782"/>
              <a:gd name="connsiteX14" fmla="*/ 2740025 w 3478934"/>
              <a:gd name="connsiteY14" fmla="*/ 1450109 h 3195782"/>
              <a:gd name="connsiteX15" fmla="*/ 2675370 w 3478934"/>
              <a:gd name="connsiteY15" fmla="*/ 1644073 h 3195782"/>
              <a:gd name="connsiteX16" fmla="*/ 3358861 w 3478934"/>
              <a:gd name="connsiteY16" fmla="*/ 2355273 h 3195782"/>
              <a:gd name="connsiteX17" fmla="*/ 3478934 w 3478934"/>
              <a:gd name="connsiteY17" fmla="*/ 2419927 h 3195782"/>
              <a:gd name="connsiteX18" fmla="*/ 3312679 w 3478934"/>
              <a:gd name="connsiteY18" fmla="*/ 2697018 h 3195782"/>
              <a:gd name="connsiteX19" fmla="*/ 3220316 w 3478934"/>
              <a:gd name="connsiteY19" fmla="*/ 2807855 h 3195782"/>
              <a:gd name="connsiteX20" fmla="*/ 2860098 w 3478934"/>
              <a:gd name="connsiteY20" fmla="*/ 3195782 h 3195782"/>
              <a:gd name="connsiteX0" fmla="*/ 0 w 3478934"/>
              <a:gd name="connsiteY0" fmla="*/ 0 h 3195782"/>
              <a:gd name="connsiteX1" fmla="*/ 20782 w 3478934"/>
              <a:gd name="connsiteY1" fmla="*/ 277380 h 3195782"/>
              <a:gd name="connsiteX2" fmla="*/ 51954 w 3478934"/>
              <a:gd name="connsiteY2" fmla="*/ 381866 h 3195782"/>
              <a:gd name="connsiteX3" fmla="*/ 172027 w 3478934"/>
              <a:gd name="connsiteY3" fmla="*/ 434109 h 3195782"/>
              <a:gd name="connsiteX4" fmla="*/ 292388 w 3478934"/>
              <a:gd name="connsiteY4" fmla="*/ 483177 h 3195782"/>
              <a:gd name="connsiteX5" fmla="*/ 917286 w 3478934"/>
              <a:gd name="connsiteY5" fmla="*/ 662709 h 3195782"/>
              <a:gd name="connsiteX6" fmla="*/ 1668607 w 3478934"/>
              <a:gd name="connsiteY6" fmla="*/ 849746 h 3195782"/>
              <a:gd name="connsiteX7" fmla="*/ 1871807 w 3478934"/>
              <a:gd name="connsiteY7" fmla="*/ 923637 h 3195782"/>
              <a:gd name="connsiteX8" fmla="*/ 2176607 w 3478934"/>
              <a:gd name="connsiteY8" fmla="*/ 997527 h 3195782"/>
              <a:gd name="connsiteX9" fmla="*/ 2152938 w 3478934"/>
              <a:gd name="connsiteY9" fmla="*/ 1099127 h 3195782"/>
              <a:gd name="connsiteX10" fmla="*/ 2305916 w 3478934"/>
              <a:gd name="connsiteY10" fmla="*/ 1173018 h 3195782"/>
              <a:gd name="connsiteX11" fmla="*/ 2453698 w 3478934"/>
              <a:gd name="connsiteY11" fmla="*/ 1219200 h 3195782"/>
              <a:gd name="connsiteX12" fmla="*/ 2583007 w 3478934"/>
              <a:gd name="connsiteY12" fmla="*/ 1237673 h 3195782"/>
              <a:gd name="connsiteX13" fmla="*/ 2693843 w 3478934"/>
              <a:gd name="connsiteY13" fmla="*/ 1330037 h 3195782"/>
              <a:gd name="connsiteX14" fmla="*/ 2740025 w 3478934"/>
              <a:gd name="connsiteY14" fmla="*/ 1450109 h 3195782"/>
              <a:gd name="connsiteX15" fmla="*/ 2675370 w 3478934"/>
              <a:gd name="connsiteY15" fmla="*/ 1644073 h 3195782"/>
              <a:gd name="connsiteX16" fmla="*/ 3358861 w 3478934"/>
              <a:gd name="connsiteY16" fmla="*/ 2355273 h 3195782"/>
              <a:gd name="connsiteX17" fmla="*/ 3478934 w 3478934"/>
              <a:gd name="connsiteY17" fmla="*/ 2419927 h 3195782"/>
              <a:gd name="connsiteX18" fmla="*/ 3312679 w 3478934"/>
              <a:gd name="connsiteY18" fmla="*/ 2697018 h 3195782"/>
              <a:gd name="connsiteX19" fmla="*/ 3220316 w 3478934"/>
              <a:gd name="connsiteY19" fmla="*/ 2807855 h 3195782"/>
              <a:gd name="connsiteX20" fmla="*/ 2860098 w 3478934"/>
              <a:gd name="connsiteY20" fmla="*/ 3195782 h 3195782"/>
              <a:gd name="connsiteX0" fmla="*/ 0 w 3478934"/>
              <a:gd name="connsiteY0" fmla="*/ 0 h 3195782"/>
              <a:gd name="connsiteX1" fmla="*/ 20782 w 3478934"/>
              <a:gd name="connsiteY1" fmla="*/ 277380 h 3195782"/>
              <a:gd name="connsiteX2" fmla="*/ 51954 w 3478934"/>
              <a:gd name="connsiteY2" fmla="*/ 381866 h 3195782"/>
              <a:gd name="connsiteX3" fmla="*/ 172027 w 3478934"/>
              <a:gd name="connsiteY3" fmla="*/ 434109 h 3195782"/>
              <a:gd name="connsiteX4" fmla="*/ 292388 w 3478934"/>
              <a:gd name="connsiteY4" fmla="*/ 483177 h 3195782"/>
              <a:gd name="connsiteX5" fmla="*/ 917286 w 3478934"/>
              <a:gd name="connsiteY5" fmla="*/ 662709 h 3195782"/>
              <a:gd name="connsiteX6" fmla="*/ 1668607 w 3478934"/>
              <a:gd name="connsiteY6" fmla="*/ 849746 h 3195782"/>
              <a:gd name="connsiteX7" fmla="*/ 1871807 w 3478934"/>
              <a:gd name="connsiteY7" fmla="*/ 923637 h 3195782"/>
              <a:gd name="connsiteX8" fmla="*/ 2167082 w 3478934"/>
              <a:gd name="connsiteY8" fmla="*/ 1016577 h 3195782"/>
              <a:gd name="connsiteX9" fmla="*/ 2152938 w 3478934"/>
              <a:gd name="connsiteY9" fmla="*/ 1099127 h 3195782"/>
              <a:gd name="connsiteX10" fmla="*/ 2305916 w 3478934"/>
              <a:gd name="connsiteY10" fmla="*/ 1173018 h 3195782"/>
              <a:gd name="connsiteX11" fmla="*/ 2453698 w 3478934"/>
              <a:gd name="connsiteY11" fmla="*/ 1219200 h 3195782"/>
              <a:gd name="connsiteX12" fmla="*/ 2583007 w 3478934"/>
              <a:gd name="connsiteY12" fmla="*/ 1237673 h 3195782"/>
              <a:gd name="connsiteX13" fmla="*/ 2693843 w 3478934"/>
              <a:gd name="connsiteY13" fmla="*/ 1330037 h 3195782"/>
              <a:gd name="connsiteX14" fmla="*/ 2740025 w 3478934"/>
              <a:gd name="connsiteY14" fmla="*/ 1450109 h 3195782"/>
              <a:gd name="connsiteX15" fmla="*/ 2675370 w 3478934"/>
              <a:gd name="connsiteY15" fmla="*/ 1644073 h 3195782"/>
              <a:gd name="connsiteX16" fmla="*/ 3358861 w 3478934"/>
              <a:gd name="connsiteY16" fmla="*/ 2355273 h 3195782"/>
              <a:gd name="connsiteX17" fmla="*/ 3478934 w 3478934"/>
              <a:gd name="connsiteY17" fmla="*/ 2419927 h 3195782"/>
              <a:gd name="connsiteX18" fmla="*/ 3312679 w 3478934"/>
              <a:gd name="connsiteY18" fmla="*/ 2697018 h 3195782"/>
              <a:gd name="connsiteX19" fmla="*/ 3220316 w 3478934"/>
              <a:gd name="connsiteY19" fmla="*/ 2807855 h 3195782"/>
              <a:gd name="connsiteX20" fmla="*/ 2860098 w 3478934"/>
              <a:gd name="connsiteY20" fmla="*/ 3195782 h 3195782"/>
              <a:gd name="connsiteX0" fmla="*/ 0 w 3478934"/>
              <a:gd name="connsiteY0" fmla="*/ 0 h 3195782"/>
              <a:gd name="connsiteX1" fmla="*/ 20782 w 3478934"/>
              <a:gd name="connsiteY1" fmla="*/ 277380 h 3195782"/>
              <a:gd name="connsiteX2" fmla="*/ 51954 w 3478934"/>
              <a:gd name="connsiteY2" fmla="*/ 381866 h 3195782"/>
              <a:gd name="connsiteX3" fmla="*/ 172027 w 3478934"/>
              <a:gd name="connsiteY3" fmla="*/ 434109 h 3195782"/>
              <a:gd name="connsiteX4" fmla="*/ 292388 w 3478934"/>
              <a:gd name="connsiteY4" fmla="*/ 483177 h 3195782"/>
              <a:gd name="connsiteX5" fmla="*/ 917286 w 3478934"/>
              <a:gd name="connsiteY5" fmla="*/ 662709 h 3195782"/>
              <a:gd name="connsiteX6" fmla="*/ 1668607 w 3478934"/>
              <a:gd name="connsiteY6" fmla="*/ 849746 h 3195782"/>
              <a:gd name="connsiteX7" fmla="*/ 1871807 w 3478934"/>
              <a:gd name="connsiteY7" fmla="*/ 923637 h 3195782"/>
              <a:gd name="connsiteX8" fmla="*/ 2167082 w 3478934"/>
              <a:gd name="connsiteY8" fmla="*/ 1016577 h 3195782"/>
              <a:gd name="connsiteX9" fmla="*/ 2152938 w 3478934"/>
              <a:gd name="connsiteY9" fmla="*/ 1099127 h 3195782"/>
              <a:gd name="connsiteX10" fmla="*/ 2315441 w 3478934"/>
              <a:gd name="connsiteY10" fmla="*/ 1160318 h 3195782"/>
              <a:gd name="connsiteX11" fmla="*/ 2453698 w 3478934"/>
              <a:gd name="connsiteY11" fmla="*/ 1219200 h 3195782"/>
              <a:gd name="connsiteX12" fmla="*/ 2583007 w 3478934"/>
              <a:gd name="connsiteY12" fmla="*/ 1237673 h 3195782"/>
              <a:gd name="connsiteX13" fmla="*/ 2693843 w 3478934"/>
              <a:gd name="connsiteY13" fmla="*/ 1330037 h 3195782"/>
              <a:gd name="connsiteX14" fmla="*/ 2740025 w 3478934"/>
              <a:gd name="connsiteY14" fmla="*/ 1450109 h 3195782"/>
              <a:gd name="connsiteX15" fmla="*/ 2675370 w 3478934"/>
              <a:gd name="connsiteY15" fmla="*/ 1644073 h 3195782"/>
              <a:gd name="connsiteX16" fmla="*/ 3358861 w 3478934"/>
              <a:gd name="connsiteY16" fmla="*/ 2355273 h 3195782"/>
              <a:gd name="connsiteX17" fmla="*/ 3478934 w 3478934"/>
              <a:gd name="connsiteY17" fmla="*/ 2419927 h 3195782"/>
              <a:gd name="connsiteX18" fmla="*/ 3312679 w 3478934"/>
              <a:gd name="connsiteY18" fmla="*/ 2697018 h 3195782"/>
              <a:gd name="connsiteX19" fmla="*/ 3220316 w 3478934"/>
              <a:gd name="connsiteY19" fmla="*/ 2807855 h 3195782"/>
              <a:gd name="connsiteX20" fmla="*/ 2860098 w 3478934"/>
              <a:gd name="connsiteY20" fmla="*/ 3195782 h 3195782"/>
              <a:gd name="connsiteX0" fmla="*/ 0 w 3478934"/>
              <a:gd name="connsiteY0" fmla="*/ 0 h 3195782"/>
              <a:gd name="connsiteX1" fmla="*/ 20782 w 3478934"/>
              <a:gd name="connsiteY1" fmla="*/ 277380 h 3195782"/>
              <a:gd name="connsiteX2" fmla="*/ 51954 w 3478934"/>
              <a:gd name="connsiteY2" fmla="*/ 381866 h 3195782"/>
              <a:gd name="connsiteX3" fmla="*/ 172027 w 3478934"/>
              <a:gd name="connsiteY3" fmla="*/ 434109 h 3195782"/>
              <a:gd name="connsiteX4" fmla="*/ 292388 w 3478934"/>
              <a:gd name="connsiteY4" fmla="*/ 483177 h 3195782"/>
              <a:gd name="connsiteX5" fmla="*/ 917286 w 3478934"/>
              <a:gd name="connsiteY5" fmla="*/ 662709 h 3195782"/>
              <a:gd name="connsiteX6" fmla="*/ 1668607 w 3478934"/>
              <a:gd name="connsiteY6" fmla="*/ 849746 h 3195782"/>
              <a:gd name="connsiteX7" fmla="*/ 1871807 w 3478934"/>
              <a:gd name="connsiteY7" fmla="*/ 923637 h 3195782"/>
              <a:gd name="connsiteX8" fmla="*/ 2167082 w 3478934"/>
              <a:gd name="connsiteY8" fmla="*/ 1016577 h 3195782"/>
              <a:gd name="connsiteX9" fmla="*/ 2152938 w 3478934"/>
              <a:gd name="connsiteY9" fmla="*/ 1099127 h 3195782"/>
              <a:gd name="connsiteX10" fmla="*/ 2315441 w 3478934"/>
              <a:gd name="connsiteY10" fmla="*/ 1160318 h 3195782"/>
              <a:gd name="connsiteX11" fmla="*/ 2479098 w 3478934"/>
              <a:gd name="connsiteY11" fmla="*/ 1209675 h 3195782"/>
              <a:gd name="connsiteX12" fmla="*/ 2583007 w 3478934"/>
              <a:gd name="connsiteY12" fmla="*/ 1237673 h 3195782"/>
              <a:gd name="connsiteX13" fmla="*/ 2693843 w 3478934"/>
              <a:gd name="connsiteY13" fmla="*/ 1330037 h 3195782"/>
              <a:gd name="connsiteX14" fmla="*/ 2740025 w 3478934"/>
              <a:gd name="connsiteY14" fmla="*/ 1450109 h 3195782"/>
              <a:gd name="connsiteX15" fmla="*/ 2675370 w 3478934"/>
              <a:gd name="connsiteY15" fmla="*/ 1644073 h 3195782"/>
              <a:gd name="connsiteX16" fmla="*/ 3358861 w 3478934"/>
              <a:gd name="connsiteY16" fmla="*/ 2355273 h 3195782"/>
              <a:gd name="connsiteX17" fmla="*/ 3478934 w 3478934"/>
              <a:gd name="connsiteY17" fmla="*/ 2419927 h 3195782"/>
              <a:gd name="connsiteX18" fmla="*/ 3312679 w 3478934"/>
              <a:gd name="connsiteY18" fmla="*/ 2697018 h 3195782"/>
              <a:gd name="connsiteX19" fmla="*/ 3220316 w 3478934"/>
              <a:gd name="connsiteY19" fmla="*/ 2807855 h 3195782"/>
              <a:gd name="connsiteX20" fmla="*/ 2860098 w 3478934"/>
              <a:gd name="connsiteY20" fmla="*/ 3195782 h 3195782"/>
              <a:gd name="connsiteX0" fmla="*/ 0 w 3478934"/>
              <a:gd name="connsiteY0" fmla="*/ 0 h 3195782"/>
              <a:gd name="connsiteX1" fmla="*/ 20782 w 3478934"/>
              <a:gd name="connsiteY1" fmla="*/ 277380 h 3195782"/>
              <a:gd name="connsiteX2" fmla="*/ 51954 w 3478934"/>
              <a:gd name="connsiteY2" fmla="*/ 381866 h 3195782"/>
              <a:gd name="connsiteX3" fmla="*/ 172027 w 3478934"/>
              <a:gd name="connsiteY3" fmla="*/ 434109 h 3195782"/>
              <a:gd name="connsiteX4" fmla="*/ 292388 w 3478934"/>
              <a:gd name="connsiteY4" fmla="*/ 483177 h 3195782"/>
              <a:gd name="connsiteX5" fmla="*/ 917286 w 3478934"/>
              <a:gd name="connsiteY5" fmla="*/ 662709 h 3195782"/>
              <a:gd name="connsiteX6" fmla="*/ 1668607 w 3478934"/>
              <a:gd name="connsiteY6" fmla="*/ 849746 h 3195782"/>
              <a:gd name="connsiteX7" fmla="*/ 1871807 w 3478934"/>
              <a:gd name="connsiteY7" fmla="*/ 923637 h 3195782"/>
              <a:gd name="connsiteX8" fmla="*/ 2167082 w 3478934"/>
              <a:gd name="connsiteY8" fmla="*/ 1016577 h 3195782"/>
              <a:gd name="connsiteX9" fmla="*/ 2152938 w 3478934"/>
              <a:gd name="connsiteY9" fmla="*/ 1099127 h 3195782"/>
              <a:gd name="connsiteX10" fmla="*/ 2315441 w 3478934"/>
              <a:gd name="connsiteY10" fmla="*/ 1160318 h 3195782"/>
              <a:gd name="connsiteX11" fmla="*/ 2479098 w 3478934"/>
              <a:gd name="connsiteY11" fmla="*/ 1209675 h 3195782"/>
              <a:gd name="connsiteX12" fmla="*/ 2589357 w 3478934"/>
              <a:gd name="connsiteY12" fmla="*/ 1221798 h 3195782"/>
              <a:gd name="connsiteX13" fmla="*/ 2693843 w 3478934"/>
              <a:gd name="connsiteY13" fmla="*/ 1330037 h 3195782"/>
              <a:gd name="connsiteX14" fmla="*/ 2740025 w 3478934"/>
              <a:gd name="connsiteY14" fmla="*/ 1450109 h 3195782"/>
              <a:gd name="connsiteX15" fmla="*/ 2675370 w 3478934"/>
              <a:gd name="connsiteY15" fmla="*/ 1644073 h 3195782"/>
              <a:gd name="connsiteX16" fmla="*/ 3358861 w 3478934"/>
              <a:gd name="connsiteY16" fmla="*/ 2355273 h 3195782"/>
              <a:gd name="connsiteX17" fmla="*/ 3478934 w 3478934"/>
              <a:gd name="connsiteY17" fmla="*/ 2419927 h 3195782"/>
              <a:gd name="connsiteX18" fmla="*/ 3312679 w 3478934"/>
              <a:gd name="connsiteY18" fmla="*/ 2697018 h 3195782"/>
              <a:gd name="connsiteX19" fmla="*/ 3220316 w 3478934"/>
              <a:gd name="connsiteY19" fmla="*/ 2807855 h 3195782"/>
              <a:gd name="connsiteX20" fmla="*/ 2860098 w 3478934"/>
              <a:gd name="connsiteY20" fmla="*/ 3195782 h 3195782"/>
              <a:gd name="connsiteX0" fmla="*/ 0 w 3478934"/>
              <a:gd name="connsiteY0" fmla="*/ 0 h 3195782"/>
              <a:gd name="connsiteX1" fmla="*/ 20782 w 3478934"/>
              <a:gd name="connsiteY1" fmla="*/ 277380 h 3195782"/>
              <a:gd name="connsiteX2" fmla="*/ 51954 w 3478934"/>
              <a:gd name="connsiteY2" fmla="*/ 381866 h 3195782"/>
              <a:gd name="connsiteX3" fmla="*/ 172027 w 3478934"/>
              <a:gd name="connsiteY3" fmla="*/ 434109 h 3195782"/>
              <a:gd name="connsiteX4" fmla="*/ 292388 w 3478934"/>
              <a:gd name="connsiteY4" fmla="*/ 483177 h 3195782"/>
              <a:gd name="connsiteX5" fmla="*/ 917286 w 3478934"/>
              <a:gd name="connsiteY5" fmla="*/ 662709 h 3195782"/>
              <a:gd name="connsiteX6" fmla="*/ 1668607 w 3478934"/>
              <a:gd name="connsiteY6" fmla="*/ 849746 h 3195782"/>
              <a:gd name="connsiteX7" fmla="*/ 1871807 w 3478934"/>
              <a:gd name="connsiteY7" fmla="*/ 923637 h 3195782"/>
              <a:gd name="connsiteX8" fmla="*/ 2167082 w 3478934"/>
              <a:gd name="connsiteY8" fmla="*/ 1016577 h 3195782"/>
              <a:gd name="connsiteX9" fmla="*/ 2152938 w 3478934"/>
              <a:gd name="connsiteY9" fmla="*/ 1099127 h 3195782"/>
              <a:gd name="connsiteX10" fmla="*/ 2315441 w 3478934"/>
              <a:gd name="connsiteY10" fmla="*/ 1160318 h 3195782"/>
              <a:gd name="connsiteX11" fmla="*/ 2479098 w 3478934"/>
              <a:gd name="connsiteY11" fmla="*/ 1209675 h 3195782"/>
              <a:gd name="connsiteX12" fmla="*/ 2589357 w 3478934"/>
              <a:gd name="connsiteY12" fmla="*/ 1221798 h 3195782"/>
              <a:gd name="connsiteX13" fmla="*/ 2703368 w 3478934"/>
              <a:gd name="connsiteY13" fmla="*/ 1298287 h 3195782"/>
              <a:gd name="connsiteX14" fmla="*/ 2740025 w 3478934"/>
              <a:gd name="connsiteY14" fmla="*/ 1450109 h 3195782"/>
              <a:gd name="connsiteX15" fmla="*/ 2675370 w 3478934"/>
              <a:gd name="connsiteY15" fmla="*/ 1644073 h 3195782"/>
              <a:gd name="connsiteX16" fmla="*/ 3358861 w 3478934"/>
              <a:gd name="connsiteY16" fmla="*/ 2355273 h 3195782"/>
              <a:gd name="connsiteX17" fmla="*/ 3478934 w 3478934"/>
              <a:gd name="connsiteY17" fmla="*/ 2419927 h 3195782"/>
              <a:gd name="connsiteX18" fmla="*/ 3312679 w 3478934"/>
              <a:gd name="connsiteY18" fmla="*/ 2697018 h 3195782"/>
              <a:gd name="connsiteX19" fmla="*/ 3220316 w 3478934"/>
              <a:gd name="connsiteY19" fmla="*/ 2807855 h 3195782"/>
              <a:gd name="connsiteX20" fmla="*/ 2860098 w 3478934"/>
              <a:gd name="connsiteY20" fmla="*/ 3195782 h 3195782"/>
              <a:gd name="connsiteX0" fmla="*/ 0 w 3478934"/>
              <a:gd name="connsiteY0" fmla="*/ 0 h 3195782"/>
              <a:gd name="connsiteX1" fmla="*/ 20782 w 3478934"/>
              <a:gd name="connsiteY1" fmla="*/ 277380 h 3195782"/>
              <a:gd name="connsiteX2" fmla="*/ 51954 w 3478934"/>
              <a:gd name="connsiteY2" fmla="*/ 381866 h 3195782"/>
              <a:gd name="connsiteX3" fmla="*/ 172027 w 3478934"/>
              <a:gd name="connsiteY3" fmla="*/ 434109 h 3195782"/>
              <a:gd name="connsiteX4" fmla="*/ 292388 w 3478934"/>
              <a:gd name="connsiteY4" fmla="*/ 483177 h 3195782"/>
              <a:gd name="connsiteX5" fmla="*/ 917286 w 3478934"/>
              <a:gd name="connsiteY5" fmla="*/ 662709 h 3195782"/>
              <a:gd name="connsiteX6" fmla="*/ 1668607 w 3478934"/>
              <a:gd name="connsiteY6" fmla="*/ 849746 h 3195782"/>
              <a:gd name="connsiteX7" fmla="*/ 1871807 w 3478934"/>
              <a:gd name="connsiteY7" fmla="*/ 923637 h 3195782"/>
              <a:gd name="connsiteX8" fmla="*/ 2167082 w 3478934"/>
              <a:gd name="connsiteY8" fmla="*/ 1016577 h 3195782"/>
              <a:gd name="connsiteX9" fmla="*/ 2152938 w 3478934"/>
              <a:gd name="connsiteY9" fmla="*/ 1099127 h 3195782"/>
              <a:gd name="connsiteX10" fmla="*/ 2315441 w 3478934"/>
              <a:gd name="connsiteY10" fmla="*/ 1160318 h 3195782"/>
              <a:gd name="connsiteX11" fmla="*/ 2479098 w 3478934"/>
              <a:gd name="connsiteY11" fmla="*/ 1209675 h 3195782"/>
              <a:gd name="connsiteX12" fmla="*/ 2589357 w 3478934"/>
              <a:gd name="connsiteY12" fmla="*/ 1221798 h 3195782"/>
              <a:gd name="connsiteX13" fmla="*/ 2703368 w 3478934"/>
              <a:gd name="connsiteY13" fmla="*/ 1298287 h 3195782"/>
              <a:gd name="connsiteX14" fmla="*/ 2746375 w 3478934"/>
              <a:gd name="connsiteY14" fmla="*/ 1450109 h 3195782"/>
              <a:gd name="connsiteX15" fmla="*/ 2675370 w 3478934"/>
              <a:gd name="connsiteY15" fmla="*/ 1644073 h 3195782"/>
              <a:gd name="connsiteX16" fmla="*/ 3358861 w 3478934"/>
              <a:gd name="connsiteY16" fmla="*/ 2355273 h 3195782"/>
              <a:gd name="connsiteX17" fmla="*/ 3478934 w 3478934"/>
              <a:gd name="connsiteY17" fmla="*/ 2419927 h 3195782"/>
              <a:gd name="connsiteX18" fmla="*/ 3312679 w 3478934"/>
              <a:gd name="connsiteY18" fmla="*/ 2697018 h 3195782"/>
              <a:gd name="connsiteX19" fmla="*/ 3220316 w 3478934"/>
              <a:gd name="connsiteY19" fmla="*/ 2807855 h 3195782"/>
              <a:gd name="connsiteX20" fmla="*/ 2860098 w 3478934"/>
              <a:gd name="connsiteY20" fmla="*/ 3195782 h 3195782"/>
              <a:gd name="connsiteX0" fmla="*/ 0 w 3478934"/>
              <a:gd name="connsiteY0" fmla="*/ 0 h 3195782"/>
              <a:gd name="connsiteX1" fmla="*/ 20782 w 3478934"/>
              <a:gd name="connsiteY1" fmla="*/ 277380 h 3195782"/>
              <a:gd name="connsiteX2" fmla="*/ 51954 w 3478934"/>
              <a:gd name="connsiteY2" fmla="*/ 381866 h 3195782"/>
              <a:gd name="connsiteX3" fmla="*/ 172027 w 3478934"/>
              <a:gd name="connsiteY3" fmla="*/ 434109 h 3195782"/>
              <a:gd name="connsiteX4" fmla="*/ 292388 w 3478934"/>
              <a:gd name="connsiteY4" fmla="*/ 483177 h 3195782"/>
              <a:gd name="connsiteX5" fmla="*/ 917286 w 3478934"/>
              <a:gd name="connsiteY5" fmla="*/ 662709 h 3195782"/>
              <a:gd name="connsiteX6" fmla="*/ 1668607 w 3478934"/>
              <a:gd name="connsiteY6" fmla="*/ 849746 h 3195782"/>
              <a:gd name="connsiteX7" fmla="*/ 1871807 w 3478934"/>
              <a:gd name="connsiteY7" fmla="*/ 923637 h 3195782"/>
              <a:gd name="connsiteX8" fmla="*/ 2167082 w 3478934"/>
              <a:gd name="connsiteY8" fmla="*/ 1016577 h 3195782"/>
              <a:gd name="connsiteX9" fmla="*/ 2152938 w 3478934"/>
              <a:gd name="connsiteY9" fmla="*/ 1099127 h 3195782"/>
              <a:gd name="connsiteX10" fmla="*/ 2315441 w 3478934"/>
              <a:gd name="connsiteY10" fmla="*/ 1160318 h 3195782"/>
              <a:gd name="connsiteX11" fmla="*/ 2479098 w 3478934"/>
              <a:gd name="connsiteY11" fmla="*/ 1209675 h 3195782"/>
              <a:gd name="connsiteX12" fmla="*/ 2589357 w 3478934"/>
              <a:gd name="connsiteY12" fmla="*/ 1221798 h 3195782"/>
              <a:gd name="connsiteX13" fmla="*/ 2703368 w 3478934"/>
              <a:gd name="connsiteY13" fmla="*/ 1298287 h 3195782"/>
              <a:gd name="connsiteX14" fmla="*/ 2746375 w 3478934"/>
              <a:gd name="connsiteY14" fmla="*/ 1450109 h 3195782"/>
              <a:gd name="connsiteX15" fmla="*/ 2618220 w 3478934"/>
              <a:gd name="connsiteY15" fmla="*/ 1590098 h 3195782"/>
              <a:gd name="connsiteX16" fmla="*/ 3358861 w 3478934"/>
              <a:gd name="connsiteY16" fmla="*/ 2355273 h 3195782"/>
              <a:gd name="connsiteX17" fmla="*/ 3478934 w 3478934"/>
              <a:gd name="connsiteY17" fmla="*/ 2419927 h 3195782"/>
              <a:gd name="connsiteX18" fmla="*/ 3312679 w 3478934"/>
              <a:gd name="connsiteY18" fmla="*/ 2697018 h 3195782"/>
              <a:gd name="connsiteX19" fmla="*/ 3220316 w 3478934"/>
              <a:gd name="connsiteY19" fmla="*/ 2807855 h 3195782"/>
              <a:gd name="connsiteX20" fmla="*/ 2860098 w 3478934"/>
              <a:gd name="connsiteY20" fmla="*/ 3195782 h 3195782"/>
              <a:gd name="connsiteX0" fmla="*/ 0 w 3478934"/>
              <a:gd name="connsiteY0" fmla="*/ 0 h 3195782"/>
              <a:gd name="connsiteX1" fmla="*/ 20782 w 3478934"/>
              <a:gd name="connsiteY1" fmla="*/ 277380 h 3195782"/>
              <a:gd name="connsiteX2" fmla="*/ 51954 w 3478934"/>
              <a:gd name="connsiteY2" fmla="*/ 381866 h 3195782"/>
              <a:gd name="connsiteX3" fmla="*/ 172027 w 3478934"/>
              <a:gd name="connsiteY3" fmla="*/ 434109 h 3195782"/>
              <a:gd name="connsiteX4" fmla="*/ 292388 w 3478934"/>
              <a:gd name="connsiteY4" fmla="*/ 483177 h 3195782"/>
              <a:gd name="connsiteX5" fmla="*/ 917286 w 3478934"/>
              <a:gd name="connsiteY5" fmla="*/ 662709 h 3195782"/>
              <a:gd name="connsiteX6" fmla="*/ 1668607 w 3478934"/>
              <a:gd name="connsiteY6" fmla="*/ 849746 h 3195782"/>
              <a:gd name="connsiteX7" fmla="*/ 1871807 w 3478934"/>
              <a:gd name="connsiteY7" fmla="*/ 923637 h 3195782"/>
              <a:gd name="connsiteX8" fmla="*/ 2167082 w 3478934"/>
              <a:gd name="connsiteY8" fmla="*/ 1016577 h 3195782"/>
              <a:gd name="connsiteX9" fmla="*/ 2152938 w 3478934"/>
              <a:gd name="connsiteY9" fmla="*/ 1099127 h 3195782"/>
              <a:gd name="connsiteX10" fmla="*/ 2315441 w 3478934"/>
              <a:gd name="connsiteY10" fmla="*/ 1160318 h 3195782"/>
              <a:gd name="connsiteX11" fmla="*/ 2479098 w 3478934"/>
              <a:gd name="connsiteY11" fmla="*/ 1209675 h 3195782"/>
              <a:gd name="connsiteX12" fmla="*/ 2589357 w 3478934"/>
              <a:gd name="connsiteY12" fmla="*/ 1221798 h 3195782"/>
              <a:gd name="connsiteX13" fmla="*/ 2703368 w 3478934"/>
              <a:gd name="connsiteY13" fmla="*/ 1298287 h 3195782"/>
              <a:gd name="connsiteX14" fmla="*/ 2720975 w 3478934"/>
              <a:gd name="connsiteY14" fmla="*/ 1427884 h 3195782"/>
              <a:gd name="connsiteX15" fmla="*/ 2618220 w 3478934"/>
              <a:gd name="connsiteY15" fmla="*/ 1590098 h 3195782"/>
              <a:gd name="connsiteX16" fmla="*/ 3358861 w 3478934"/>
              <a:gd name="connsiteY16" fmla="*/ 2355273 h 3195782"/>
              <a:gd name="connsiteX17" fmla="*/ 3478934 w 3478934"/>
              <a:gd name="connsiteY17" fmla="*/ 2419927 h 3195782"/>
              <a:gd name="connsiteX18" fmla="*/ 3312679 w 3478934"/>
              <a:gd name="connsiteY18" fmla="*/ 2697018 h 3195782"/>
              <a:gd name="connsiteX19" fmla="*/ 3220316 w 3478934"/>
              <a:gd name="connsiteY19" fmla="*/ 2807855 h 3195782"/>
              <a:gd name="connsiteX20" fmla="*/ 2860098 w 3478934"/>
              <a:gd name="connsiteY20" fmla="*/ 3195782 h 3195782"/>
              <a:gd name="connsiteX0" fmla="*/ 0 w 3478934"/>
              <a:gd name="connsiteY0" fmla="*/ 0 h 3195782"/>
              <a:gd name="connsiteX1" fmla="*/ 20782 w 3478934"/>
              <a:gd name="connsiteY1" fmla="*/ 277380 h 3195782"/>
              <a:gd name="connsiteX2" fmla="*/ 51954 w 3478934"/>
              <a:gd name="connsiteY2" fmla="*/ 381866 h 3195782"/>
              <a:gd name="connsiteX3" fmla="*/ 172027 w 3478934"/>
              <a:gd name="connsiteY3" fmla="*/ 434109 h 3195782"/>
              <a:gd name="connsiteX4" fmla="*/ 292388 w 3478934"/>
              <a:gd name="connsiteY4" fmla="*/ 483177 h 3195782"/>
              <a:gd name="connsiteX5" fmla="*/ 917286 w 3478934"/>
              <a:gd name="connsiteY5" fmla="*/ 662709 h 3195782"/>
              <a:gd name="connsiteX6" fmla="*/ 1668607 w 3478934"/>
              <a:gd name="connsiteY6" fmla="*/ 849746 h 3195782"/>
              <a:gd name="connsiteX7" fmla="*/ 1871807 w 3478934"/>
              <a:gd name="connsiteY7" fmla="*/ 923637 h 3195782"/>
              <a:gd name="connsiteX8" fmla="*/ 2167082 w 3478934"/>
              <a:gd name="connsiteY8" fmla="*/ 1016577 h 3195782"/>
              <a:gd name="connsiteX9" fmla="*/ 2152938 w 3478934"/>
              <a:gd name="connsiteY9" fmla="*/ 1099127 h 3195782"/>
              <a:gd name="connsiteX10" fmla="*/ 2315441 w 3478934"/>
              <a:gd name="connsiteY10" fmla="*/ 1160318 h 3195782"/>
              <a:gd name="connsiteX11" fmla="*/ 2479098 w 3478934"/>
              <a:gd name="connsiteY11" fmla="*/ 1209675 h 3195782"/>
              <a:gd name="connsiteX12" fmla="*/ 2589357 w 3478934"/>
              <a:gd name="connsiteY12" fmla="*/ 1221798 h 3195782"/>
              <a:gd name="connsiteX13" fmla="*/ 2703368 w 3478934"/>
              <a:gd name="connsiteY13" fmla="*/ 1298287 h 3195782"/>
              <a:gd name="connsiteX14" fmla="*/ 2720975 w 3478934"/>
              <a:gd name="connsiteY14" fmla="*/ 1427884 h 3195782"/>
              <a:gd name="connsiteX15" fmla="*/ 2618220 w 3478934"/>
              <a:gd name="connsiteY15" fmla="*/ 1590098 h 3195782"/>
              <a:gd name="connsiteX16" fmla="*/ 3358861 w 3478934"/>
              <a:gd name="connsiteY16" fmla="*/ 2355273 h 3195782"/>
              <a:gd name="connsiteX17" fmla="*/ 3478934 w 3478934"/>
              <a:gd name="connsiteY17" fmla="*/ 2419927 h 3195782"/>
              <a:gd name="connsiteX18" fmla="*/ 3312679 w 3478934"/>
              <a:gd name="connsiteY18" fmla="*/ 2697018 h 3195782"/>
              <a:gd name="connsiteX19" fmla="*/ 3201266 w 3478934"/>
              <a:gd name="connsiteY19" fmla="*/ 2791980 h 3195782"/>
              <a:gd name="connsiteX20" fmla="*/ 2860098 w 3478934"/>
              <a:gd name="connsiteY20" fmla="*/ 3195782 h 3195782"/>
              <a:gd name="connsiteX0" fmla="*/ 0 w 3478934"/>
              <a:gd name="connsiteY0" fmla="*/ 0 h 3195782"/>
              <a:gd name="connsiteX1" fmla="*/ 20782 w 3478934"/>
              <a:gd name="connsiteY1" fmla="*/ 277380 h 3195782"/>
              <a:gd name="connsiteX2" fmla="*/ 51954 w 3478934"/>
              <a:gd name="connsiteY2" fmla="*/ 381866 h 3195782"/>
              <a:gd name="connsiteX3" fmla="*/ 172027 w 3478934"/>
              <a:gd name="connsiteY3" fmla="*/ 434109 h 3195782"/>
              <a:gd name="connsiteX4" fmla="*/ 292388 w 3478934"/>
              <a:gd name="connsiteY4" fmla="*/ 483177 h 3195782"/>
              <a:gd name="connsiteX5" fmla="*/ 917286 w 3478934"/>
              <a:gd name="connsiteY5" fmla="*/ 662709 h 3195782"/>
              <a:gd name="connsiteX6" fmla="*/ 1668607 w 3478934"/>
              <a:gd name="connsiteY6" fmla="*/ 849746 h 3195782"/>
              <a:gd name="connsiteX7" fmla="*/ 1871807 w 3478934"/>
              <a:gd name="connsiteY7" fmla="*/ 923637 h 3195782"/>
              <a:gd name="connsiteX8" fmla="*/ 2167082 w 3478934"/>
              <a:gd name="connsiteY8" fmla="*/ 1016577 h 3195782"/>
              <a:gd name="connsiteX9" fmla="*/ 2152938 w 3478934"/>
              <a:gd name="connsiteY9" fmla="*/ 1099127 h 3195782"/>
              <a:gd name="connsiteX10" fmla="*/ 2315441 w 3478934"/>
              <a:gd name="connsiteY10" fmla="*/ 1160318 h 3195782"/>
              <a:gd name="connsiteX11" fmla="*/ 2479098 w 3478934"/>
              <a:gd name="connsiteY11" fmla="*/ 1209675 h 3195782"/>
              <a:gd name="connsiteX12" fmla="*/ 2589357 w 3478934"/>
              <a:gd name="connsiteY12" fmla="*/ 1221798 h 3195782"/>
              <a:gd name="connsiteX13" fmla="*/ 2703368 w 3478934"/>
              <a:gd name="connsiteY13" fmla="*/ 1298287 h 3195782"/>
              <a:gd name="connsiteX14" fmla="*/ 2720975 w 3478934"/>
              <a:gd name="connsiteY14" fmla="*/ 1427884 h 3195782"/>
              <a:gd name="connsiteX15" fmla="*/ 2618220 w 3478934"/>
              <a:gd name="connsiteY15" fmla="*/ 1590098 h 3195782"/>
              <a:gd name="connsiteX16" fmla="*/ 3358861 w 3478934"/>
              <a:gd name="connsiteY16" fmla="*/ 2355273 h 3195782"/>
              <a:gd name="connsiteX17" fmla="*/ 3478934 w 3478934"/>
              <a:gd name="connsiteY17" fmla="*/ 2419927 h 3195782"/>
              <a:gd name="connsiteX18" fmla="*/ 3306329 w 3478934"/>
              <a:gd name="connsiteY18" fmla="*/ 2687493 h 3195782"/>
              <a:gd name="connsiteX19" fmla="*/ 3201266 w 3478934"/>
              <a:gd name="connsiteY19" fmla="*/ 2791980 h 3195782"/>
              <a:gd name="connsiteX20" fmla="*/ 2860098 w 3478934"/>
              <a:gd name="connsiteY20" fmla="*/ 3195782 h 3195782"/>
              <a:gd name="connsiteX0" fmla="*/ 0 w 3478934"/>
              <a:gd name="connsiteY0" fmla="*/ 0 h 3211657"/>
              <a:gd name="connsiteX1" fmla="*/ 20782 w 3478934"/>
              <a:gd name="connsiteY1" fmla="*/ 277380 h 3211657"/>
              <a:gd name="connsiteX2" fmla="*/ 51954 w 3478934"/>
              <a:gd name="connsiteY2" fmla="*/ 381866 h 3211657"/>
              <a:gd name="connsiteX3" fmla="*/ 172027 w 3478934"/>
              <a:gd name="connsiteY3" fmla="*/ 434109 h 3211657"/>
              <a:gd name="connsiteX4" fmla="*/ 292388 w 3478934"/>
              <a:gd name="connsiteY4" fmla="*/ 483177 h 3211657"/>
              <a:gd name="connsiteX5" fmla="*/ 917286 w 3478934"/>
              <a:gd name="connsiteY5" fmla="*/ 662709 h 3211657"/>
              <a:gd name="connsiteX6" fmla="*/ 1668607 w 3478934"/>
              <a:gd name="connsiteY6" fmla="*/ 849746 h 3211657"/>
              <a:gd name="connsiteX7" fmla="*/ 1871807 w 3478934"/>
              <a:gd name="connsiteY7" fmla="*/ 923637 h 3211657"/>
              <a:gd name="connsiteX8" fmla="*/ 2167082 w 3478934"/>
              <a:gd name="connsiteY8" fmla="*/ 1016577 h 3211657"/>
              <a:gd name="connsiteX9" fmla="*/ 2152938 w 3478934"/>
              <a:gd name="connsiteY9" fmla="*/ 1099127 h 3211657"/>
              <a:gd name="connsiteX10" fmla="*/ 2315441 w 3478934"/>
              <a:gd name="connsiteY10" fmla="*/ 1160318 h 3211657"/>
              <a:gd name="connsiteX11" fmla="*/ 2479098 w 3478934"/>
              <a:gd name="connsiteY11" fmla="*/ 1209675 h 3211657"/>
              <a:gd name="connsiteX12" fmla="*/ 2589357 w 3478934"/>
              <a:gd name="connsiteY12" fmla="*/ 1221798 h 3211657"/>
              <a:gd name="connsiteX13" fmla="*/ 2703368 w 3478934"/>
              <a:gd name="connsiteY13" fmla="*/ 1298287 h 3211657"/>
              <a:gd name="connsiteX14" fmla="*/ 2720975 w 3478934"/>
              <a:gd name="connsiteY14" fmla="*/ 1427884 h 3211657"/>
              <a:gd name="connsiteX15" fmla="*/ 2618220 w 3478934"/>
              <a:gd name="connsiteY15" fmla="*/ 1590098 h 3211657"/>
              <a:gd name="connsiteX16" fmla="*/ 3358861 w 3478934"/>
              <a:gd name="connsiteY16" fmla="*/ 2355273 h 3211657"/>
              <a:gd name="connsiteX17" fmla="*/ 3478934 w 3478934"/>
              <a:gd name="connsiteY17" fmla="*/ 2419927 h 3211657"/>
              <a:gd name="connsiteX18" fmla="*/ 3306329 w 3478934"/>
              <a:gd name="connsiteY18" fmla="*/ 2687493 h 3211657"/>
              <a:gd name="connsiteX19" fmla="*/ 3201266 w 3478934"/>
              <a:gd name="connsiteY19" fmla="*/ 2791980 h 3211657"/>
              <a:gd name="connsiteX20" fmla="*/ 2837873 w 3478934"/>
              <a:gd name="connsiteY20" fmla="*/ 3211657 h 3211657"/>
              <a:gd name="connsiteX0" fmla="*/ 0 w 3478934"/>
              <a:gd name="connsiteY0" fmla="*/ 0 h 3211657"/>
              <a:gd name="connsiteX1" fmla="*/ 20782 w 3478934"/>
              <a:gd name="connsiteY1" fmla="*/ 277380 h 3211657"/>
              <a:gd name="connsiteX2" fmla="*/ 59097 w 3478934"/>
              <a:gd name="connsiteY2" fmla="*/ 367579 h 3211657"/>
              <a:gd name="connsiteX3" fmla="*/ 172027 w 3478934"/>
              <a:gd name="connsiteY3" fmla="*/ 434109 h 3211657"/>
              <a:gd name="connsiteX4" fmla="*/ 292388 w 3478934"/>
              <a:gd name="connsiteY4" fmla="*/ 483177 h 3211657"/>
              <a:gd name="connsiteX5" fmla="*/ 917286 w 3478934"/>
              <a:gd name="connsiteY5" fmla="*/ 662709 h 3211657"/>
              <a:gd name="connsiteX6" fmla="*/ 1668607 w 3478934"/>
              <a:gd name="connsiteY6" fmla="*/ 849746 h 3211657"/>
              <a:gd name="connsiteX7" fmla="*/ 1871807 w 3478934"/>
              <a:gd name="connsiteY7" fmla="*/ 923637 h 3211657"/>
              <a:gd name="connsiteX8" fmla="*/ 2167082 w 3478934"/>
              <a:gd name="connsiteY8" fmla="*/ 1016577 h 3211657"/>
              <a:gd name="connsiteX9" fmla="*/ 2152938 w 3478934"/>
              <a:gd name="connsiteY9" fmla="*/ 1099127 h 3211657"/>
              <a:gd name="connsiteX10" fmla="*/ 2315441 w 3478934"/>
              <a:gd name="connsiteY10" fmla="*/ 1160318 h 3211657"/>
              <a:gd name="connsiteX11" fmla="*/ 2479098 w 3478934"/>
              <a:gd name="connsiteY11" fmla="*/ 1209675 h 3211657"/>
              <a:gd name="connsiteX12" fmla="*/ 2589357 w 3478934"/>
              <a:gd name="connsiteY12" fmla="*/ 1221798 h 3211657"/>
              <a:gd name="connsiteX13" fmla="*/ 2703368 w 3478934"/>
              <a:gd name="connsiteY13" fmla="*/ 1298287 h 3211657"/>
              <a:gd name="connsiteX14" fmla="*/ 2720975 w 3478934"/>
              <a:gd name="connsiteY14" fmla="*/ 1427884 h 3211657"/>
              <a:gd name="connsiteX15" fmla="*/ 2618220 w 3478934"/>
              <a:gd name="connsiteY15" fmla="*/ 1590098 h 3211657"/>
              <a:gd name="connsiteX16" fmla="*/ 3358861 w 3478934"/>
              <a:gd name="connsiteY16" fmla="*/ 2355273 h 3211657"/>
              <a:gd name="connsiteX17" fmla="*/ 3478934 w 3478934"/>
              <a:gd name="connsiteY17" fmla="*/ 2419927 h 3211657"/>
              <a:gd name="connsiteX18" fmla="*/ 3306329 w 3478934"/>
              <a:gd name="connsiteY18" fmla="*/ 2687493 h 3211657"/>
              <a:gd name="connsiteX19" fmla="*/ 3201266 w 3478934"/>
              <a:gd name="connsiteY19" fmla="*/ 2791980 h 3211657"/>
              <a:gd name="connsiteX20" fmla="*/ 2837873 w 3478934"/>
              <a:gd name="connsiteY20" fmla="*/ 3211657 h 3211657"/>
              <a:gd name="connsiteX0" fmla="*/ 0 w 3478934"/>
              <a:gd name="connsiteY0" fmla="*/ 0 h 3211657"/>
              <a:gd name="connsiteX1" fmla="*/ 30307 w 3478934"/>
              <a:gd name="connsiteY1" fmla="*/ 263093 h 3211657"/>
              <a:gd name="connsiteX2" fmla="*/ 59097 w 3478934"/>
              <a:gd name="connsiteY2" fmla="*/ 367579 h 3211657"/>
              <a:gd name="connsiteX3" fmla="*/ 172027 w 3478934"/>
              <a:gd name="connsiteY3" fmla="*/ 434109 h 3211657"/>
              <a:gd name="connsiteX4" fmla="*/ 292388 w 3478934"/>
              <a:gd name="connsiteY4" fmla="*/ 483177 h 3211657"/>
              <a:gd name="connsiteX5" fmla="*/ 917286 w 3478934"/>
              <a:gd name="connsiteY5" fmla="*/ 662709 h 3211657"/>
              <a:gd name="connsiteX6" fmla="*/ 1668607 w 3478934"/>
              <a:gd name="connsiteY6" fmla="*/ 849746 h 3211657"/>
              <a:gd name="connsiteX7" fmla="*/ 1871807 w 3478934"/>
              <a:gd name="connsiteY7" fmla="*/ 923637 h 3211657"/>
              <a:gd name="connsiteX8" fmla="*/ 2167082 w 3478934"/>
              <a:gd name="connsiteY8" fmla="*/ 1016577 h 3211657"/>
              <a:gd name="connsiteX9" fmla="*/ 2152938 w 3478934"/>
              <a:gd name="connsiteY9" fmla="*/ 1099127 h 3211657"/>
              <a:gd name="connsiteX10" fmla="*/ 2315441 w 3478934"/>
              <a:gd name="connsiteY10" fmla="*/ 1160318 h 3211657"/>
              <a:gd name="connsiteX11" fmla="*/ 2479098 w 3478934"/>
              <a:gd name="connsiteY11" fmla="*/ 1209675 h 3211657"/>
              <a:gd name="connsiteX12" fmla="*/ 2589357 w 3478934"/>
              <a:gd name="connsiteY12" fmla="*/ 1221798 h 3211657"/>
              <a:gd name="connsiteX13" fmla="*/ 2703368 w 3478934"/>
              <a:gd name="connsiteY13" fmla="*/ 1298287 h 3211657"/>
              <a:gd name="connsiteX14" fmla="*/ 2720975 w 3478934"/>
              <a:gd name="connsiteY14" fmla="*/ 1427884 h 3211657"/>
              <a:gd name="connsiteX15" fmla="*/ 2618220 w 3478934"/>
              <a:gd name="connsiteY15" fmla="*/ 1590098 h 3211657"/>
              <a:gd name="connsiteX16" fmla="*/ 3358861 w 3478934"/>
              <a:gd name="connsiteY16" fmla="*/ 2355273 h 3211657"/>
              <a:gd name="connsiteX17" fmla="*/ 3478934 w 3478934"/>
              <a:gd name="connsiteY17" fmla="*/ 2419927 h 3211657"/>
              <a:gd name="connsiteX18" fmla="*/ 3306329 w 3478934"/>
              <a:gd name="connsiteY18" fmla="*/ 2687493 h 3211657"/>
              <a:gd name="connsiteX19" fmla="*/ 3201266 w 3478934"/>
              <a:gd name="connsiteY19" fmla="*/ 2791980 h 3211657"/>
              <a:gd name="connsiteX20" fmla="*/ 2837873 w 3478934"/>
              <a:gd name="connsiteY20" fmla="*/ 3211657 h 3211657"/>
              <a:gd name="connsiteX0" fmla="*/ 0 w 3467028"/>
              <a:gd name="connsiteY0" fmla="*/ 0 h 3211657"/>
              <a:gd name="connsiteX1" fmla="*/ 18401 w 3467028"/>
              <a:gd name="connsiteY1" fmla="*/ 263093 h 3211657"/>
              <a:gd name="connsiteX2" fmla="*/ 47191 w 3467028"/>
              <a:gd name="connsiteY2" fmla="*/ 367579 h 3211657"/>
              <a:gd name="connsiteX3" fmla="*/ 160121 w 3467028"/>
              <a:gd name="connsiteY3" fmla="*/ 434109 h 3211657"/>
              <a:gd name="connsiteX4" fmla="*/ 280482 w 3467028"/>
              <a:gd name="connsiteY4" fmla="*/ 483177 h 3211657"/>
              <a:gd name="connsiteX5" fmla="*/ 905380 w 3467028"/>
              <a:gd name="connsiteY5" fmla="*/ 662709 h 3211657"/>
              <a:gd name="connsiteX6" fmla="*/ 1656701 w 3467028"/>
              <a:gd name="connsiteY6" fmla="*/ 849746 h 3211657"/>
              <a:gd name="connsiteX7" fmla="*/ 1859901 w 3467028"/>
              <a:gd name="connsiteY7" fmla="*/ 923637 h 3211657"/>
              <a:gd name="connsiteX8" fmla="*/ 2155176 w 3467028"/>
              <a:gd name="connsiteY8" fmla="*/ 1016577 h 3211657"/>
              <a:gd name="connsiteX9" fmla="*/ 2141032 w 3467028"/>
              <a:gd name="connsiteY9" fmla="*/ 1099127 h 3211657"/>
              <a:gd name="connsiteX10" fmla="*/ 2303535 w 3467028"/>
              <a:gd name="connsiteY10" fmla="*/ 1160318 h 3211657"/>
              <a:gd name="connsiteX11" fmla="*/ 2467192 w 3467028"/>
              <a:gd name="connsiteY11" fmla="*/ 1209675 h 3211657"/>
              <a:gd name="connsiteX12" fmla="*/ 2577451 w 3467028"/>
              <a:gd name="connsiteY12" fmla="*/ 1221798 h 3211657"/>
              <a:gd name="connsiteX13" fmla="*/ 2691462 w 3467028"/>
              <a:gd name="connsiteY13" fmla="*/ 1298287 h 3211657"/>
              <a:gd name="connsiteX14" fmla="*/ 2709069 w 3467028"/>
              <a:gd name="connsiteY14" fmla="*/ 1427884 h 3211657"/>
              <a:gd name="connsiteX15" fmla="*/ 2606314 w 3467028"/>
              <a:gd name="connsiteY15" fmla="*/ 1590098 h 3211657"/>
              <a:gd name="connsiteX16" fmla="*/ 3346955 w 3467028"/>
              <a:gd name="connsiteY16" fmla="*/ 2355273 h 3211657"/>
              <a:gd name="connsiteX17" fmla="*/ 3467028 w 3467028"/>
              <a:gd name="connsiteY17" fmla="*/ 2419927 h 3211657"/>
              <a:gd name="connsiteX18" fmla="*/ 3294423 w 3467028"/>
              <a:gd name="connsiteY18" fmla="*/ 2687493 h 3211657"/>
              <a:gd name="connsiteX19" fmla="*/ 3189360 w 3467028"/>
              <a:gd name="connsiteY19" fmla="*/ 2791980 h 3211657"/>
              <a:gd name="connsiteX20" fmla="*/ 2825967 w 3467028"/>
              <a:gd name="connsiteY20" fmla="*/ 3211657 h 3211657"/>
              <a:gd name="connsiteX0" fmla="*/ 0 w 3467028"/>
              <a:gd name="connsiteY0" fmla="*/ 0 h 3211657"/>
              <a:gd name="connsiteX1" fmla="*/ 18401 w 3467028"/>
              <a:gd name="connsiteY1" fmla="*/ 263093 h 3211657"/>
              <a:gd name="connsiteX2" fmla="*/ 47191 w 3467028"/>
              <a:gd name="connsiteY2" fmla="*/ 367579 h 3211657"/>
              <a:gd name="connsiteX3" fmla="*/ 160121 w 3467028"/>
              <a:gd name="connsiteY3" fmla="*/ 434109 h 3211657"/>
              <a:gd name="connsiteX4" fmla="*/ 280482 w 3467028"/>
              <a:gd name="connsiteY4" fmla="*/ 483177 h 3211657"/>
              <a:gd name="connsiteX5" fmla="*/ 905380 w 3467028"/>
              <a:gd name="connsiteY5" fmla="*/ 662709 h 3211657"/>
              <a:gd name="connsiteX6" fmla="*/ 1656701 w 3467028"/>
              <a:gd name="connsiteY6" fmla="*/ 849746 h 3211657"/>
              <a:gd name="connsiteX7" fmla="*/ 1859901 w 3467028"/>
              <a:gd name="connsiteY7" fmla="*/ 923637 h 3211657"/>
              <a:gd name="connsiteX8" fmla="*/ 2155176 w 3467028"/>
              <a:gd name="connsiteY8" fmla="*/ 1016577 h 3211657"/>
              <a:gd name="connsiteX9" fmla="*/ 2141032 w 3467028"/>
              <a:gd name="connsiteY9" fmla="*/ 1099127 h 3211657"/>
              <a:gd name="connsiteX10" fmla="*/ 2303535 w 3467028"/>
              <a:gd name="connsiteY10" fmla="*/ 1160318 h 3211657"/>
              <a:gd name="connsiteX11" fmla="*/ 2467192 w 3467028"/>
              <a:gd name="connsiteY11" fmla="*/ 1209675 h 3211657"/>
              <a:gd name="connsiteX12" fmla="*/ 2577451 w 3467028"/>
              <a:gd name="connsiteY12" fmla="*/ 1221798 h 3211657"/>
              <a:gd name="connsiteX13" fmla="*/ 2691462 w 3467028"/>
              <a:gd name="connsiteY13" fmla="*/ 1298287 h 3211657"/>
              <a:gd name="connsiteX14" fmla="*/ 2709069 w 3467028"/>
              <a:gd name="connsiteY14" fmla="*/ 1427884 h 3211657"/>
              <a:gd name="connsiteX15" fmla="*/ 2606314 w 3467028"/>
              <a:gd name="connsiteY15" fmla="*/ 1590098 h 3211657"/>
              <a:gd name="connsiteX16" fmla="*/ 3346955 w 3467028"/>
              <a:gd name="connsiteY16" fmla="*/ 2355273 h 3211657"/>
              <a:gd name="connsiteX17" fmla="*/ 3467028 w 3467028"/>
              <a:gd name="connsiteY17" fmla="*/ 2419927 h 3211657"/>
              <a:gd name="connsiteX18" fmla="*/ 3294423 w 3467028"/>
              <a:gd name="connsiteY18" fmla="*/ 2687493 h 3211657"/>
              <a:gd name="connsiteX19" fmla="*/ 3189360 w 3467028"/>
              <a:gd name="connsiteY19" fmla="*/ 2791980 h 3211657"/>
              <a:gd name="connsiteX20" fmla="*/ 2825967 w 3467028"/>
              <a:gd name="connsiteY20" fmla="*/ 3211657 h 3211657"/>
              <a:gd name="connsiteX0" fmla="*/ 0 w 3467028"/>
              <a:gd name="connsiteY0" fmla="*/ 0 h 3211657"/>
              <a:gd name="connsiteX1" fmla="*/ 18401 w 3467028"/>
              <a:gd name="connsiteY1" fmla="*/ 263093 h 3211657"/>
              <a:gd name="connsiteX2" fmla="*/ 47191 w 3467028"/>
              <a:gd name="connsiteY2" fmla="*/ 367579 h 3211657"/>
              <a:gd name="connsiteX3" fmla="*/ 160121 w 3467028"/>
              <a:gd name="connsiteY3" fmla="*/ 434109 h 3211657"/>
              <a:gd name="connsiteX4" fmla="*/ 280482 w 3467028"/>
              <a:gd name="connsiteY4" fmla="*/ 483177 h 3211657"/>
              <a:gd name="connsiteX5" fmla="*/ 905380 w 3467028"/>
              <a:gd name="connsiteY5" fmla="*/ 662709 h 3211657"/>
              <a:gd name="connsiteX6" fmla="*/ 1656701 w 3467028"/>
              <a:gd name="connsiteY6" fmla="*/ 849746 h 3211657"/>
              <a:gd name="connsiteX7" fmla="*/ 1859901 w 3467028"/>
              <a:gd name="connsiteY7" fmla="*/ 923637 h 3211657"/>
              <a:gd name="connsiteX8" fmla="*/ 2155176 w 3467028"/>
              <a:gd name="connsiteY8" fmla="*/ 1016577 h 3211657"/>
              <a:gd name="connsiteX9" fmla="*/ 2141032 w 3467028"/>
              <a:gd name="connsiteY9" fmla="*/ 1099127 h 3211657"/>
              <a:gd name="connsiteX10" fmla="*/ 2303535 w 3467028"/>
              <a:gd name="connsiteY10" fmla="*/ 1160318 h 3211657"/>
              <a:gd name="connsiteX11" fmla="*/ 2467192 w 3467028"/>
              <a:gd name="connsiteY11" fmla="*/ 1209675 h 3211657"/>
              <a:gd name="connsiteX12" fmla="*/ 2577451 w 3467028"/>
              <a:gd name="connsiteY12" fmla="*/ 1221798 h 3211657"/>
              <a:gd name="connsiteX13" fmla="*/ 2691462 w 3467028"/>
              <a:gd name="connsiteY13" fmla="*/ 1298287 h 3211657"/>
              <a:gd name="connsiteX14" fmla="*/ 2709069 w 3467028"/>
              <a:gd name="connsiteY14" fmla="*/ 1427884 h 3211657"/>
              <a:gd name="connsiteX15" fmla="*/ 2606314 w 3467028"/>
              <a:gd name="connsiteY15" fmla="*/ 1590098 h 3211657"/>
              <a:gd name="connsiteX16" fmla="*/ 3346955 w 3467028"/>
              <a:gd name="connsiteY16" fmla="*/ 2355273 h 3211657"/>
              <a:gd name="connsiteX17" fmla="*/ 3467028 w 3467028"/>
              <a:gd name="connsiteY17" fmla="*/ 2419927 h 3211657"/>
              <a:gd name="connsiteX18" fmla="*/ 3294423 w 3467028"/>
              <a:gd name="connsiteY18" fmla="*/ 2687493 h 3211657"/>
              <a:gd name="connsiteX19" fmla="*/ 3189360 w 3467028"/>
              <a:gd name="connsiteY19" fmla="*/ 2791980 h 3211657"/>
              <a:gd name="connsiteX20" fmla="*/ 2814061 w 3467028"/>
              <a:gd name="connsiteY20" fmla="*/ 3211657 h 3211657"/>
              <a:gd name="connsiteX0" fmla="*/ 0 w 3467028"/>
              <a:gd name="connsiteY0" fmla="*/ 0 h 3211657"/>
              <a:gd name="connsiteX1" fmla="*/ 18401 w 3467028"/>
              <a:gd name="connsiteY1" fmla="*/ 263093 h 3211657"/>
              <a:gd name="connsiteX2" fmla="*/ 47191 w 3467028"/>
              <a:gd name="connsiteY2" fmla="*/ 367579 h 3211657"/>
              <a:gd name="connsiteX3" fmla="*/ 160121 w 3467028"/>
              <a:gd name="connsiteY3" fmla="*/ 434109 h 3211657"/>
              <a:gd name="connsiteX4" fmla="*/ 280482 w 3467028"/>
              <a:gd name="connsiteY4" fmla="*/ 483177 h 3211657"/>
              <a:gd name="connsiteX5" fmla="*/ 905380 w 3467028"/>
              <a:gd name="connsiteY5" fmla="*/ 662709 h 3211657"/>
              <a:gd name="connsiteX6" fmla="*/ 1656701 w 3467028"/>
              <a:gd name="connsiteY6" fmla="*/ 849746 h 3211657"/>
              <a:gd name="connsiteX7" fmla="*/ 1859901 w 3467028"/>
              <a:gd name="connsiteY7" fmla="*/ 923637 h 3211657"/>
              <a:gd name="connsiteX8" fmla="*/ 2155176 w 3467028"/>
              <a:gd name="connsiteY8" fmla="*/ 1016577 h 3211657"/>
              <a:gd name="connsiteX9" fmla="*/ 2141032 w 3467028"/>
              <a:gd name="connsiteY9" fmla="*/ 1099127 h 3211657"/>
              <a:gd name="connsiteX10" fmla="*/ 2303535 w 3467028"/>
              <a:gd name="connsiteY10" fmla="*/ 1160318 h 3211657"/>
              <a:gd name="connsiteX11" fmla="*/ 2467192 w 3467028"/>
              <a:gd name="connsiteY11" fmla="*/ 1209675 h 3211657"/>
              <a:gd name="connsiteX12" fmla="*/ 2577451 w 3467028"/>
              <a:gd name="connsiteY12" fmla="*/ 1221798 h 3211657"/>
              <a:gd name="connsiteX13" fmla="*/ 2691462 w 3467028"/>
              <a:gd name="connsiteY13" fmla="*/ 1298287 h 3211657"/>
              <a:gd name="connsiteX14" fmla="*/ 2709069 w 3467028"/>
              <a:gd name="connsiteY14" fmla="*/ 1427884 h 3211657"/>
              <a:gd name="connsiteX15" fmla="*/ 2606314 w 3467028"/>
              <a:gd name="connsiteY15" fmla="*/ 1590098 h 3211657"/>
              <a:gd name="connsiteX16" fmla="*/ 3346955 w 3467028"/>
              <a:gd name="connsiteY16" fmla="*/ 2355273 h 3211657"/>
              <a:gd name="connsiteX17" fmla="*/ 3467028 w 3467028"/>
              <a:gd name="connsiteY17" fmla="*/ 2419927 h 3211657"/>
              <a:gd name="connsiteX18" fmla="*/ 3294423 w 3467028"/>
              <a:gd name="connsiteY18" fmla="*/ 2687493 h 3211657"/>
              <a:gd name="connsiteX19" fmla="*/ 3125066 w 3467028"/>
              <a:gd name="connsiteY19" fmla="*/ 2853893 h 3211657"/>
              <a:gd name="connsiteX20" fmla="*/ 2814061 w 3467028"/>
              <a:gd name="connsiteY20" fmla="*/ 3211657 h 3211657"/>
              <a:gd name="connsiteX0" fmla="*/ 0 w 3467028"/>
              <a:gd name="connsiteY0" fmla="*/ 0 h 3211657"/>
              <a:gd name="connsiteX1" fmla="*/ 18401 w 3467028"/>
              <a:gd name="connsiteY1" fmla="*/ 263093 h 3211657"/>
              <a:gd name="connsiteX2" fmla="*/ 47191 w 3467028"/>
              <a:gd name="connsiteY2" fmla="*/ 367579 h 3211657"/>
              <a:gd name="connsiteX3" fmla="*/ 160121 w 3467028"/>
              <a:gd name="connsiteY3" fmla="*/ 434109 h 3211657"/>
              <a:gd name="connsiteX4" fmla="*/ 280482 w 3467028"/>
              <a:gd name="connsiteY4" fmla="*/ 483177 h 3211657"/>
              <a:gd name="connsiteX5" fmla="*/ 905380 w 3467028"/>
              <a:gd name="connsiteY5" fmla="*/ 662709 h 3211657"/>
              <a:gd name="connsiteX6" fmla="*/ 1656701 w 3467028"/>
              <a:gd name="connsiteY6" fmla="*/ 849746 h 3211657"/>
              <a:gd name="connsiteX7" fmla="*/ 1859901 w 3467028"/>
              <a:gd name="connsiteY7" fmla="*/ 923637 h 3211657"/>
              <a:gd name="connsiteX8" fmla="*/ 2155176 w 3467028"/>
              <a:gd name="connsiteY8" fmla="*/ 1016577 h 3211657"/>
              <a:gd name="connsiteX9" fmla="*/ 2141032 w 3467028"/>
              <a:gd name="connsiteY9" fmla="*/ 1099127 h 3211657"/>
              <a:gd name="connsiteX10" fmla="*/ 2303535 w 3467028"/>
              <a:gd name="connsiteY10" fmla="*/ 1160318 h 3211657"/>
              <a:gd name="connsiteX11" fmla="*/ 2467192 w 3467028"/>
              <a:gd name="connsiteY11" fmla="*/ 1209675 h 3211657"/>
              <a:gd name="connsiteX12" fmla="*/ 2577451 w 3467028"/>
              <a:gd name="connsiteY12" fmla="*/ 1221798 h 3211657"/>
              <a:gd name="connsiteX13" fmla="*/ 2691462 w 3467028"/>
              <a:gd name="connsiteY13" fmla="*/ 1298287 h 3211657"/>
              <a:gd name="connsiteX14" fmla="*/ 2709069 w 3467028"/>
              <a:gd name="connsiteY14" fmla="*/ 1427884 h 3211657"/>
              <a:gd name="connsiteX15" fmla="*/ 2606314 w 3467028"/>
              <a:gd name="connsiteY15" fmla="*/ 1590098 h 3211657"/>
              <a:gd name="connsiteX16" fmla="*/ 3346955 w 3467028"/>
              <a:gd name="connsiteY16" fmla="*/ 2355273 h 3211657"/>
              <a:gd name="connsiteX17" fmla="*/ 3467028 w 3467028"/>
              <a:gd name="connsiteY17" fmla="*/ 2419927 h 3211657"/>
              <a:gd name="connsiteX18" fmla="*/ 3251560 w 3467028"/>
              <a:gd name="connsiteY18" fmla="*/ 2756550 h 3211657"/>
              <a:gd name="connsiteX19" fmla="*/ 3125066 w 3467028"/>
              <a:gd name="connsiteY19" fmla="*/ 2853893 h 3211657"/>
              <a:gd name="connsiteX20" fmla="*/ 2814061 w 3467028"/>
              <a:gd name="connsiteY20" fmla="*/ 3211657 h 321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67028" h="3211657">
                <a:moveTo>
                  <a:pt x="0" y="0"/>
                </a:moveTo>
                <a:cubicBezTo>
                  <a:pt x="6134" y="87698"/>
                  <a:pt x="360" y="168252"/>
                  <a:pt x="18401" y="263093"/>
                </a:cubicBezTo>
                <a:lnTo>
                  <a:pt x="47191" y="367579"/>
                </a:lnTo>
                <a:lnTo>
                  <a:pt x="160121" y="434109"/>
                </a:lnTo>
                <a:lnTo>
                  <a:pt x="280482" y="483177"/>
                </a:lnTo>
                <a:lnTo>
                  <a:pt x="905380" y="662709"/>
                </a:lnTo>
                <a:lnTo>
                  <a:pt x="1656701" y="849746"/>
                </a:lnTo>
                <a:lnTo>
                  <a:pt x="1859901" y="923637"/>
                </a:lnTo>
                <a:lnTo>
                  <a:pt x="2155176" y="1016577"/>
                </a:lnTo>
                <a:lnTo>
                  <a:pt x="2141032" y="1099127"/>
                </a:lnTo>
                <a:lnTo>
                  <a:pt x="2303535" y="1160318"/>
                </a:lnTo>
                <a:lnTo>
                  <a:pt x="2467192" y="1209675"/>
                </a:lnTo>
                <a:lnTo>
                  <a:pt x="2577451" y="1221798"/>
                </a:lnTo>
                <a:lnTo>
                  <a:pt x="2691462" y="1298287"/>
                </a:lnTo>
                <a:lnTo>
                  <a:pt x="2709069" y="1427884"/>
                </a:lnTo>
                <a:lnTo>
                  <a:pt x="2606314" y="1590098"/>
                </a:lnTo>
                <a:lnTo>
                  <a:pt x="3346955" y="2355273"/>
                </a:lnTo>
                <a:lnTo>
                  <a:pt x="3467028" y="2419927"/>
                </a:lnTo>
                <a:lnTo>
                  <a:pt x="3251560" y="2756550"/>
                </a:lnTo>
                <a:lnTo>
                  <a:pt x="3125066" y="2853893"/>
                </a:lnTo>
                <a:lnTo>
                  <a:pt x="2814061" y="3211657"/>
                </a:lnTo>
              </a:path>
            </a:pathLst>
          </a:custGeom>
          <a:noFill/>
          <a:ln w="28575" cap="rnd">
            <a:solidFill>
              <a:schemeClr val="accent4"/>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0C415CB-49C0-E1A1-1E2F-C6B6FB46F588}"/>
              </a:ext>
            </a:extLst>
          </p:cNvPr>
          <p:cNvSpPr/>
          <p:nvPr/>
        </p:nvSpPr>
        <p:spPr>
          <a:xfrm>
            <a:off x="1473995" y="3378200"/>
            <a:ext cx="67468" cy="464344"/>
          </a:xfrm>
          <a:custGeom>
            <a:avLst/>
            <a:gdLst>
              <a:gd name="connsiteX0" fmla="*/ 6350 w 57150"/>
              <a:gd name="connsiteY0" fmla="*/ 0 h 438150"/>
              <a:gd name="connsiteX1" fmla="*/ 0 w 57150"/>
              <a:gd name="connsiteY1" fmla="*/ 133350 h 438150"/>
              <a:gd name="connsiteX2" fmla="*/ 0 w 57150"/>
              <a:gd name="connsiteY2" fmla="*/ 203200 h 438150"/>
              <a:gd name="connsiteX3" fmla="*/ 6350 w 57150"/>
              <a:gd name="connsiteY3" fmla="*/ 317500 h 438150"/>
              <a:gd name="connsiteX4" fmla="*/ 57150 w 57150"/>
              <a:gd name="connsiteY4" fmla="*/ 438150 h 438150"/>
              <a:gd name="connsiteX0" fmla="*/ 13494 w 57150"/>
              <a:gd name="connsiteY0" fmla="*/ 0 h 438150"/>
              <a:gd name="connsiteX1" fmla="*/ 0 w 57150"/>
              <a:gd name="connsiteY1" fmla="*/ 133350 h 438150"/>
              <a:gd name="connsiteX2" fmla="*/ 0 w 57150"/>
              <a:gd name="connsiteY2" fmla="*/ 203200 h 438150"/>
              <a:gd name="connsiteX3" fmla="*/ 6350 w 57150"/>
              <a:gd name="connsiteY3" fmla="*/ 317500 h 438150"/>
              <a:gd name="connsiteX4" fmla="*/ 57150 w 57150"/>
              <a:gd name="connsiteY4" fmla="*/ 438150 h 438150"/>
              <a:gd name="connsiteX0" fmla="*/ 13494 w 57150"/>
              <a:gd name="connsiteY0" fmla="*/ 0 h 438150"/>
              <a:gd name="connsiteX1" fmla="*/ 14287 w 57150"/>
              <a:gd name="connsiteY1" fmla="*/ 130969 h 438150"/>
              <a:gd name="connsiteX2" fmla="*/ 0 w 57150"/>
              <a:gd name="connsiteY2" fmla="*/ 203200 h 438150"/>
              <a:gd name="connsiteX3" fmla="*/ 6350 w 57150"/>
              <a:gd name="connsiteY3" fmla="*/ 317500 h 438150"/>
              <a:gd name="connsiteX4" fmla="*/ 57150 w 57150"/>
              <a:gd name="connsiteY4" fmla="*/ 438150 h 438150"/>
              <a:gd name="connsiteX0" fmla="*/ 7144 w 50800"/>
              <a:gd name="connsiteY0" fmla="*/ 0 h 438150"/>
              <a:gd name="connsiteX1" fmla="*/ 7937 w 50800"/>
              <a:gd name="connsiteY1" fmla="*/ 130969 h 438150"/>
              <a:gd name="connsiteX2" fmla="*/ 12700 w 50800"/>
              <a:gd name="connsiteY2" fmla="*/ 212725 h 438150"/>
              <a:gd name="connsiteX3" fmla="*/ 0 w 50800"/>
              <a:gd name="connsiteY3" fmla="*/ 317500 h 438150"/>
              <a:gd name="connsiteX4" fmla="*/ 50800 w 50800"/>
              <a:gd name="connsiteY4" fmla="*/ 438150 h 438150"/>
              <a:gd name="connsiteX0" fmla="*/ 0 w 43656"/>
              <a:gd name="connsiteY0" fmla="*/ 0 h 438150"/>
              <a:gd name="connsiteX1" fmla="*/ 793 w 43656"/>
              <a:gd name="connsiteY1" fmla="*/ 130969 h 438150"/>
              <a:gd name="connsiteX2" fmla="*/ 5556 w 43656"/>
              <a:gd name="connsiteY2" fmla="*/ 212725 h 438150"/>
              <a:gd name="connsiteX3" fmla="*/ 14288 w 43656"/>
              <a:gd name="connsiteY3" fmla="*/ 317500 h 438150"/>
              <a:gd name="connsiteX4" fmla="*/ 43656 w 43656"/>
              <a:gd name="connsiteY4" fmla="*/ 438150 h 438150"/>
              <a:gd name="connsiteX0" fmla="*/ 0 w 53181"/>
              <a:gd name="connsiteY0" fmla="*/ 0 h 433387"/>
              <a:gd name="connsiteX1" fmla="*/ 793 w 53181"/>
              <a:gd name="connsiteY1" fmla="*/ 130969 h 433387"/>
              <a:gd name="connsiteX2" fmla="*/ 5556 w 53181"/>
              <a:gd name="connsiteY2" fmla="*/ 212725 h 433387"/>
              <a:gd name="connsiteX3" fmla="*/ 14288 w 53181"/>
              <a:gd name="connsiteY3" fmla="*/ 317500 h 433387"/>
              <a:gd name="connsiteX4" fmla="*/ 53181 w 53181"/>
              <a:gd name="connsiteY4" fmla="*/ 433387 h 433387"/>
              <a:gd name="connsiteX0" fmla="*/ 0 w 67468"/>
              <a:gd name="connsiteY0" fmla="*/ 0 h 464344"/>
              <a:gd name="connsiteX1" fmla="*/ 793 w 67468"/>
              <a:gd name="connsiteY1" fmla="*/ 130969 h 464344"/>
              <a:gd name="connsiteX2" fmla="*/ 5556 w 67468"/>
              <a:gd name="connsiteY2" fmla="*/ 212725 h 464344"/>
              <a:gd name="connsiteX3" fmla="*/ 14288 w 67468"/>
              <a:gd name="connsiteY3" fmla="*/ 317500 h 464344"/>
              <a:gd name="connsiteX4" fmla="*/ 67468 w 67468"/>
              <a:gd name="connsiteY4" fmla="*/ 464344 h 464344"/>
              <a:gd name="connsiteX0" fmla="*/ 0 w 67468"/>
              <a:gd name="connsiteY0" fmla="*/ 0 h 464344"/>
              <a:gd name="connsiteX1" fmla="*/ 793 w 67468"/>
              <a:gd name="connsiteY1" fmla="*/ 130969 h 464344"/>
              <a:gd name="connsiteX2" fmla="*/ 5556 w 67468"/>
              <a:gd name="connsiteY2" fmla="*/ 212725 h 464344"/>
              <a:gd name="connsiteX3" fmla="*/ 14288 w 67468"/>
              <a:gd name="connsiteY3" fmla="*/ 317500 h 464344"/>
              <a:gd name="connsiteX4" fmla="*/ 67468 w 67468"/>
              <a:gd name="connsiteY4" fmla="*/ 464344 h 464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8" h="464344">
                <a:moveTo>
                  <a:pt x="0" y="0"/>
                </a:moveTo>
                <a:cubicBezTo>
                  <a:pt x="264" y="43656"/>
                  <a:pt x="529" y="87313"/>
                  <a:pt x="793" y="130969"/>
                </a:cubicBezTo>
                <a:lnTo>
                  <a:pt x="5556" y="212725"/>
                </a:lnTo>
                <a:lnTo>
                  <a:pt x="14288" y="317500"/>
                </a:lnTo>
                <a:cubicBezTo>
                  <a:pt x="32015" y="366448"/>
                  <a:pt x="33072" y="417778"/>
                  <a:pt x="67468" y="464344"/>
                </a:cubicBezTo>
              </a:path>
            </a:pathLst>
          </a:custGeom>
          <a:noFill/>
          <a:ln w="28575" cap="rnd">
            <a:solidFill>
              <a:schemeClr val="accent4"/>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0" name="Straight Arrow Connector 69">
            <a:extLst>
              <a:ext uri="{FF2B5EF4-FFF2-40B4-BE49-F238E27FC236}">
                <a16:creationId xmlns:a16="http://schemas.microsoft.com/office/drawing/2014/main" id="{D8515EBF-2200-590F-5D65-468A22175E6B}"/>
              </a:ext>
            </a:extLst>
          </p:cNvPr>
          <p:cNvCxnSpPr>
            <a:cxnSpLocks/>
          </p:cNvCxnSpPr>
          <p:nvPr/>
        </p:nvCxnSpPr>
        <p:spPr>
          <a:xfrm flipH="1" flipV="1">
            <a:off x="6115050" y="6500812"/>
            <a:ext cx="722443" cy="214520"/>
          </a:xfrm>
          <a:prstGeom prst="straightConnector1">
            <a:avLst/>
          </a:prstGeom>
          <a:ln w="127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01A3A488-1A77-F65C-6AA2-A97BB4EC7654}"/>
              </a:ext>
            </a:extLst>
          </p:cNvPr>
          <p:cNvSpPr/>
          <p:nvPr/>
        </p:nvSpPr>
        <p:spPr>
          <a:xfrm>
            <a:off x="4686300" y="4497387"/>
            <a:ext cx="371692" cy="371475"/>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12.6Ha</a:t>
            </a:r>
            <a:endParaRPr kumimoji="0" lang="en-IE" sz="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BE86CC2C-DB4D-0362-6EA5-6AC703F4FCD2}"/>
              </a:ext>
            </a:extLst>
          </p:cNvPr>
          <p:cNvSpPr/>
          <p:nvPr/>
        </p:nvSpPr>
        <p:spPr>
          <a:xfrm>
            <a:off x="8995098" y="4563669"/>
            <a:ext cx="371692" cy="371475"/>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9.1Ha</a:t>
            </a:r>
            <a:endParaRPr kumimoji="0" lang="en-IE" sz="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C12F01DC-D25B-939B-AE10-441290CDF844}"/>
              </a:ext>
            </a:extLst>
          </p:cNvPr>
          <p:cNvSpPr/>
          <p:nvPr/>
        </p:nvSpPr>
        <p:spPr>
          <a:xfrm>
            <a:off x="5586000" y="6043295"/>
            <a:ext cx="371692" cy="371475"/>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5.9Ha</a:t>
            </a:r>
            <a:endParaRPr kumimoji="0" lang="en-IE" sz="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D72C6CF-EFCD-97C9-B711-3D6AC02A8D04}"/>
              </a:ext>
            </a:extLst>
          </p:cNvPr>
          <p:cNvSpPr/>
          <p:nvPr/>
        </p:nvSpPr>
        <p:spPr>
          <a:xfrm>
            <a:off x="5124515" y="5897564"/>
            <a:ext cx="326959" cy="441324"/>
          </a:xfrm>
          <a:custGeom>
            <a:avLst/>
            <a:gdLst>
              <a:gd name="connsiteX0" fmla="*/ 117475 w 396875"/>
              <a:gd name="connsiteY0" fmla="*/ 0 h 536575"/>
              <a:gd name="connsiteX1" fmla="*/ 396875 w 396875"/>
              <a:gd name="connsiteY1" fmla="*/ 79375 h 536575"/>
              <a:gd name="connsiteX2" fmla="*/ 66675 w 396875"/>
              <a:gd name="connsiteY2" fmla="*/ 536575 h 536575"/>
              <a:gd name="connsiteX3" fmla="*/ 0 w 396875"/>
              <a:gd name="connsiteY3" fmla="*/ 511175 h 536575"/>
              <a:gd name="connsiteX4" fmla="*/ 117475 w 396875"/>
              <a:gd name="connsiteY4" fmla="*/ 0 h 536575"/>
              <a:gd name="connsiteX0" fmla="*/ 114300 w 396875"/>
              <a:gd name="connsiteY0" fmla="*/ 0 h 520700"/>
              <a:gd name="connsiteX1" fmla="*/ 396875 w 396875"/>
              <a:gd name="connsiteY1" fmla="*/ 63500 h 520700"/>
              <a:gd name="connsiteX2" fmla="*/ 66675 w 396875"/>
              <a:gd name="connsiteY2" fmla="*/ 520700 h 520700"/>
              <a:gd name="connsiteX3" fmla="*/ 0 w 396875"/>
              <a:gd name="connsiteY3" fmla="*/ 495300 h 520700"/>
              <a:gd name="connsiteX4" fmla="*/ 114300 w 396875"/>
              <a:gd name="connsiteY4" fmla="*/ 0 h 520700"/>
              <a:gd name="connsiteX0" fmla="*/ 114300 w 390525"/>
              <a:gd name="connsiteY0" fmla="*/ 0 h 520700"/>
              <a:gd name="connsiteX1" fmla="*/ 390525 w 390525"/>
              <a:gd name="connsiteY1" fmla="*/ 73025 h 520700"/>
              <a:gd name="connsiteX2" fmla="*/ 66675 w 390525"/>
              <a:gd name="connsiteY2" fmla="*/ 520700 h 520700"/>
              <a:gd name="connsiteX3" fmla="*/ 0 w 390525"/>
              <a:gd name="connsiteY3" fmla="*/ 495300 h 520700"/>
              <a:gd name="connsiteX4" fmla="*/ 114300 w 390525"/>
              <a:gd name="connsiteY4" fmla="*/ 0 h 52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5" h="520700">
                <a:moveTo>
                  <a:pt x="114300" y="0"/>
                </a:moveTo>
                <a:lnTo>
                  <a:pt x="390525" y="73025"/>
                </a:lnTo>
                <a:lnTo>
                  <a:pt x="66675" y="520700"/>
                </a:lnTo>
                <a:lnTo>
                  <a:pt x="0" y="495300"/>
                </a:lnTo>
                <a:lnTo>
                  <a:pt x="114300" y="0"/>
                </a:lnTo>
                <a:close/>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E4BAFF9-0422-647D-A833-B959AE0E6A8E}"/>
              </a:ext>
            </a:extLst>
          </p:cNvPr>
          <p:cNvSpPr txBox="1"/>
          <p:nvPr/>
        </p:nvSpPr>
        <p:spPr>
          <a:xfrm>
            <a:off x="7406797" y="4003900"/>
            <a:ext cx="2108489" cy="461665"/>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Land to Codling for on-shoring ORE 1.6Ha</a:t>
            </a:r>
          </a:p>
        </p:txBody>
      </p:sp>
      <p:sp>
        <p:nvSpPr>
          <p:cNvPr id="19" name="TextBox 18">
            <a:extLst>
              <a:ext uri="{FF2B5EF4-FFF2-40B4-BE49-F238E27FC236}">
                <a16:creationId xmlns:a16="http://schemas.microsoft.com/office/drawing/2014/main" id="{57428063-FA05-1465-C620-B41532C9B194}"/>
              </a:ext>
            </a:extLst>
          </p:cNvPr>
          <p:cNvSpPr txBox="1"/>
          <p:nvPr/>
        </p:nvSpPr>
        <p:spPr>
          <a:xfrm>
            <a:off x="894499" y="5812462"/>
            <a:ext cx="3396508" cy="461665"/>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District Heating Scheme &amp; utilities for Glass Bottle Housing Development 1Ha</a:t>
            </a:r>
          </a:p>
        </p:txBody>
      </p:sp>
      <p:sp>
        <p:nvSpPr>
          <p:cNvPr id="20" name="TextBox 19">
            <a:extLst>
              <a:ext uri="{FF2B5EF4-FFF2-40B4-BE49-F238E27FC236}">
                <a16:creationId xmlns:a16="http://schemas.microsoft.com/office/drawing/2014/main" id="{28337237-C21F-4E27-CCDB-F2B19DA2F4CD}"/>
              </a:ext>
            </a:extLst>
          </p:cNvPr>
          <p:cNvSpPr txBox="1"/>
          <p:nvPr/>
        </p:nvSpPr>
        <p:spPr>
          <a:xfrm>
            <a:off x="2710512" y="3641312"/>
            <a:ext cx="1687873" cy="276999"/>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Maritime Village 1.6Ha</a:t>
            </a:r>
          </a:p>
        </p:txBody>
      </p:sp>
      <p:sp>
        <p:nvSpPr>
          <p:cNvPr id="29" name="TextBox 28">
            <a:extLst>
              <a:ext uri="{FF2B5EF4-FFF2-40B4-BE49-F238E27FC236}">
                <a16:creationId xmlns:a16="http://schemas.microsoft.com/office/drawing/2014/main" id="{FDB522C0-8852-FD87-97C2-9CB11F2C72D6}"/>
              </a:ext>
            </a:extLst>
          </p:cNvPr>
          <p:cNvSpPr txBox="1"/>
          <p:nvPr/>
        </p:nvSpPr>
        <p:spPr>
          <a:xfrm>
            <a:off x="2620621" y="5268247"/>
            <a:ext cx="1687874" cy="461665"/>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Port Park 1.4Ha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a:ln>
                  <a:noFill/>
                </a:ln>
                <a:solidFill>
                  <a:prstClr val="white"/>
                </a:solidFill>
                <a:effectLst/>
                <a:uLnTx/>
                <a:uFillTx/>
                <a:latin typeface="Calibri" panose="020F0502020204030204"/>
                <a:ea typeface="+mn-ea"/>
                <a:cs typeface="+mn-cs"/>
              </a:rPr>
              <a:t>5G </a:t>
            </a: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Pitches / Dog Run</a:t>
            </a:r>
          </a:p>
        </p:txBody>
      </p:sp>
      <p:sp>
        <p:nvSpPr>
          <p:cNvPr id="30" name="TextBox 29">
            <a:extLst>
              <a:ext uri="{FF2B5EF4-FFF2-40B4-BE49-F238E27FC236}">
                <a16:creationId xmlns:a16="http://schemas.microsoft.com/office/drawing/2014/main" id="{1B4AC050-E4A8-0426-254E-C7B0D4EF6ADF}"/>
              </a:ext>
            </a:extLst>
          </p:cNvPr>
          <p:cNvSpPr txBox="1"/>
          <p:nvPr/>
        </p:nvSpPr>
        <p:spPr>
          <a:xfrm>
            <a:off x="7406797" y="6240760"/>
            <a:ext cx="2108489" cy="461665"/>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Area for potential Wilding / Interpretative centre 1Ha</a:t>
            </a:r>
          </a:p>
        </p:txBody>
      </p:sp>
      <p:sp>
        <p:nvSpPr>
          <p:cNvPr id="40" name="TextBox 39">
            <a:extLst>
              <a:ext uri="{FF2B5EF4-FFF2-40B4-BE49-F238E27FC236}">
                <a16:creationId xmlns:a16="http://schemas.microsoft.com/office/drawing/2014/main" id="{AC780CDB-1089-3A17-CA2E-7B2E8577062A}"/>
              </a:ext>
            </a:extLst>
          </p:cNvPr>
          <p:cNvSpPr txBox="1"/>
          <p:nvPr/>
        </p:nvSpPr>
        <p:spPr>
          <a:xfrm>
            <a:off x="2200006" y="6384151"/>
            <a:ext cx="2108489" cy="276999"/>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Sean Moore Walkway 2.5Ha</a:t>
            </a:r>
          </a:p>
        </p:txBody>
      </p:sp>
      <p:sp>
        <p:nvSpPr>
          <p:cNvPr id="41" name="TextBox 40">
            <a:extLst>
              <a:ext uri="{FF2B5EF4-FFF2-40B4-BE49-F238E27FC236}">
                <a16:creationId xmlns:a16="http://schemas.microsoft.com/office/drawing/2014/main" id="{CCAD32D0-F3DF-6494-0E28-99A466AED46C}"/>
              </a:ext>
            </a:extLst>
          </p:cNvPr>
          <p:cNvSpPr txBox="1"/>
          <p:nvPr/>
        </p:nvSpPr>
        <p:spPr>
          <a:xfrm>
            <a:off x="343856" y="4491843"/>
            <a:ext cx="2526363" cy="276999"/>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Active Travel &amp; Walkways 5.5km</a:t>
            </a:r>
          </a:p>
        </p:txBody>
      </p:sp>
      <p:sp>
        <p:nvSpPr>
          <p:cNvPr id="42" name="TextBox 41">
            <a:extLst>
              <a:ext uri="{FF2B5EF4-FFF2-40B4-BE49-F238E27FC236}">
                <a16:creationId xmlns:a16="http://schemas.microsoft.com/office/drawing/2014/main" id="{6C6D9532-6C9D-E425-07DC-1B4E42EB87F9}"/>
              </a:ext>
            </a:extLst>
          </p:cNvPr>
          <p:cNvSpPr txBox="1"/>
          <p:nvPr/>
        </p:nvSpPr>
        <p:spPr>
          <a:xfrm>
            <a:off x="5340350" y="525399"/>
            <a:ext cx="5458463" cy="461665"/>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Lands ceded to active travel, maritime village &amp; park, utilities and nature reserve equivalent to 1/3 of commercial lands</a:t>
            </a:r>
          </a:p>
        </p:txBody>
      </p:sp>
      <p:cxnSp>
        <p:nvCxnSpPr>
          <p:cNvPr id="46" name="Straight Arrow Connector 45">
            <a:extLst>
              <a:ext uri="{FF2B5EF4-FFF2-40B4-BE49-F238E27FC236}">
                <a16:creationId xmlns:a16="http://schemas.microsoft.com/office/drawing/2014/main" id="{23B9119B-FAC1-C50F-31AE-538F713DBEDA}"/>
              </a:ext>
            </a:extLst>
          </p:cNvPr>
          <p:cNvCxnSpPr>
            <a:cxnSpLocks/>
          </p:cNvCxnSpPr>
          <p:nvPr/>
        </p:nvCxnSpPr>
        <p:spPr>
          <a:xfrm flipV="1">
            <a:off x="2766204" y="4394053"/>
            <a:ext cx="350238" cy="21527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F9DED69-00FD-1263-BD6A-3378E2516D85}"/>
              </a:ext>
            </a:extLst>
          </p:cNvPr>
          <p:cNvCxnSpPr>
            <a:cxnSpLocks/>
          </p:cNvCxnSpPr>
          <p:nvPr/>
        </p:nvCxnSpPr>
        <p:spPr>
          <a:xfrm flipH="1">
            <a:off x="3554447" y="3918311"/>
            <a:ext cx="1" cy="27047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55B3603-1EAB-0436-84EE-73CCD1E41E0A}"/>
              </a:ext>
            </a:extLst>
          </p:cNvPr>
          <p:cNvCxnSpPr>
            <a:cxnSpLocks/>
          </p:cNvCxnSpPr>
          <p:nvPr/>
        </p:nvCxnSpPr>
        <p:spPr>
          <a:xfrm flipH="1">
            <a:off x="7570355" y="4346997"/>
            <a:ext cx="315741" cy="27840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C1C3BC77-73C9-18FE-CEDD-4653EFA80A8A}"/>
              </a:ext>
            </a:extLst>
          </p:cNvPr>
          <p:cNvCxnSpPr>
            <a:cxnSpLocks/>
          </p:cNvCxnSpPr>
          <p:nvPr/>
        </p:nvCxnSpPr>
        <p:spPr>
          <a:xfrm>
            <a:off x="4193403" y="5506749"/>
            <a:ext cx="734724" cy="40668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CDFC915-9543-DA62-A7A0-AC9B0800A591}"/>
              </a:ext>
            </a:extLst>
          </p:cNvPr>
          <p:cNvCxnSpPr>
            <a:cxnSpLocks/>
          </p:cNvCxnSpPr>
          <p:nvPr/>
        </p:nvCxnSpPr>
        <p:spPr>
          <a:xfrm>
            <a:off x="4180716" y="6084688"/>
            <a:ext cx="976078" cy="225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131C022-9B92-D14F-BE91-D6CB299B42E7}"/>
              </a:ext>
            </a:extLst>
          </p:cNvPr>
          <p:cNvCxnSpPr>
            <a:cxnSpLocks/>
            <a:stCxn id="40" idx="3"/>
          </p:cNvCxnSpPr>
          <p:nvPr/>
        </p:nvCxnSpPr>
        <p:spPr>
          <a:xfrm flipV="1">
            <a:off x="4308495" y="6407150"/>
            <a:ext cx="203199" cy="11550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D41FC348-3193-3C33-D1A8-745C37DDFB03}"/>
              </a:ext>
            </a:extLst>
          </p:cNvPr>
          <p:cNvCxnSpPr>
            <a:cxnSpLocks/>
            <a:stCxn id="30" idx="1"/>
          </p:cNvCxnSpPr>
          <p:nvPr/>
        </p:nvCxnSpPr>
        <p:spPr>
          <a:xfrm flipH="1" flipV="1">
            <a:off x="6581839" y="6421325"/>
            <a:ext cx="824958" cy="5026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3B417AA-08EA-A93C-6C05-8BC5B5B1D80E}"/>
              </a:ext>
            </a:extLst>
          </p:cNvPr>
          <p:cNvSpPr txBox="1"/>
          <p:nvPr/>
        </p:nvSpPr>
        <p:spPr>
          <a:xfrm>
            <a:off x="8791575" y="1844468"/>
            <a:ext cx="3124200" cy="1107996"/>
          </a:xfrm>
          <a:prstGeom prst="rect">
            <a:avLst/>
          </a:prstGeom>
          <a:noFill/>
        </p:spPr>
        <p:txBody>
          <a:bodyPr wrap="square" rtlCol="0">
            <a:spAutoFit/>
          </a:bodyPr>
          <a:lstStyle/>
          <a:p>
            <a:r>
              <a:rPr lang="en-IE" dirty="0">
                <a:solidFill>
                  <a:schemeClr val="bg1"/>
                </a:solidFill>
              </a:rPr>
              <a:t>3 Core Objectives</a:t>
            </a:r>
          </a:p>
          <a:p>
            <a:pPr marL="342900" indent="-342900">
              <a:buAutoNum type="arabicPeriod"/>
            </a:pPr>
            <a:r>
              <a:rPr lang="en-IE" sz="1600" dirty="0">
                <a:solidFill>
                  <a:schemeClr val="bg1"/>
                </a:solidFill>
              </a:rPr>
              <a:t>Increase capacity</a:t>
            </a:r>
          </a:p>
          <a:p>
            <a:pPr marL="342900" indent="-342900">
              <a:buAutoNum type="arabicPeriod"/>
            </a:pPr>
            <a:r>
              <a:rPr lang="en-IE" sz="1600" dirty="0">
                <a:solidFill>
                  <a:schemeClr val="bg1"/>
                </a:solidFill>
              </a:rPr>
              <a:t>Restructure port operations</a:t>
            </a:r>
          </a:p>
          <a:p>
            <a:pPr marL="342900" indent="-342900">
              <a:buAutoNum type="arabicPeriod"/>
            </a:pPr>
            <a:r>
              <a:rPr lang="en-IE" sz="1600" dirty="0">
                <a:solidFill>
                  <a:schemeClr val="bg1"/>
                </a:solidFill>
              </a:rPr>
              <a:t>Investment in public realm</a:t>
            </a:r>
          </a:p>
        </p:txBody>
      </p:sp>
    </p:spTree>
    <p:extLst>
      <p:ext uri="{BB962C8B-B14F-4D97-AF65-F5344CB8AC3E}">
        <p14:creationId xmlns:p14="http://schemas.microsoft.com/office/powerpoint/2010/main" val="1275773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2">
            <a:extLst>
              <a:ext uri="{FF2B5EF4-FFF2-40B4-BE49-F238E27FC236}">
                <a16:creationId xmlns:a16="http://schemas.microsoft.com/office/drawing/2014/main" id="{9764F0AC-7A2D-CA97-031B-7A4B2475BF63}"/>
              </a:ext>
            </a:extLst>
          </p:cNvPr>
          <p:cNvSpPr txBox="1">
            <a:spLocks noGrp="1"/>
          </p:cNvSpPr>
          <p:nvPr>
            <p:ph type="title"/>
          </p:nvPr>
        </p:nvSpPr>
        <p:spPr>
          <a:xfrm>
            <a:off x="347300" y="404681"/>
            <a:ext cx="5072380" cy="382156"/>
          </a:xfrm>
          <a:prstGeom prst="rect">
            <a:avLst/>
          </a:prstGeom>
        </p:spPr>
        <p:txBody>
          <a:bodyPr vert="horz" wrap="square" lIns="0" tIns="12700" rIns="0" bIns="0" rtlCol="0">
            <a:spAutoFit/>
          </a:bodyPr>
          <a:lstStyle/>
          <a:p>
            <a:pPr marL="12700" marR="5080">
              <a:lnSpc>
                <a:spcPct val="100000"/>
              </a:lnSpc>
              <a:spcBef>
                <a:spcPts val="100"/>
              </a:spcBef>
            </a:pPr>
            <a:r>
              <a:rPr lang="en-IE" spc="-10" dirty="0"/>
              <a:t>Dublin Inland Port </a:t>
            </a:r>
            <a:endParaRPr spc="-10" dirty="0"/>
          </a:p>
        </p:txBody>
      </p:sp>
      <p:pic>
        <p:nvPicPr>
          <p:cNvPr id="2" name="Picture 2" descr="https://www.dublinport.ie/wp-content/uploads/2022/06/HYPERLAPSE_0001-1024x768.jpg">
            <a:extLst>
              <a:ext uri="{FF2B5EF4-FFF2-40B4-BE49-F238E27FC236}">
                <a16:creationId xmlns:a16="http://schemas.microsoft.com/office/drawing/2014/main" id="{052B6ED1-777E-F611-65BC-1AD6F87D5E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057400"/>
            <a:ext cx="4874096" cy="36555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www.dublinport.ie/wp-content/uploads/2022/06/Dublin-Inland-Port-1-1024x683.jpg">
            <a:extLst>
              <a:ext uri="{FF2B5EF4-FFF2-40B4-BE49-F238E27FC236}">
                <a16:creationId xmlns:a16="http://schemas.microsoft.com/office/drawing/2014/main" id="{4D96F586-8534-CCEA-5F9C-85BA2E3742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2023998"/>
            <a:ext cx="5417571" cy="3613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85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377F07F2-5676-4CE5-9C64-F41DB6FEEE7E}"/>
              </a:ext>
            </a:extLst>
          </p:cNvPr>
          <p:cNvSpPr txBox="1">
            <a:spLocks noGrp="1"/>
          </p:cNvSpPr>
          <p:nvPr>
            <p:ph type="title"/>
          </p:nvPr>
        </p:nvSpPr>
        <p:spPr>
          <a:xfrm>
            <a:off x="347300" y="404681"/>
            <a:ext cx="8613775" cy="369332"/>
          </a:xfrm>
          <a:prstGeom prst="rect">
            <a:avLst/>
          </a:prstGeom>
        </p:spPr>
        <p:txBody>
          <a:bodyPr vert="horz" wrap="square" lIns="0" tIns="12700" rIns="0" bIns="0" rtlCol="0">
            <a:spAutoFit/>
          </a:bodyPr>
          <a:lstStyle/>
          <a:p>
            <a:pPr marL="12700" marR="5080">
              <a:lnSpc>
                <a:spcPct val="100000"/>
              </a:lnSpc>
              <a:spcBef>
                <a:spcPts val="100"/>
              </a:spcBef>
            </a:pPr>
            <a:r>
              <a:rPr dirty="0">
                <a:solidFill>
                  <a:srgbClr val="FFFFFF"/>
                </a:solidFill>
              </a:rPr>
              <a:t>Dublin</a:t>
            </a:r>
            <a:r>
              <a:rPr spc="-25" dirty="0">
                <a:solidFill>
                  <a:srgbClr val="FFFFFF"/>
                </a:solidFill>
              </a:rPr>
              <a:t> </a:t>
            </a:r>
            <a:r>
              <a:rPr dirty="0">
                <a:solidFill>
                  <a:srgbClr val="FFFFFF"/>
                </a:solidFill>
              </a:rPr>
              <a:t>Port’s</a:t>
            </a:r>
            <a:r>
              <a:rPr spc="-20" dirty="0">
                <a:solidFill>
                  <a:srgbClr val="FFFFFF"/>
                </a:solidFill>
              </a:rPr>
              <a:t> </a:t>
            </a:r>
            <a:r>
              <a:rPr dirty="0">
                <a:solidFill>
                  <a:srgbClr val="FFFFFF"/>
                </a:solidFill>
              </a:rPr>
              <a:t>mandate</a:t>
            </a:r>
            <a:r>
              <a:rPr spc="-25" dirty="0">
                <a:solidFill>
                  <a:srgbClr val="FFFFFF"/>
                </a:solidFill>
              </a:rPr>
              <a:t> </a:t>
            </a:r>
            <a:r>
              <a:rPr dirty="0">
                <a:solidFill>
                  <a:srgbClr val="FFFFFF"/>
                </a:solidFill>
              </a:rPr>
              <a:t>is</a:t>
            </a:r>
            <a:r>
              <a:rPr spc="-20" dirty="0">
                <a:solidFill>
                  <a:srgbClr val="FFFFFF"/>
                </a:solidFill>
              </a:rPr>
              <a:t> </a:t>
            </a:r>
            <a:r>
              <a:rPr dirty="0">
                <a:solidFill>
                  <a:srgbClr val="FFFFFF"/>
                </a:solidFill>
              </a:rPr>
              <a:t>to</a:t>
            </a:r>
            <a:r>
              <a:rPr spc="-25" dirty="0">
                <a:solidFill>
                  <a:srgbClr val="FFFFFF"/>
                </a:solidFill>
              </a:rPr>
              <a:t> </a:t>
            </a:r>
            <a:r>
              <a:rPr dirty="0">
                <a:solidFill>
                  <a:srgbClr val="FFFFFF"/>
                </a:solidFill>
              </a:rPr>
              <a:t>enable</a:t>
            </a:r>
            <a:r>
              <a:rPr spc="-20" dirty="0">
                <a:solidFill>
                  <a:srgbClr val="FFFFFF"/>
                </a:solidFill>
              </a:rPr>
              <a:t> </a:t>
            </a:r>
            <a:r>
              <a:rPr dirty="0">
                <a:solidFill>
                  <a:srgbClr val="FFFFFF"/>
                </a:solidFill>
              </a:rPr>
              <a:t>international</a:t>
            </a:r>
            <a:r>
              <a:rPr spc="-20" dirty="0">
                <a:solidFill>
                  <a:srgbClr val="FFFFFF"/>
                </a:solidFill>
              </a:rPr>
              <a:t> </a:t>
            </a:r>
            <a:r>
              <a:rPr spc="-10" dirty="0">
                <a:solidFill>
                  <a:srgbClr val="FFFFFF"/>
                </a:solidFill>
              </a:rPr>
              <a:t>trade </a:t>
            </a:r>
            <a:r>
              <a:rPr dirty="0">
                <a:solidFill>
                  <a:srgbClr val="FFFFFF"/>
                </a:solidFill>
              </a:rPr>
              <a:t>through</a:t>
            </a:r>
            <a:r>
              <a:rPr spc="-5" dirty="0">
                <a:solidFill>
                  <a:srgbClr val="FFFFFF"/>
                </a:solidFill>
              </a:rPr>
              <a:t> </a:t>
            </a:r>
            <a:r>
              <a:rPr dirty="0">
                <a:solidFill>
                  <a:srgbClr val="FFFFFF"/>
                </a:solidFill>
              </a:rPr>
              <a:t>the provision of</a:t>
            </a:r>
            <a:r>
              <a:rPr spc="-5" dirty="0">
                <a:solidFill>
                  <a:srgbClr val="FFFFFF"/>
                </a:solidFill>
              </a:rPr>
              <a:t> </a:t>
            </a:r>
            <a:r>
              <a:rPr dirty="0">
                <a:solidFill>
                  <a:srgbClr val="FFFFFF"/>
                </a:solidFill>
              </a:rPr>
              <a:t>berth and land </a:t>
            </a:r>
            <a:r>
              <a:rPr spc="-10" dirty="0">
                <a:solidFill>
                  <a:srgbClr val="FFFFFF"/>
                </a:solidFill>
              </a:rPr>
              <a:t>capacity.</a:t>
            </a:r>
          </a:p>
        </p:txBody>
      </p:sp>
      <p:sp>
        <p:nvSpPr>
          <p:cNvPr id="4" name="object 5">
            <a:extLst>
              <a:ext uri="{FF2B5EF4-FFF2-40B4-BE49-F238E27FC236}">
                <a16:creationId xmlns:a16="http://schemas.microsoft.com/office/drawing/2014/main" id="{A1A31056-0E1A-0A88-3049-8585845DA8ED}"/>
              </a:ext>
            </a:extLst>
          </p:cNvPr>
          <p:cNvSpPr txBox="1"/>
          <p:nvPr/>
        </p:nvSpPr>
        <p:spPr>
          <a:xfrm>
            <a:off x="343100" y="4171672"/>
            <a:ext cx="2991485" cy="1859483"/>
          </a:xfrm>
          <a:prstGeom prst="rect">
            <a:avLst/>
          </a:prstGeom>
        </p:spPr>
        <p:txBody>
          <a:bodyPr vert="horz" wrap="square" lIns="0" tIns="12700" rIns="0" bIns="0" rtlCol="0">
            <a:spAutoFit/>
          </a:bodyPr>
          <a:lstStyle/>
          <a:p>
            <a:pPr marL="12700" marR="5080">
              <a:lnSpc>
                <a:spcPct val="100000"/>
              </a:lnSpc>
              <a:spcBef>
                <a:spcPts val="100"/>
              </a:spcBef>
            </a:pPr>
            <a:r>
              <a:rPr lang="en-IE" sz="2000" b="1" dirty="0">
                <a:solidFill>
                  <a:srgbClr val="0067B1"/>
                </a:solidFill>
                <a:latin typeface="Arial"/>
                <a:cs typeface="Arial"/>
              </a:rPr>
              <a:t>Dublin Port handles practically all </a:t>
            </a:r>
            <a:r>
              <a:rPr sz="2000" b="1" spc="-20" dirty="0">
                <a:solidFill>
                  <a:srgbClr val="0067B1"/>
                </a:solidFill>
                <a:latin typeface="Arial"/>
                <a:cs typeface="Arial"/>
              </a:rPr>
              <a:t>LoLo </a:t>
            </a:r>
            <a:r>
              <a:rPr sz="2000" b="1" dirty="0">
                <a:solidFill>
                  <a:srgbClr val="0067B1"/>
                </a:solidFill>
                <a:latin typeface="Arial"/>
                <a:cs typeface="Arial"/>
              </a:rPr>
              <a:t>freight</a:t>
            </a:r>
            <a:r>
              <a:rPr sz="2000" b="1" spc="-20" dirty="0">
                <a:solidFill>
                  <a:srgbClr val="0067B1"/>
                </a:solidFill>
                <a:latin typeface="Arial"/>
                <a:cs typeface="Arial"/>
              </a:rPr>
              <a:t> </a:t>
            </a:r>
            <a:r>
              <a:rPr sz="2000" b="1" dirty="0">
                <a:solidFill>
                  <a:srgbClr val="0067B1"/>
                </a:solidFill>
                <a:latin typeface="Arial"/>
                <a:cs typeface="Arial"/>
              </a:rPr>
              <a:t>from</a:t>
            </a:r>
            <a:r>
              <a:rPr sz="2000" b="1" spc="-5" dirty="0">
                <a:solidFill>
                  <a:srgbClr val="0067B1"/>
                </a:solidFill>
                <a:latin typeface="Arial"/>
                <a:cs typeface="Arial"/>
              </a:rPr>
              <a:t> </a:t>
            </a:r>
            <a:r>
              <a:rPr sz="2000" b="1" spc="-10" dirty="0">
                <a:solidFill>
                  <a:srgbClr val="0067B1"/>
                </a:solidFill>
                <a:latin typeface="Arial"/>
                <a:cs typeface="Arial"/>
              </a:rPr>
              <a:t>mainland </a:t>
            </a:r>
            <a:r>
              <a:rPr sz="2000" b="1" dirty="0">
                <a:solidFill>
                  <a:srgbClr val="0067B1"/>
                </a:solidFill>
                <a:latin typeface="Arial"/>
                <a:cs typeface="Arial"/>
              </a:rPr>
              <a:t>Europe</a:t>
            </a:r>
            <a:r>
              <a:rPr lang="en-IE" sz="2000" b="1" dirty="0">
                <a:solidFill>
                  <a:srgbClr val="0067B1"/>
                </a:solidFill>
                <a:latin typeface="Arial"/>
                <a:cs typeface="Arial"/>
              </a:rPr>
              <a:t> </a:t>
            </a:r>
            <a:r>
              <a:rPr sz="2000" b="1" dirty="0">
                <a:solidFill>
                  <a:srgbClr val="0067B1"/>
                </a:solidFill>
                <a:latin typeface="Arial"/>
                <a:cs typeface="Arial"/>
              </a:rPr>
              <a:t>on</a:t>
            </a:r>
            <a:r>
              <a:rPr sz="2000" b="1" spc="-5" dirty="0">
                <a:solidFill>
                  <a:srgbClr val="0067B1"/>
                </a:solidFill>
                <a:latin typeface="Arial"/>
                <a:cs typeface="Arial"/>
              </a:rPr>
              <a:t> </a:t>
            </a:r>
            <a:r>
              <a:rPr sz="2000" b="1" dirty="0">
                <a:solidFill>
                  <a:srgbClr val="0067B1"/>
                </a:solidFill>
                <a:latin typeface="Arial"/>
                <a:cs typeface="Arial"/>
              </a:rPr>
              <a:t>the</a:t>
            </a:r>
            <a:r>
              <a:rPr sz="2000" b="1" spc="-5" dirty="0">
                <a:solidFill>
                  <a:srgbClr val="0067B1"/>
                </a:solidFill>
                <a:latin typeface="Arial"/>
                <a:cs typeface="Arial"/>
              </a:rPr>
              <a:t> </a:t>
            </a:r>
            <a:r>
              <a:rPr sz="2000" b="1" dirty="0">
                <a:solidFill>
                  <a:srgbClr val="0067B1"/>
                </a:solidFill>
                <a:latin typeface="Arial"/>
                <a:cs typeface="Arial"/>
              </a:rPr>
              <a:t>East </a:t>
            </a:r>
            <a:r>
              <a:rPr sz="2000" b="1" spc="-10" dirty="0">
                <a:solidFill>
                  <a:srgbClr val="0067B1"/>
                </a:solidFill>
                <a:latin typeface="Arial"/>
                <a:cs typeface="Arial"/>
              </a:rPr>
              <a:t>Coast.</a:t>
            </a:r>
            <a:r>
              <a:rPr lang="en-IE" sz="2000" b="1" spc="-10" dirty="0">
                <a:solidFill>
                  <a:srgbClr val="0067B1"/>
                </a:solidFill>
                <a:latin typeface="Arial"/>
                <a:cs typeface="Arial"/>
              </a:rPr>
              <a:t> No significant alternative exists.</a:t>
            </a:r>
            <a:endParaRPr sz="2000" dirty="0">
              <a:latin typeface="Arial"/>
              <a:cs typeface="Arial"/>
            </a:endParaRPr>
          </a:p>
        </p:txBody>
      </p:sp>
      <p:sp>
        <p:nvSpPr>
          <p:cNvPr id="5" name="object 7">
            <a:extLst>
              <a:ext uri="{FF2B5EF4-FFF2-40B4-BE49-F238E27FC236}">
                <a16:creationId xmlns:a16="http://schemas.microsoft.com/office/drawing/2014/main" id="{E80104FA-EE80-0FEE-EBCD-B2042DCCAE52}"/>
              </a:ext>
            </a:extLst>
          </p:cNvPr>
          <p:cNvSpPr txBox="1"/>
          <p:nvPr/>
        </p:nvSpPr>
        <p:spPr>
          <a:xfrm>
            <a:off x="392581" y="2478902"/>
            <a:ext cx="3011170" cy="1133644"/>
          </a:xfrm>
          <a:prstGeom prst="rect">
            <a:avLst/>
          </a:prstGeom>
        </p:spPr>
        <p:txBody>
          <a:bodyPr vert="horz" wrap="square" lIns="0" tIns="12700" rIns="0" bIns="0" rtlCol="0">
            <a:spAutoFit/>
          </a:bodyPr>
          <a:lstStyle/>
          <a:p>
            <a:pPr marL="12700" marR="5080">
              <a:lnSpc>
                <a:spcPct val="100000"/>
              </a:lnSpc>
              <a:spcBef>
                <a:spcPts val="100"/>
              </a:spcBef>
            </a:pPr>
            <a:r>
              <a:rPr sz="1800" b="1" dirty="0">
                <a:solidFill>
                  <a:srgbClr val="19124D"/>
                </a:solidFill>
                <a:latin typeface="Arial"/>
                <a:cs typeface="Arial"/>
              </a:rPr>
              <a:t>Masterplan</a:t>
            </a:r>
            <a:r>
              <a:rPr sz="1800" b="1" spc="-10" dirty="0">
                <a:solidFill>
                  <a:srgbClr val="19124D"/>
                </a:solidFill>
                <a:latin typeface="Arial"/>
                <a:cs typeface="Arial"/>
              </a:rPr>
              <a:t> </a:t>
            </a:r>
            <a:r>
              <a:rPr sz="1800" b="1" dirty="0">
                <a:solidFill>
                  <a:srgbClr val="19124D"/>
                </a:solidFill>
                <a:latin typeface="Arial"/>
                <a:cs typeface="Arial"/>
              </a:rPr>
              <a:t>2040</a:t>
            </a:r>
            <a:r>
              <a:rPr sz="1800" b="1" spc="-5" dirty="0">
                <a:solidFill>
                  <a:srgbClr val="19124D"/>
                </a:solidFill>
                <a:latin typeface="Arial"/>
                <a:cs typeface="Arial"/>
              </a:rPr>
              <a:t> </a:t>
            </a:r>
            <a:r>
              <a:rPr sz="1800" b="1" spc="-10" dirty="0">
                <a:solidFill>
                  <a:srgbClr val="19124D"/>
                </a:solidFill>
                <a:latin typeface="Arial"/>
                <a:cs typeface="Arial"/>
              </a:rPr>
              <a:t>creates </a:t>
            </a:r>
            <a:r>
              <a:rPr sz="1800" b="1" dirty="0">
                <a:solidFill>
                  <a:srgbClr val="19124D"/>
                </a:solidFill>
                <a:latin typeface="Arial"/>
                <a:cs typeface="Arial"/>
              </a:rPr>
              <a:t>Port</a:t>
            </a:r>
            <a:r>
              <a:rPr sz="1800" b="1" spc="-15" dirty="0">
                <a:solidFill>
                  <a:srgbClr val="19124D"/>
                </a:solidFill>
                <a:latin typeface="Arial"/>
                <a:cs typeface="Arial"/>
              </a:rPr>
              <a:t> </a:t>
            </a:r>
            <a:r>
              <a:rPr sz="1800" b="1" dirty="0">
                <a:solidFill>
                  <a:srgbClr val="19124D"/>
                </a:solidFill>
                <a:latin typeface="Arial"/>
                <a:cs typeface="Arial"/>
              </a:rPr>
              <a:t>capacity</a:t>
            </a:r>
            <a:r>
              <a:rPr sz="1800" b="1" spc="-10" dirty="0">
                <a:solidFill>
                  <a:srgbClr val="19124D"/>
                </a:solidFill>
                <a:latin typeface="Arial"/>
                <a:cs typeface="Arial"/>
              </a:rPr>
              <a:t> </a:t>
            </a:r>
            <a:r>
              <a:rPr sz="1800" b="1" dirty="0">
                <a:solidFill>
                  <a:srgbClr val="19124D"/>
                </a:solidFill>
                <a:latin typeface="Arial"/>
                <a:cs typeface="Arial"/>
              </a:rPr>
              <a:t>to</a:t>
            </a:r>
            <a:r>
              <a:rPr sz="1800" b="1" spc="-10" dirty="0">
                <a:solidFill>
                  <a:srgbClr val="19124D"/>
                </a:solidFill>
                <a:latin typeface="Arial"/>
                <a:cs typeface="Arial"/>
              </a:rPr>
              <a:t> </a:t>
            </a:r>
            <a:r>
              <a:rPr sz="1800" b="1" spc="-20" dirty="0">
                <a:solidFill>
                  <a:srgbClr val="19124D"/>
                </a:solidFill>
                <a:latin typeface="Arial"/>
                <a:cs typeface="Arial"/>
              </a:rPr>
              <a:t>2040</a:t>
            </a:r>
            <a:r>
              <a:rPr sz="1800" b="1" spc="-10" dirty="0">
                <a:solidFill>
                  <a:srgbClr val="19124D"/>
                </a:solidFill>
                <a:latin typeface="Arial"/>
                <a:cs typeface="Arial"/>
              </a:rPr>
              <a:t>.</a:t>
            </a:r>
            <a:endParaRPr lang="en-IE" b="1" spc="-10" dirty="0">
              <a:solidFill>
                <a:srgbClr val="19124D"/>
              </a:solidFill>
              <a:latin typeface="Arial"/>
              <a:cs typeface="Arial"/>
            </a:endParaRPr>
          </a:p>
          <a:p>
            <a:pPr marL="12700" marR="5080">
              <a:lnSpc>
                <a:spcPct val="100000"/>
              </a:lnSpc>
              <a:spcBef>
                <a:spcPts val="100"/>
              </a:spcBef>
            </a:pPr>
            <a:r>
              <a:rPr lang="en-IE" sz="1800" b="1" spc="-10" dirty="0">
                <a:solidFill>
                  <a:srgbClr val="19124D"/>
                </a:solidFill>
                <a:latin typeface="Arial"/>
                <a:cs typeface="Arial"/>
              </a:rPr>
              <a:t>Running at or under capacity to end 2030s.</a:t>
            </a:r>
            <a:endParaRPr sz="1800" dirty="0">
              <a:latin typeface="Arial"/>
              <a:cs typeface="Arial"/>
            </a:endParaRPr>
          </a:p>
        </p:txBody>
      </p:sp>
      <p:grpSp>
        <p:nvGrpSpPr>
          <p:cNvPr id="6" name="Group 5">
            <a:extLst>
              <a:ext uri="{FF2B5EF4-FFF2-40B4-BE49-F238E27FC236}">
                <a16:creationId xmlns:a16="http://schemas.microsoft.com/office/drawing/2014/main" id="{0CE8E3B0-EB52-AFF8-A88C-A3E1888495C0}"/>
              </a:ext>
            </a:extLst>
          </p:cNvPr>
          <p:cNvGrpSpPr/>
          <p:nvPr/>
        </p:nvGrpSpPr>
        <p:grpSpPr>
          <a:xfrm>
            <a:off x="3779786" y="2052002"/>
            <a:ext cx="8053705" cy="4250098"/>
            <a:chOff x="3779786" y="2052002"/>
            <a:chExt cx="8053705" cy="4250098"/>
          </a:xfrm>
        </p:grpSpPr>
        <p:sp>
          <p:nvSpPr>
            <p:cNvPr id="7" name="object 6">
              <a:extLst>
                <a:ext uri="{FF2B5EF4-FFF2-40B4-BE49-F238E27FC236}">
                  <a16:creationId xmlns:a16="http://schemas.microsoft.com/office/drawing/2014/main" id="{36ABC4FE-74F3-4091-6935-6DBCC1D87929}"/>
                </a:ext>
              </a:extLst>
            </p:cNvPr>
            <p:cNvSpPr/>
            <p:nvPr/>
          </p:nvSpPr>
          <p:spPr>
            <a:xfrm>
              <a:off x="3779786" y="2052002"/>
              <a:ext cx="8053705" cy="3960495"/>
            </a:xfrm>
            <a:custGeom>
              <a:avLst/>
              <a:gdLst/>
              <a:ahLst/>
              <a:cxnLst/>
              <a:rect l="l" t="t" r="r" b="b"/>
              <a:pathLst>
                <a:path w="8053705" h="3960495">
                  <a:moveTo>
                    <a:pt x="8053412" y="0"/>
                  </a:moveTo>
                  <a:lnTo>
                    <a:pt x="0" y="0"/>
                  </a:lnTo>
                  <a:lnTo>
                    <a:pt x="0" y="3959999"/>
                  </a:lnTo>
                  <a:lnTo>
                    <a:pt x="8053412" y="3959999"/>
                  </a:lnTo>
                  <a:lnTo>
                    <a:pt x="8053412" y="0"/>
                  </a:lnTo>
                  <a:close/>
                </a:path>
              </a:pathLst>
            </a:custGeom>
            <a:solidFill>
              <a:srgbClr val="FFFFFF"/>
            </a:solidFill>
            <a:effectLst>
              <a:outerShdw blurRad="254000" dist="127000" dir="2700000" algn="ctr" rotWithShape="0">
                <a:srgbClr val="73C8E5">
                  <a:alpha val="40000"/>
                </a:srgbClr>
              </a:outerShdw>
            </a:effectLst>
          </p:spPr>
          <p:txBody>
            <a:bodyPr wrap="square" lIns="0" tIns="0" rIns="0" bIns="0" rtlCol="0"/>
            <a:lstStyle/>
            <a:p>
              <a:endParaRPr/>
            </a:p>
          </p:txBody>
        </p:sp>
        <p:sp>
          <p:nvSpPr>
            <p:cNvPr id="8" name="object 8">
              <a:extLst>
                <a:ext uri="{FF2B5EF4-FFF2-40B4-BE49-F238E27FC236}">
                  <a16:creationId xmlns:a16="http://schemas.microsoft.com/office/drawing/2014/main" id="{77DC38FC-5FF0-642A-247D-74F9BFAB925D}"/>
                </a:ext>
              </a:extLst>
            </p:cNvPr>
            <p:cNvSpPr txBox="1"/>
            <p:nvPr/>
          </p:nvSpPr>
          <p:spPr>
            <a:xfrm>
              <a:off x="4003700" y="6124300"/>
              <a:ext cx="3294379"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0067B1"/>
                  </a:solidFill>
                  <a:latin typeface="Arial"/>
                  <a:cs typeface="Arial"/>
                </a:rPr>
                <a:t>Source:</a:t>
              </a:r>
              <a:r>
                <a:rPr sz="1000" b="1" spc="-10" dirty="0">
                  <a:solidFill>
                    <a:srgbClr val="0067B1"/>
                  </a:solidFill>
                  <a:latin typeface="Arial"/>
                  <a:cs typeface="Arial"/>
                </a:rPr>
                <a:t> </a:t>
              </a:r>
              <a:r>
                <a:rPr sz="1000" dirty="0">
                  <a:solidFill>
                    <a:srgbClr val="0067B1"/>
                  </a:solidFill>
                  <a:latin typeface="Arial"/>
                  <a:cs typeface="Arial"/>
                </a:rPr>
                <a:t>Indecon</a:t>
              </a:r>
              <a:r>
                <a:rPr sz="1000" spc="-5" dirty="0">
                  <a:solidFill>
                    <a:srgbClr val="0067B1"/>
                  </a:solidFill>
                  <a:latin typeface="Arial"/>
                  <a:cs typeface="Arial"/>
                </a:rPr>
                <a:t> </a:t>
              </a:r>
              <a:r>
                <a:rPr sz="1000" dirty="0">
                  <a:solidFill>
                    <a:srgbClr val="0067B1"/>
                  </a:solidFill>
                  <a:latin typeface="Arial"/>
                  <a:cs typeface="Arial"/>
                </a:rPr>
                <a:t>Economic</a:t>
              </a:r>
              <a:r>
                <a:rPr sz="1000" spc="-5" dirty="0">
                  <a:solidFill>
                    <a:srgbClr val="0067B1"/>
                  </a:solidFill>
                  <a:latin typeface="Arial"/>
                  <a:cs typeface="Arial"/>
                </a:rPr>
                <a:t> </a:t>
              </a:r>
              <a:r>
                <a:rPr sz="1000" dirty="0">
                  <a:solidFill>
                    <a:srgbClr val="0067B1"/>
                  </a:solidFill>
                  <a:latin typeface="Arial"/>
                  <a:cs typeface="Arial"/>
                </a:rPr>
                <a:t>Consultants,</a:t>
              </a:r>
              <a:r>
                <a:rPr sz="1000" spc="-5" dirty="0">
                  <a:solidFill>
                    <a:srgbClr val="0067B1"/>
                  </a:solidFill>
                  <a:latin typeface="Arial"/>
                  <a:cs typeface="Arial"/>
                </a:rPr>
                <a:t> </a:t>
              </a:r>
              <a:r>
                <a:rPr sz="1000" dirty="0">
                  <a:solidFill>
                    <a:srgbClr val="0067B1"/>
                  </a:solidFill>
                  <a:latin typeface="Arial"/>
                  <a:cs typeface="Arial"/>
                </a:rPr>
                <a:t>September</a:t>
              </a:r>
              <a:r>
                <a:rPr sz="1000" spc="-5" dirty="0">
                  <a:solidFill>
                    <a:srgbClr val="0067B1"/>
                  </a:solidFill>
                  <a:latin typeface="Arial"/>
                  <a:cs typeface="Arial"/>
                </a:rPr>
                <a:t> </a:t>
              </a:r>
              <a:r>
                <a:rPr sz="1000" spc="-20" dirty="0">
                  <a:solidFill>
                    <a:srgbClr val="0067B1"/>
                  </a:solidFill>
                  <a:latin typeface="Arial"/>
                  <a:cs typeface="Arial"/>
                </a:rPr>
                <a:t>2023</a:t>
              </a:r>
              <a:endParaRPr sz="1000">
                <a:latin typeface="Arial"/>
                <a:cs typeface="Arial"/>
              </a:endParaRPr>
            </a:p>
          </p:txBody>
        </p:sp>
        <p:sp>
          <p:nvSpPr>
            <p:cNvPr id="9" name="object 9">
              <a:extLst>
                <a:ext uri="{FF2B5EF4-FFF2-40B4-BE49-F238E27FC236}">
                  <a16:creationId xmlns:a16="http://schemas.microsoft.com/office/drawing/2014/main" id="{64892BC2-8BC9-6020-3604-B8341E2026B6}"/>
                </a:ext>
              </a:extLst>
            </p:cNvPr>
            <p:cNvSpPr txBox="1"/>
            <p:nvPr/>
          </p:nvSpPr>
          <p:spPr>
            <a:xfrm>
              <a:off x="4016400" y="2128034"/>
              <a:ext cx="6099810" cy="269240"/>
            </a:xfrm>
            <a:prstGeom prst="rect">
              <a:avLst/>
            </a:prstGeom>
          </p:spPr>
          <p:txBody>
            <a:bodyPr vert="horz" wrap="square" lIns="0" tIns="12700" rIns="0" bIns="0" rtlCol="0">
              <a:spAutoFit/>
            </a:bodyPr>
            <a:lstStyle/>
            <a:p>
              <a:pPr>
                <a:lnSpc>
                  <a:spcPct val="100000"/>
                </a:lnSpc>
                <a:spcBef>
                  <a:spcPts val="100"/>
                </a:spcBef>
              </a:pPr>
              <a:r>
                <a:rPr sz="1600" b="1" dirty="0">
                  <a:solidFill>
                    <a:srgbClr val="0067B1"/>
                  </a:solidFill>
                  <a:latin typeface="Arial"/>
                  <a:cs typeface="Arial"/>
                </a:rPr>
                <a:t>Baseline</a:t>
              </a:r>
              <a:r>
                <a:rPr sz="1600" b="1" spc="-5" dirty="0">
                  <a:solidFill>
                    <a:srgbClr val="0067B1"/>
                  </a:solidFill>
                  <a:latin typeface="Arial"/>
                  <a:cs typeface="Arial"/>
                </a:rPr>
                <a:t> </a:t>
              </a:r>
              <a:r>
                <a:rPr sz="1600" b="1" dirty="0">
                  <a:solidFill>
                    <a:srgbClr val="0067B1"/>
                  </a:solidFill>
                  <a:latin typeface="Arial"/>
                  <a:cs typeface="Arial"/>
                </a:rPr>
                <a:t>LoLo</a:t>
              </a:r>
              <a:r>
                <a:rPr sz="1600" b="1" spc="-5" dirty="0">
                  <a:solidFill>
                    <a:srgbClr val="0067B1"/>
                  </a:solidFill>
                  <a:latin typeface="Arial"/>
                  <a:cs typeface="Arial"/>
                </a:rPr>
                <a:t> </a:t>
              </a:r>
              <a:r>
                <a:rPr sz="1600" b="1" dirty="0">
                  <a:solidFill>
                    <a:srgbClr val="0067B1"/>
                  </a:solidFill>
                  <a:latin typeface="Arial"/>
                  <a:cs typeface="Arial"/>
                </a:rPr>
                <a:t>Model</a:t>
              </a:r>
              <a:r>
                <a:rPr sz="1600" b="1" spc="-10" dirty="0">
                  <a:solidFill>
                    <a:srgbClr val="0067B1"/>
                  </a:solidFill>
                  <a:latin typeface="Arial"/>
                  <a:cs typeface="Arial"/>
                </a:rPr>
                <a:t> </a:t>
              </a:r>
              <a:r>
                <a:rPr sz="1600" dirty="0">
                  <a:solidFill>
                    <a:srgbClr val="0067B1"/>
                  </a:solidFill>
                  <a:latin typeface="Arial"/>
                  <a:cs typeface="Arial"/>
                </a:rPr>
                <a:t>(Capacity</a:t>
              </a:r>
              <a:r>
                <a:rPr sz="1600" spc="-5" dirty="0">
                  <a:solidFill>
                    <a:srgbClr val="0067B1"/>
                  </a:solidFill>
                  <a:latin typeface="Arial"/>
                  <a:cs typeface="Arial"/>
                </a:rPr>
                <a:t> </a:t>
              </a:r>
              <a:r>
                <a:rPr sz="1600" dirty="0">
                  <a:solidFill>
                    <a:srgbClr val="0067B1"/>
                  </a:solidFill>
                  <a:latin typeface="Arial"/>
                  <a:cs typeface="Arial"/>
                </a:rPr>
                <a:t>enhancements</a:t>
              </a:r>
              <a:r>
                <a:rPr sz="1600" spc="-5" dirty="0">
                  <a:solidFill>
                    <a:srgbClr val="0067B1"/>
                  </a:solidFill>
                  <a:latin typeface="Arial"/>
                  <a:cs typeface="Arial"/>
                </a:rPr>
                <a:t> </a:t>
              </a:r>
              <a:r>
                <a:rPr sz="1600" dirty="0">
                  <a:solidFill>
                    <a:srgbClr val="0067B1"/>
                  </a:solidFill>
                  <a:latin typeface="Arial"/>
                  <a:cs typeface="Arial"/>
                </a:rPr>
                <a:t>as</a:t>
              </a:r>
              <a:r>
                <a:rPr sz="1600" spc="-5" dirty="0">
                  <a:solidFill>
                    <a:srgbClr val="0067B1"/>
                  </a:solidFill>
                  <a:latin typeface="Arial"/>
                  <a:cs typeface="Arial"/>
                </a:rPr>
                <a:t> </a:t>
              </a:r>
              <a:r>
                <a:rPr sz="1600" dirty="0">
                  <a:solidFill>
                    <a:srgbClr val="0067B1"/>
                  </a:solidFill>
                  <a:latin typeface="Arial"/>
                  <a:cs typeface="Arial"/>
                </a:rPr>
                <a:t>per</a:t>
              </a:r>
              <a:r>
                <a:rPr sz="1600" spc="-5" dirty="0">
                  <a:solidFill>
                    <a:srgbClr val="0067B1"/>
                  </a:solidFill>
                  <a:latin typeface="Arial"/>
                  <a:cs typeface="Arial"/>
                </a:rPr>
                <a:t> </a:t>
              </a:r>
              <a:r>
                <a:rPr sz="1600" spc="-10" dirty="0">
                  <a:solidFill>
                    <a:srgbClr val="0067B1"/>
                  </a:solidFill>
                  <a:latin typeface="Arial"/>
                  <a:cs typeface="Arial"/>
                </a:rPr>
                <a:t>Masterplan)</a:t>
              </a:r>
              <a:endParaRPr sz="1600">
                <a:latin typeface="Arial"/>
                <a:cs typeface="Arial"/>
              </a:endParaRPr>
            </a:p>
          </p:txBody>
        </p:sp>
        <p:grpSp>
          <p:nvGrpSpPr>
            <p:cNvPr id="10" name="object 11">
              <a:extLst>
                <a:ext uri="{FF2B5EF4-FFF2-40B4-BE49-F238E27FC236}">
                  <a16:creationId xmlns:a16="http://schemas.microsoft.com/office/drawing/2014/main" id="{F50A0F53-4846-41C8-B689-F4E8F094C89E}"/>
                </a:ext>
              </a:extLst>
            </p:cNvPr>
            <p:cNvGrpSpPr/>
            <p:nvPr/>
          </p:nvGrpSpPr>
          <p:grpSpPr>
            <a:xfrm>
              <a:off x="4705145" y="2486677"/>
              <a:ext cx="6776084" cy="3053080"/>
              <a:chOff x="4705145" y="2486677"/>
              <a:chExt cx="6776084" cy="3053080"/>
            </a:xfrm>
          </p:grpSpPr>
          <p:sp>
            <p:nvSpPr>
              <p:cNvPr id="22" name="object 12">
                <a:extLst>
                  <a:ext uri="{FF2B5EF4-FFF2-40B4-BE49-F238E27FC236}">
                    <a16:creationId xmlns:a16="http://schemas.microsoft.com/office/drawing/2014/main" id="{B4B920C2-7DED-E58C-D58A-FD001DC2C6EC}"/>
                  </a:ext>
                </a:extLst>
              </p:cNvPr>
              <p:cNvSpPr/>
              <p:nvPr/>
            </p:nvSpPr>
            <p:spPr>
              <a:xfrm>
                <a:off x="5797677" y="3692309"/>
                <a:ext cx="3747770" cy="1449070"/>
              </a:xfrm>
              <a:custGeom>
                <a:avLst/>
                <a:gdLst/>
                <a:ahLst/>
                <a:cxnLst/>
                <a:rect l="l" t="t" r="r" b="b"/>
                <a:pathLst>
                  <a:path w="3747770" h="1449070">
                    <a:moveTo>
                      <a:pt x="597839" y="1149807"/>
                    </a:moveTo>
                    <a:lnTo>
                      <a:pt x="593928" y="1101331"/>
                    </a:lnTo>
                    <a:lnTo>
                      <a:pt x="582599" y="1055331"/>
                    </a:lnTo>
                    <a:lnTo>
                      <a:pt x="564476" y="1012444"/>
                    </a:lnTo>
                    <a:lnTo>
                      <a:pt x="540156" y="973277"/>
                    </a:lnTo>
                    <a:lnTo>
                      <a:pt x="510286" y="938453"/>
                    </a:lnTo>
                    <a:lnTo>
                      <a:pt x="475449" y="908570"/>
                    </a:lnTo>
                    <a:lnTo>
                      <a:pt x="436283" y="884262"/>
                    </a:lnTo>
                    <a:lnTo>
                      <a:pt x="393395" y="866140"/>
                    </a:lnTo>
                    <a:lnTo>
                      <a:pt x="347395" y="854811"/>
                    </a:lnTo>
                    <a:lnTo>
                      <a:pt x="298919" y="850900"/>
                    </a:lnTo>
                    <a:lnTo>
                      <a:pt x="250431" y="854811"/>
                    </a:lnTo>
                    <a:lnTo>
                      <a:pt x="204431" y="866140"/>
                    </a:lnTo>
                    <a:lnTo>
                      <a:pt x="161544" y="884262"/>
                    </a:lnTo>
                    <a:lnTo>
                      <a:pt x="122377" y="908570"/>
                    </a:lnTo>
                    <a:lnTo>
                      <a:pt x="87553" y="938453"/>
                    </a:lnTo>
                    <a:lnTo>
                      <a:pt x="57670" y="973277"/>
                    </a:lnTo>
                    <a:lnTo>
                      <a:pt x="33362" y="1012444"/>
                    </a:lnTo>
                    <a:lnTo>
                      <a:pt x="15240" y="1055331"/>
                    </a:lnTo>
                    <a:lnTo>
                      <a:pt x="3911" y="1101331"/>
                    </a:lnTo>
                    <a:lnTo>
                      <a:pt x="0" y="1149807"/>
                    </a:lnTo>
                    <a:lnTo>
                      <a:pt x="3911" y="1198295"/>
                    </a:lnTo>
                    <a:lnTo>
                      <a:pt x="15240" y="1244295"/>
                    </a:lnTo>
                    <a:lnTo>
                      <a:pt x="33362" y="1287183"/>
                    </a:lnTo>
                    <a:lnTo>
                      <a:pt x="57670" y="1326349"/>
                    </a:lnTo>
                    <a:lnTo>
                      <a:pt x="87553" y="1361186"/>
                    </a:lnTo>
                    <a:lnTo>
                      <a:pt x="122377" y="1391056"/>
                    </a:lnTo>
                    <a:lnTo>
                      <a:pt x="161544" y="1415364"/>
                    </a:lnTo>
                    <a:lnTo>
                      <a:pt x="204431" y="1433487"/>
                    </a:lnTo>
                    <a:lnTo>
                      <a:pt x="250431" y="1444815"/>
                    </a:lnTo>
                    <a:lnTo>
                      <a:pt x="298919" y="1448727"/>
                    </a:lnTo>
                    <a:lnTo>
                      <a:pt x="347395" y="1444815"/>
                    </a:lnTo>
                    <a:lnTo>
                      <a:pt x="393395" y="1433487"/>
                    </a:lnTo>
                    <a:lnTo>
                      <a:pt x="436283" y="1415364"/>
                    </a:lnTo>
                    <a:lnTo>
                      <a:pt x="475449" y="1391056"/>
                    </a:lnTo>
                    <a:lnTo>
                      <a:pt x="510286" y="1361186"/>
                    </a:lnTo>
                    <a:lnTo>
                      <a:pt x="540156" y="1326349"/>
                    </a:lnTo>
                    <a:lnTo>
                      <a:pt x="564476" y="1287183"/>
                    </a:lnTo>
                    <a:lnTo>
                      <a:pt x="582599" y="1244295"/>
                    </a:lnTo>
                    <a:lnTo>
                      <a:pt x="593928" y="1198295"/>
                    </a:lnTo>
                    <a:lnTo>
                      <a:pt x="597839" y="1149807"/>
                    </a:lnTo>
                    <a:close/>
                  </a:path>
                  <a:path w="3747770" h="1449070">
                    <a:moveTo>
                      <a:pt x="1196111" y="996988"/>
                    </a:moveTo>
                    <a:lnTo>
                      <a:pt x="1191564" y="951801"/>
                    </a:lnTo>
                    <a:lnTo>
                      <a:pt x="1178496" y="909713"/>
                    </a:lnTo>
                    <a:lnTo>
                      <a:pt x="1157820" y="871626"/>
                    </a:lnTo>
                    <a:lnTo>
                      <a:pt x="1130452" y="838454"/>
                    </a:lnTo>
                    <a:lnTo>
                      <a:pt x="1097267" y="811072"/>
                    </a:lnTo>
                    <a:lnTo>
                      <a:pt x="1059180" y="790409"/>
                    </a:lnTo>
                    <a:lnTo>
                      <a:pt x="1017104" y="777341"/>
                    </a:lnTo>
                    <a:lnTo>
                      <a:pt x="971918" y="772795"/>
                    </a:lnTo>
                    <a:lnTo>
                      <a:pt x="926744" y="777341"/>
                    </a:lnTo>
                    <a:lnTo>
                      <a:pt x="884656" y="790409"/>
                    </a:lnTo>
                    <a:lnTo>
                      <a:pt x="846569" y="811072"/>
                    </a:lnTo>
                    <a:lnTo>
                      <a:pt x="813396" y="838454"/>
                    </a:lnTo>
                    <a:lnTo>
                      <a:pt x="786015" y="871626"/>
                    </a:lnTo>
                    <a:lnTo>
                      <a:pt x="765352" y="909713"/>
                    </a:lnTo>
                    <a:lnTo>
                      <a:pt x="752284" y="951801"/>
                    </a:lnTo>
                    <a:lnTo>
                      <a:pt x="747725" y="996988"/>
                    </a:lnTo>
                    <a:lnTo>
                      <a:pt x="752284" y="1042162"/>
                    </a:lnTo>
                    <a:lnTo>
                      <a:pt x="765352" y="1084249"/>
                    </a:lnTo>
                    <a:lnTo>
                      <a:pt x="786015" y="1122324"/>
                    </a:lnTo>
                    <a:lnTo>
                      <a:pt x="813396" y="1155496"/>
                    </a:lnTo>
                    <a:lnTo>
                      <a:pt x="846569" y="1182878"/>
                    </a:lnTo>
                    <a:lnTo>
                      <a:pt x="884656" y="1203540"/>
                    </a:lnTo>
                    <a:lnTo>
                      <a:pt x="926744" y="1216609"/>
                    </a:lnTo>
                    <a:lnTo>
                      <a:pt x="971918" y="1221168"/>
                    </a:lnTo>
                    <a:lnTo>
                      <a:pt x="1017104" y="1216609"/>
                    </a:lnTo>
                    <a:lnTo>
                      <a:pt x="1059180" y="1203540"/>
                    </a:lnTo>
                    <a:lnTo>
                      <a:pt x="1097267" y="1182878"/>
                    </a:lnTo>
                    <a:lnTo>
                      <a:pt x="1130452" y="1155496"/>
                    </a:lnTo>
                    <a:lnTo>
                      <a:pt x="1157820" y="1122324"/>
                    </a:lnTo>
                    <a:lnTo>
                      <a:pt x="1178496" y="1084249"/>
                    </a:lnTo>
                    <a:lnTo>
                      <a:pt x="1191564" y="1042162"/>
                    </a:lnTo>
                    <a:lnTo>
                      <a:pt x="1196111" y="996988"/>
                    </a:lnTo>
                    <a:close/>
                  </a:path>
                  <a:path w="3747770" h="1449070">
                    <a:moveTo>
                      <a:pt x="1989747" y="709866"/>
                    </a:moveTo>
                    <a:lnTo>
                      <a:pt x="1985200" y="664679"/>
                    </a:lnTo>
                    <a:lnTo>
                      <a:pt x="1972132" y="622604"/>
                    </a:lnTo>
                    <a:lnTo>
                      <a:pt x="1951456" y="584517"/>
                    </a:lnTo>
                    <a:lnTo>
                      <a:pt x="1924088" y="551332"/>
                    </a:lnTo>
                    <a:lnTo>
                      <a:pt x="1890903" y="523963"/>
                    </a:lnTo>
                    <a:lnTo>
                      <a:pt x="1852828" y="503288"/>
                    </a:lnTo>
                    <a:lnTo>
                      <a:pt x="1810740" y="490232"/>
                    </a:lnTo>
                    <a:lnTo>
                      <a:pt x="1765554" y="485673"/>
                    </a:lnTo>
                    <a:lnTo>
                      <a:pt x="1720380" y="490232"/>
                    </a:lnTo>
                    <a:lnTo>
                      <a:pt x="1678292" y="503288"/>
                    </a:lnTo>
                    <a:lnTo>
                      <a:pt x="1640217" y="523963"/>
                    </a:lnTo>
                    <a:lnTo>
                      <a:pt x="1607032" y="551332"/>
                    </a:lnTo>
                    <a:lnTo>
                      <a:pt x="1579651" y="584517"/>
                    </a:lnTo>
                    <a:lnTo>
                      <a:pt x="1558988" y="622604"/>
                    </a:lnTo>
                    <a:lnTo>
                      <a:pt x="1545920" y="664679"/>
                    </a:lnTo>
                    <a:lnTo>
                      <a:pt x="1541360" y="709866"/>
                    </a:lnTo>
                    <a:lnTo>
                      <a:pt x="1545920" y="755053"/>
                    </a:lnTo>
                    <a:lnTo>
                      <a:pt x="1558988" y="797128"/>
                    </a:lnTo>
                    <a:lnTo>
                      <a:pt x="1579651" y="835215"/>
                    </a:lnTo>
                    <a:lnTo>
                      <a:pt x="1607032" y="868387"/>
                    </a:lnTo>
                    <a:lnTo>
                      <a:pt x="1640217" y="895769"/>
                    </a:lnTo>
                    <a:lnTo>
                      <a:pt x="1678292" y="916432"/>
                    </a:lnTo>
                    <a:lnTo>
                      <a:pt x="1720380" y="929500"/>
                    </a:lnTo>
                    <a:lnTo>
                      <a:pt x="1765554" y="934046"/>
                    </a:lnTo>
                    <a:lnTo>
                      <a:pt x="1810740" y="929500"/>
                    </a:lnTo>
                    <a:lnTo>
                      <a:pt x="1852828" y="916432"/>
                    </a:lnTo>
                    <a:lnTo>
                      <a:pt x="1890903" y="895769"/>
                    </a:lnTo>
                    <a:lnTo>
                      <a:pt x="1924088" y="868387"/>
                    </a:lnTo>
                    <a:lnTo>
                      <a:pt x="1951456" y="835215"/>
                    </a:lnTo>
                    <a:lnTo>
                      <a:pt x="1972132" y="797128"/>
                    </a:lnTo>
                    <a:lnTo>
                      <a:pt x="1985200" y="755053"/>
                    </a:lnTo>
                    <a:lnTo>
                      <a:pt x="1989747" y="709866"/>
                    </a:lnTo>
                    <a:close/>
                  </a:path>
                  <a:path w="3747770" h="1449070">
                    <a:moveTo>
                      <a:pt x="3747706" y="224193"/>
                    </a:moveTo>
                    <a:lnTo>
                      <a:pt x="3743160" y="179019"/>
                    </a:lnTo>
                    <a:lnTo>
                      <a:pt x="3730091" y="136931"/>
                    </a:lnTo>
                    <a:lnTo>
                      <a:pt x="3709416" y="98844"/>
                    </a:lnTo>
                    <a:lnTo>
                      <a:pt x="3682047" y="65671"/>
                    </a:lnTo>
                    <a:lnTo>
                      <a:pt x="3648862" y="38290"/>
                    </a:lnTo>
                    <a:lnTo>
                      <a:pt x="3610787" y="17627"/>
                    </a:lnTo>
                    <a:lnTo>
                      <a:pt x="3568700" y="4559"/>
                    </a:lnTo>
                    <a:lnTo>
                      <a:pt x="3523513" y="0"/>
                    </a:lnTo>
                    <a:lnTo>
                      <a:pt x="3478339" y="4559"/>
                    </a:lnTo>
                    <a:lnTo>
                      <a:pt x="3436251" y="17627"/>
                    </a:lnTo>
                    <a:lnTo>
                      <a:pt x="3398177" y="38290"/>
                    </a:lnTo>
                    <a:lnTo>
                      <a:pt x="3364992" y="65671"/>
                    </a:lnTo>
                    <a:lnTo>
                      <a:pt x="3337610" y="98844"/>
                    </a:lnTo>
                    <a:lnTo>
                      <a:pt x="3316948" y="136931"/>
                    </a:lnTo>
                    <a:lnTo>
                      <a:pt x="3303879" y="179019"/>
                    </a:lnTo>
                    <a:lnTo>
                      <a:pt x="3299320" y="224193"/>
                    </a:lnTo>
                    <a:lnTo>
                      <a:pt x="3303879" y="269379"/>
                    </a:lnTo>
                    <a:lnTo>
                      <a:pt x="3316948" y="311454"/>
                    </a:lnTo>
                    <a:lnTo>
                      <a:pt x="3337610" y="349542"/>
                    </a:lnTo>
                    <a:lnTo>
                      <a:pt x="3364992" y="382714"/>
                    </a:lnTo>
                    <a:lnTo>
                      <a:pt x="3398177" y="410095"/>
                    </a:lnTo>
                    <a:lnTo>
                      <a:pt x="3436251" y="430758"/>
                    </a:lnTo>
                    <a:lnTo>
                      <a:pt x="3478339" y="443826"/>
                    </a:lnTo>
                    <a:lnTo>
                      <a:pt x="3523513" y="448373"/>
                    </a:lnTo>
                    <a:lnTo>
                      <a:pt x="3568700" y="443826"/>
                    </a:lnTo>
                    <a:lnTo>
                      <a:pt x="3610787" y="430758"/>
                    </a:lnTo>
                    <a:lnTo>
                      <a:pt x="3648862" y="410095"/>
                    </a:lnTo>
                    <a:lnTo>
                      <a:pt x="3682047" y="382714"/>
                    </a:lnTo>
                    <a:lnTo>
                      <a:pt x="3709416" y="349542"/>
                    </a:lnTo>
                    <a:lnTo>
                      <a:pt x="3730091" y="311454"/>
                    </a:lnTo>
                    <a:lnTo>
                      <a:pt x="3743160" y="269379"/>
                    </a:lnTo>
                    <a:lnTo>
                      <a:pt x="3747706" y="224193"/>
                    </a:lnTo>
                    <a:close/>
                  </a:path>
                </a:pathLst>
              </a:custGeom>
              <a:solidFill>
                <a:srgbClr val="FFD400">
                  <a:alpha val="44999"/>
                </a:srgbClr>
              </a:solidFill>
            </p:spPr>
            <p:txBody>
              <a:bodyPr wrap="square" lIns="0" tIns="0" rIns="0" bIns="0" rtlCol="0"/>
              <a:lstStyle/>
              <a:p>
                <a:endParaRPr/>
              </a:p>
            </p:txBody>
          </p:sp>
          <p:sp>
            <p:nvSpPr>
              <p:cNvPr id="23" name="object 13">
                <a:extLst>
                  <a:ext uri="{FF2B5EF4-FFF2-40B4-BE49-F238E27FC236}">
                    <a16:creationId xmlns:a16="http://schemas.microsoft.com/office/drawing/2014/main" id="{E63AED29-5EE9-8A54-1B94-BB8EB10D6B51}"/>
                  </a:ext>
                </a:extLst>
              </p:cNvPr>
              <p:cNvSpPr/>
              <p:nvPr/>
            </p:nvSpPr>
            <p:spPr>
              <a:xfrm>
                <a:off x="4715622" y="5500222"/>
                <a:ext cx="6755130" cy="0"/>
              </a:xfrm>
              <a:custGeom>
                <a:avLst/>
                <a:gdLst/>
                <a:ahLst/>
                <a:cxnLst/>
                <a:rect l="l" t="t" r="r" b="b"/>
                <a:pathLst>
                  <a:path w="6755130">
                    <a:moveTo>
                      <a:pt x="0" y="0"/>
                    </a:moveTo>
                    <a:lnTo>
                      <a:pt x="6755028" y="0"/>
                    </a:lnTo>
                  </a:path>
                </a:pathLst>
              </a:custGeom>
              <a:ln w="20510">
                <a:solidFill>
                  <a:srgbClr val="6FCDF3"/>
                </a:solidFill>
              </a:ln>
            </p:spPr>
            <p:txBody>
              <a:bodyPr wrap="square" lIns="0" tIns="0" rIns="0" bIns="0" rtlCol="0"/>
              <a:lstStyle/>
              <a:p>
                <a:endParaRPr/>
              </a:p>
            </p:txBody>
          </p:sp>
          <p:sp>
            <p:nvSpPr>
              <p:cNvPr id="24" name="object 14">
                <a:extLst>
                  <a:ext uri="{FF2B5EF4-FFF2-40B4-BE49-F238E27FC236}">
                    <a16:creationId xmlns:a16="http://schemas.microsoft.com/office/drawing/2014/main" id="{B004E70B-7592-6E92-282B-1C9622349450}"/>
                  </a:ext>
                </a:extLst>
              </p:cNvPr>
              <p:cNvSpPr/>
              <p:nvPr/>
            </p:nvSpPr>
            <p:spPr>
              <a:xfrm>
                <a:off x="4715622" y="5100656"/>
                <a:ext cx="6755130" cy="0"/>
              </a:xfrm>
              <a:custGeom>
                <a:avLst/>
                <a:gdLst/>
                <a:ahLst/>
                <a:cxnLst/>
                <a:rect l="l" t="t" r="r" b="b"/>
                <a:pathLst>
                  <a:path w="6755130">
                    <a:moveTo>
                      <a:pt x="0" y="0"/>
                    </a:moveTo>
                    <a:lnTo>
                      <a:pt x="6755028" y="0"/>
                    </a:lnTo>
                  </a:path>
                </a:pathLst>
              </a:custGeom>
              <a:ln w="20510">
                <a:solidFill>
                  <a:srgbClr val="B9E4F9"/>
                </a:solidFill>
              </a:ln>
            </p:spPr>
            <p:txBody>
              <a:bodyPr wrap="square" lIns="0" tIns="0" rIns="0" bIns="0" rtlCol="0"/>
              <a:lstStyle/>
              <a:p>
                <a:endParaRPr/>
              </a:p>
            </p:txBody>
          </p:sp>
          <p:sp>
            <p:nvSpPr>
              <p:cNvPr id="25" name="object 15">
                <a:extLst>
                  <a:ext uri="{FF2B5EF4-FFF2-40B4-BE49-F238E27FC236}">
                    <a16:creationId xmlns:a16="http://schemas.microsoft.com/office/drawing/2014/main" id="{421E033F-00BD-D71B-DEF4-1D0EA246CB2A}"/>
                  </a:ext>
                </a:extLst>
              </p:cNvPr>
              <p:cNvSpPr/>
              <p:nvPr/>
            </p:nvSpPr>
            <p:spPr>
              <a:xfrm>
                <a:off x="4715622" y="4701090"/>
                <a:ext cx="6755130" cy="0"/>
              </a:xfrm>
              <a:custGeom>
                <a:avLst/>
                <a:gdLst/>
                <a:ahLst/>
                <a:cxnLst/>
                <a:rect l="l" t="t" r="r" b="b"/>
                <a:pathLst>
                  <a:path w="6755130">
                    <a:moveTo>
                      <a:pt x="0" y="0"/>
                    </a:moveTo>
                    <a:lnTo>
                      <a:pt x="6755028" y="0"/>
                    </a:lnTo>
                  </a:path>
                </a:pathLst>
              </a:custGeom>
              <a:ln w="20510">
                <a:solidFill>
                  <a:srgbClr val="B9E4F9"/>
                </a:solidFill>
              </a:ln>
            </p:spPr>
            <p:txBody>
              <a:bodyPr wrap="square" lIns="0" tIns="0" rIns="0" bIns="0" rtlCol="0"/>
              <a:lstStyle/>
              <a:p>
                <a:endParaRPr/>
              </a:p>
            </p:txBody>
          </p:sp>
          <p:sp>
            <p:nvSpPr>
              <p:cNvPr id="26" name="object 16">
                <a:extLst>
                  <a:ext uri="{FF2B5EF4-FFF2-40B4-BE49-F238E27FC236}">
                    <a16:creationId xmlns:a16="http://schemas.microsoft.com/office/drawing/2014/main" id="{CC9097DE-1363-5FD7-EEC0-BE957D47936A}"/>
                  </a:ext>
                </a:extLst>
              </p:cNvPr>
              <p:cNvSpPr/>
              <p:nvPr/>
            </p:nvSpPr>
            <p:spPr>
              <a:xfrm>
                <a:off x="4715622" y="4301523"/>
                <a:ext cx="6755130" cy="0"/>
              </a:xfrm>
              <a:custGeom>
                <a:avLst/>
                <a:gdLst/>
                <a:ahLst/>
                <a:cxnLst/>
                <a:rect l="l" t="t" r="r" b="b"/>
                <a:pathLst>
                  <a:path w="6755130">
                    <a:moveTo>
                      <a:pt x="0" y="0"/>
                    </a:moveTo>
                    <a:lnTo>
                      <a:pt x="6755028" y="0"/>
                    </a:lnTo>
                  </a:path>
                </a:pathLst>
              </a:custGeom>
              <a:ln w="20510">
                <a:solidFill>
                  <a:srgbClr val="B9E4F9"/>
                </a:solidFill>
              </a:ln>
            </p:spPr>
            <p:txBody>
              <a:bodyPr wrap="square" lIns="0" tIns="0" rIns="0" bIns="0" rtlCol="0"/>
              <a:lstStyle/>
              <a:p>
                <a:endParaRPr/>
              </a:p>
            </p:txBody>
          </p:sp>
          <p:sp>
            <p:nvSpPr>
              <p:cNvPr id="27" name="object 17">
                <a:extLst>
                  <a:ext uri="{FF2B5EF4-FFF2-40B4-BE49-F238E27FC236}">
                    <a16:creationId xmlns:a16="http://schemas.microsoft.com/office/drawing/2014/main" id="{646E7228-290D-F437-6BAB-40F670FA5E84}"/>
                  </a:ext>
                </a:extLst>
              </p:cNvPr>
              <p:cNvSpPr/>
              <p:nvPr/>
            </p:nvSpPr>
            <p:spPr>
              <a:xfrm>
                <a:off x="4715622" y="3901963"/>
                <a:ext cx="6755130" cy="0"/>
              </a:xfrm>
              <a:custGeom>
                <a:avLst/>
                <a:gdLst/>
                <a:ahLst/>
                <a:cxnLst/>
                <a:rect l="l" t="t" r="r" b="b"/>
                <a:pathLst>
                  <a:path w="6755130">
                    <a:moveTo>
                      <a:pt x="0" y="0"/>
                    </a:moveTo>
                    <a:lnTo>
                      <a:pt x="6755028" y="0"/>
                    </a:lnTo>
                  </a:path>
                </a:pathLst>
              </a:custGeom>
              <a:ln w="20510">
                <a:solidFill>
                  <a:srgbClr val="B9E4F9"/>
                </a:solidFill>
              </a:ln>
            </p:spPr>
            <p:txBody>
              <a:bodyPr wrap="square" lIns="0" tIns="0" rIns="0" bIns="0" rtlCol="0"/>
              <a:lstStyle/>
              <a:p>
                <a:endParaRPr/>
              </a:p>
            </p:txBody>
          </p:sp>
          <p:sp>
            <p:nvSpPr>
              <p:cNvPr id="28" name="object 18">
                <a:extLst>
                  <a:ext uri="{FF2B5EF4-FFF2-40B4-BE49-F238E27FC236}">
                    <a16:creationId xmlns:a16="http://schemas.microsoft.com/office/drawing/2014/main" id="{CAC5420B-9ED5-C551-DC3F-13189A009F27}"/>
                  </a:ext>
                </a:extLst>
              </p:cNvPr>
              <p:cNvSpPr/>
              <p:nvPr/>
            </p:nvSpPr>
            <p:spPr>
              <a:xfrm>
                <a:off x="4715622" y="3502397"/>
                <a:ext cx="6755130" cy="0"/>
              </a:xfrm>
              <a:custGeom>
                <a:avLst/>
                <a:gdLst/>
                <a:ahLst/>
                <a:cxnLst/>
                <a:rect l="l" t="t" r="r" b="b"/>
                <a:pathLst>
                  <a:path w="6755130">
                    <a:moveTo>
                      <a:pt x="0" y="0"/>
                    </a:moveTo>
                    <a:lnTo>
                      <a:pt x="6755028" y="0"/>
                    </a:lnTo>
                  </a:path>
                </a:pathLst>
              </a:custGeom>
              <a:ln w="20510">
                <a:solidFill>
                  <a:srgbClr val="B9E4F9"/>
                </a:solidFill>
              </a:ln>
            </p:spPr>
            <p:txBody>
              <a:bodyPr wrap="square" lIns="0" tIns="0" rIns="0" bIns="0" rtlCol="0"/>
              <a:lstStyle/>
              <a:p>
                <a:endParaRPr/>
              </a:p>
            </p:txBody>
          </p:sp>
          <p:sp>
            <p:nvSpPr>
              <p:cNvPr id="29" name="object 19">
                <a:extLst>
                  <a:ext uri="{FF2B5EF4-FFF2-40B4-BE49-F238E27FC236}">
                    <a16:creationId xmlns:a16="http://schemas.microsoft.com/office/drawing/2014/main" id="{6605A9F4-CCBB-9EE5-C76A-BC3F1EAA621A}"/>
                  </a:ext>
                </a:extLst>
              </p:cNvPr>
              <p:cNvSpPr/>
              <p:nvPr/>
            </p:nvSpPr>
            <p:spPr>
              <a:xfrm>
                <a:off x="4715622" y="3102831"/>
                <a:ext cx="6755130" cy="0"/>
              </a:xfrm>
              <a:custGeom>
                <a:avLst/>
                <a:gdLst/>
                <a:ahLst/>
                <a:cxnLst/>
                <a:rect l="l" t="t" r="r" b="b"/>
                <a:pathLst>
                  <a:path w="6755130">
                    <a:moveTo>
                      <a:pt x="0" y="0"/>
                    </a:moveTo>
                    <a:lnTo>
                      <a:pt x="6755028" y="0"/>
                    </a:lnTo>
                  </a:path>
                </a:pathLst>
              </a:custGeom>
              <a:ln w="20510">
                <a:solidFill>
                  <a:srgbClr val="B9E4F9"/>
                </a:solidFill>
              </a:ln>
            </p:spPr>
            <p:txBody>
              <a:bodyPr wrap="square" lIns="0" tIns="0" rIns="0" bIns="0" rtlCol="0"/>
              <a:lstStyle/>
              <a:p>
                <a:endParaRPr/>
              </a:p>
            </p:txBody>
          </p:sp>
          <p:sp>
            <p:nvSpPr>
              <p:cNvPr id="30" name="object 20">
                <a:extLst>
                  <a:ext uri="{FF2B5EF4-FFF2-40B4-BE49-F238E27FC236}">
                    <a16:creationId xmlns:a16="http://schemas.microsoft.com/office/drawing/2014/main" id="{BDCF5986-EE66-C3BE-3073-4094B3CFC0A8}"/>
                  </a:ext>
                </a:extLst>
              </p:cNvPr>
              <p:cNvSpPr/>
              <p:nvPr/>
            </p:nvSpPr>
            <p:spPr>
              <a:xfrm>
                <a:off x="4799991" y="5460989"/>
                <a:ext cx="0" cy="68580"/>
              </a:xfrm>
              <a:custGeom>
                <a:avLst/>
                <a:gdLst/>
                <a:ahLst/>
                <a:cxnLst/>
                <a:rect l="l" t="t" r="r" b="b"/>
                <a:pathLst>
                  <a:path h="68579">
                    <a:moveTo>
                      <a:pt x="0" y="68275"/>
                    </a:moveTo>
                    <a:lnTo>
                      <a:pt x="0" y="0"/>
                    </a:lnTo>
                  </a:path>
                </a:pathLst>
              </a:custGeom>
              <a:ln w="20510">
                <a:solidFill>
                  <a:srgbClr val="6FCDF3"/>
                </a:solidFill>
              </a:ln>
            </p:spPr>
            <p:txBody>
              <a:bodyPr wrap="square" lIns="0" tIns="0" rIns="0" bIns="0" rtlCol="0"/>
              <a:lstStyle/>
              <a:p>
                <a:endParaRPr/>
              </a:p>
            </p:txBody>
          </p:sp>
          <p:sp>
            <p:nvSpPr>
              <p:cNvPr id="31" name="object 21">
                <a:extLst>
                  <a:ext uri="{FF2B5EF4-FFF2-40B4-BE49-F238E27FC236}">
                    <a16:creationId xmlns:a16="http://schemas.microsoft.com/office/drawing/2014/main" id="{314CBDDC-A3AF-7D4B-DE86-920344FAE6BC}"/>
                  </a:ext>
                </a:extLst>
              </p:cNvPr>
              <p:cNvSpPr/>
              <p:nvPr/>
            </p:nvSpPr>
            <p:spPr>
              <a:xfrm>
                <a:off x="5039698" y="5296664"/>
                <a:ext cx="0" cy="233045"/>
              </a:xfrm>
              <a:custGeom>
                <a:avLst/>
                <a:gdLst/>
                <a:ahLst/>
                <a:cxnLst/>
                <a:rect l="l" t="t" r="r" b="b"/>
                <a:pathLst>
                  <a:path h="233045">
                    <a:moveTo>
                      <a:pt x="0" y="232600"/>
                    </a:moveTo>
                    <a:lnTo>
                      <a:pt x="0" y="0"/>
                    </a:lnTo>
                  </a:path>
                </a:pathLst>
              </a:custGeom>
              <a:ln w="20510">
                <a:solidFill>
                  <a:srgbClr val="6FCDF3"/>
                </a:solidFill>
              </a:ln>
            </p:spPr>
            <p:txBody>
              <a:bodyPr wrap="square" lIns="0" tIns="0" rIns="0" bIns="0" rtlCol="0"/>
              <a:lstStyle/>
              <a:p>
                <a:endParaRPr/>
              </a:p>
            </p:txBody>
          </p:sp>
          <p:sp>
            <p:nvSpPr>
              <p:cNvPr id="32" name="object 22">
                <a:extLst>
                  <a:ext uri="{FF2B5EF4-FFF2-40B4-BE49-F238E27FC236}">
                    <a16:creationId xmlns:a16="http://schemas.microsoft.com/office/drawing/2014/main" id="{5A99B968-9DB3-6999-A2A8-D22BE0439C35}"/>
                  </a:ext>
                </a:extLst>
              </p:cNvPr>
              <p:cNvSpPr/>
              <p:nvPr/>
            </p:nvSpPr>
            <p:spPr>
              <a:xfrm>
                <a:off x="6238229" y="5296664"/>
                <a:ext cx="0" cy="233045"/>
              </a:xfrm>
              <a:custGeom>
                <a:avLst/>
                <a:gdLst/>
                <a:ahLst/>
                <a:cxnLst/>
                <a:rect l="l" t="t" r="r" b="b"/>
                <a:pathLst>
                  <a:path h="233045">
                    <a:moveTo>
                      <a:pt x="0" y="232600"/>
                    </a:moveTo>
                    <a:lnTo>
                      <a:pt x="0" y="0"/>
                    </a:lnTo>
                  </a:path>
                </a:pathLst>
              </a:custGeom>
              <a:ln w="20510">
                <a:solidFill>
                  <a:srgbClr val="6FCDF3"/>
                </a:solidFill>
              </a:ln>
            </p:spPr>
            <p:txBody>
              <a:bodyPr wrap="square" lIns="0" tIns="0" rIns="0" bIns="0" rtlCol="0"/>
              <a:lstStyle/>
              <a:p>
                <a:endParaRPr/>
              </a:p>
            </p:txBody>
          </p:sp>
          <p:sp>
            <p:nvSpPr>
              <p:cNvPr id="33" name="object 23">
                <a:extLst>
                  <a:ext uri="{FF2B5EF4-FFF2-40B4-BE49-F238E27FC236}">
                    <a16:creationId xmlns:a16="http://schemas.microsoft.com/office/drawing/2014/main" id="{403EBE61-6727-6CB2-6481-2E2E6D845CBF}"/>
                  </a:ext>
                </a:extLst>
              </p:cNvPr>
              <p:cNvSpPr/>
              <p:nvPr/>
            </p:nvSpPr>
            <p:spPr>
              <a:xfrm>
                <a:off x="5279405"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34" name="object 24">
                <a:extLst>
                  <a:ext uri="{FF2B5EF4-FFF2-40B4-BE49-F238E27FC236}">
                    <a16:creationId xmlns:a16="http://schemas.microsoft.com/office/drawing/2014/main" id="{DD756F72-B7DD-24E5-B588-221FC2B6B4D0}"/>
                  </a:ext>
                </a:extLst>
              </p:cNvPr>
              <p:cNvSpPr/>
              <p:nvPr/>
            </p:nvSpPr>
            <p:spPr>
              <a:xfrm>
                <a:off x="5519111"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35" name="object 25">
                <a:extLst>
                  <a:ext uri="{FF2B5EF4-FFF2-40B4-BE49-F238E27FC236}">
                    <a16:creationId xmlns:a16="http://schemas.microsoft.com/office/drawing/2014/main" id="{DBF9488C-320C-38FF-9179-9C1EBC824451}"/>
                  </a:ext>
                </a:extLst>
              </p:cNvPr>
              <p:cNvSpPr/>
              <p:nvPr/>
            </p:nvSpPr>
            <p:spPr>
              <a:xfrm>
                <a:off x="5758817"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36" name="object 26">
                <a:extLst>
                  <a:ext uri="{FF2B5EF4-FFF2-40B4-BE49-F238E27FC236}">
                    <a16:creationId xmlns:a16="http://schemas.microsoft.com/office/drawing/2014/main" id="{49AC095D-1911-429C-E9FB-AB0C921EDB32}"/>
                  </a:ext>
                </a:extLst>
              </p:cNvPr>
              <p:cNvSpPr/>
              <p:nvPr/>
            </p:nvSpPr>
            <p:spPr>
              <a:xfrm>
                <a:off x="5998523"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37" name="object 27">
                <a:extLst>
                  <a:ext uri="{FF2B5EF4-FFF2-40B4-BE49-F238E27FC236}">
                    <a16:creationId xmlns:a16="http://schemas.microsoft.com/office/drawing/2014/main" id="{1BD457C3-D7F8-97F5-89D0-70B1F90A9A1D}"/>
                  </a:ext>
                </a:extLst>
              </p:cNvPr>
              <p:cNvSpPr/>
              <p:nvPr/>
            </p:nvSpPr>
            <p:spPr>
              <a:xfrm>
                <a:off x="8642386" y="5296664"/>
                <a:ext cx="0" cy="233045"/>
              </a:xfrm>
              <a:custGeom>
                <a:avLst/>
                <a:gdLst/>
                <a:ahLst/>
                <a:cxnLst/>
                <a:rect l="l" t="t" r="r" b="b"/>
                <a:pathLst>
                  <a:path h="233045">
                    <a:moveTo>
                      <a:pt x="0" y="232600"/>
                    </a:moveTo>
                    <a:lnTo>
                      <a:pt x="0" y="0"/>
                    </a:lnTo>
                  </a:path>
                </a:pathLst>
              </a:custGeom>
              <a:ln w="20510">
                <a:solidFill>
                  <a:srgbClr val="6FCDF3"/>
                </a:solidFill>
              </a:ln>
            </p:spPr>
            <p:txBody>
              <a:bodyPr wrap="square" lIns="0" tIns="0" rIns="0" bIns="0" rtlCol="0"/>
              <a:lstStyle/>
              <a:p>
                <a:endParaRPr/>
              </a:p>
            </p:txBody>
          </p:sp>
          <p:sp>
            <p:nvSpPr>
              <p:cNvPr id="38" name="object 28">
                <a:extLst>
                  <a:ext uri="{FF2B5EF4-FFF2-40B4-BE49-F238E27FC236}">
                    <a16:creationId xmlns:a16="http://schemas.microsoft.com/office/drawing/2014/main" id="{8BEBBBC2-0D6A-6488-53D5-D814CBDA47E4}"/>
                  </a:ext>
                </a:extLst>
              </p:cNvPr>
              <p:cNvSpPr/>
              <p:nvPr/>
            </p:nvSpPr>
            <p:spPr>
              <a:xfrm>
                <a:off x="7683568"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39" name="object 29">
                <a:extLst>
                  <a:ext uri="{FF2B5EF4-FFF2-40B4-BE49-F238E27FC236}">
                    <a16:creationId xmlns:a16="http://schemas.microsoft.com/office/drawing/2014/main" id="{A20083B8-B5BF-708F-E1F9-E6CB8ABB9B0B}"/>
                  </a:ext>
                </a:extLst>
              </p:cNvPr>
              <p:cNvSpPr/>
              <p:nvPr/>
            </p:nvSpPr>
            <p:spPr>
              <a:xfrm>
                <a:off x="7923274"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40" name="object 30">
                <a:extLst>
                  <a:ext uri="{FF2B5EF4-FFF2-40B4-BE49-F238E27FC236}">
                    <a16:creationId xmlns:a16="http://schemas.microsoft.com/office/drawing/2014/main" id="{5BCA0676-9428-6D9B-7A8F-718CA654A7C2}"/>
                  </a:ext>
                </a:extLst>
              </p:cNvPr>
              <p:cNvSpPr/>
              <p:nvPr/>
            </p:nvSpPr>
            <p:spPr>
              <a:xfrm>
                <a:off x="8162980"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41" name="object 31">
                <a:extLst>
                  <a:ext uri="{FF2B5EF4-FFF2-40B4-BE49-F238E27FC236}">
                    <a16:creationId xmlns:a16="http://schemas.microsoft.com/office/drawing/2014/main" id="{B0F5B183-1C36-1980-2CB6-76CD47AF4B70}"/>
                  </a:ext>
                </a:extLst>
              </p:cNvPr>
              <p:cNvSpPr/>
              <p:nvPr/>
            </p:nvSpPr>
            <p:spPr>
              <a:xfrm>
                <a:off x="8402680"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42" name="object 32">
                <a:extLst>
                  <a:ext uri="{FF2B5EF4-FFF2-40B4-BE49-F238E27FC236}">
                    <a16:creationId xmlns:a16="http://schemas.microsoft.com/office/drawing/2014/main" id="{A4FEC159-CEE0-410D-8E9C-C2DE76ECD5C0}"/>
                  </a:ext>
                </a:extLst>
              </p:cNvPr>
              <p:cNvSpPr/>
              <p:nvPr/>
            </p:nvSpPr>
            <p:spPr>
              <a:xfrm>
                <a:off x="7440308" y="5296664"/>
                <a:ext cx="0" cy="233045"/>
              </a:xfrm>
              <a:custGeom>
                <a:avLst/>
                <a:gdLst/>
                <a:ahLst/>
                <a:cxnLst/>
                <a:rect l="l" t="t" r="r" b="b"/>
                <a:pathLst>
                  <a:path h="233045">
                    <a:moveTo>
                      <a:pt x="0" y="232600"/>
                    </a:moveTo>
                    <a:lnTo>
                      <a:pt x="0" y="0"/>
                    </a:lnTo>
                  </a:path>
                </a:pathLst>
              </a:custGeom>
              <a:ln w="20510">
                <a:solidFill>
                  <a:srgbClr val="6FCDF3"/>
                </a:solidFill>
              </a:ln>
            </p:spPr>
            <p:txBody>
              <a:bodyPr wrap="square" lIns="0" tIns="0" rIns="0" bIns="0" rtlCol="0"/>
              <a:lstStyle/>
              <a:p>
                <a:endParaRPr/>
              </a:p>
            </p:txBody>
          </p:sp>
          <p:sp>
            <p:nvSpPr>
              <p:cNvPr id="43" name="object 33">
                <a:extLst>
                  <a:ext uri="{FF2B5EF4-FFF2-40B4-BE49-F238E27FC236}">
                    <a16:creationId xmlns:a16="http://schemas.microsoft.com/office/drawing/2014/main" id="{9652AF2D-71E8-C1A7-C130-AA71C948CF1F}"/>
                  </a:ext>
                </a:extLst>
              </p:cNvPr>
              <p:cNvSpPr/>
              <p:nvPr/>
            </p:nvSpPr>
            <p:spPr>
              <a:xfrm>
                <a:off x="6481489"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44" name="object 34">
                <a:extLst>
                  <a:ext uri="{FF2B5EF4-FFF2-40B4-BE49-F238E27FC236}">
                    <a16:creationId xmlns:a16="http://schemas.microsoft.com/office/drawing/2014/main" id="{7CE6B59B-CB85-AEA2-AC10-6C3C85060719}"/>
                  </a:ext>
                </a:extLst>
              </p:cNvPr>
              <p:cNvSpPr/>
              <p:nvPr/>
            </p:nvSpPr>
            <p:spPr>
              <a:xfrm>
                <a:off x="6721189"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45" name="object 35">
                <a:extLst>
                  <a:ext uri="{FF2B5EF4-FFF2-40B4-BE49-F238E27FC236}">
                    <a16:creationId xmlns:a16="http://schemas.microsoft.com/office/drawing/2014/main" id="{0FF0090C-871A-7CA9-475C-78C90D866EF1}"/>
                  </a:ext>
                </a:extLst>
              </p:cNvPr>
              <p:cNvSpPr/>
              <p:nvPr/>
            </p:nvSpPr>
            <p:spPr>
              <a:xfrm>
                <a:off x="6960896"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46" name="object 36">
                <a:extLst>
                  <a:ext uri="{FF2B5EF4-FFF2-40B4-BE49-F238E27FC236}">
                    <a16:creationId xmlns:a16="http://schemas.microsoft.com/office/drawing/2014/main" id="{839568F8-E438-5595-DCE0-82B48FF33492}"/>
                  </a:ext>
                </a:extLst>
              </p:cNvPr>
              <p:cNvSpPr/>
              <p:nvPr/>
            </p:nvSpPr>
            <p:spPr>
              <a:xfrm>
                <a:off x="7200602"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47" name="object 37">
                <a:extLst>
                  <a:ext uri="{FF2B5EF4-FFF2-40B4-BE49-F238E27FC236}">
                    <a16:creationId xmlns:a16="http://schemas.microsoft.com/office/drawing/2014/main" id="{6585E1FD-0A4E-5620-B51D-1669D15F5A40}"/>
                  </a:ext>
                </a:extLst>
              </p:cNvPr>
              <p:cNvSpPr/>
              <p:nvPr/>
            </p:nvSpPr>
            <p:spPr>
              <a:xfrm>
                <a:off x="9844471" y="5296664"/>
                <a:ext cx="0" cy="233045"/>
              </a:xfrm>
              <a:custGeom>
                <a:avLst/>
                <a:gdLst/>
                <a:ahLst/>
                <a:cxnLst/>
                <a:rect l="l" t="t" r="r" b="b"/>
                <a:pathLst>
                  <a:path h="233045">
                    <a:moveTo>
                      <a:pt x="0" y="232600"/>
                    </a:moveTo>
                    <a:lnTo>
                      <a:pt x="0" y="0"/>
                    </a:lnTo>
                  </a:path>
                </a:pathLst>
              </a:custGeom>
              <a:ln w="20510">
                <a:solidFill>
                  <a:srgbClr val="6FCDF3"/>
                </a:solidFill>
              </a:ln>
            </p:spPr>
            <p:txBody>
              <a:bodyPr wrap="square" lIns="0" tIns="0" rIns="0" bIns="0" rtlCol="0"/>
              <a:lstStyle/>
              <a:p>
                <a:endParaRPr/>
              </a:p>
            </p:txBody>
          </p:sp>
          <p:sp>
            <p:nvSpPr>
              <p:cNvPr id="48" name="object 38">
                <a:extLst>
                  <a:ext uri="{FF2B5EF4-FFF2-40B4-BE49-F238E27FC236}">
                    <a16:creationId xmlns:a16="http://schemas.microsoft.com/office/drawing/2014/main" id="{9B8925A4-0D6E-D3A1-517C-18B93EFC8184}"/>
                  </a:ext>
                </a:extLst>
              </p:cNvPr>
              <p:cNvSpPr/>
              <p:nvPr/>
            </p:nvSpPr>
            <p:spPr>
              <a:xfrm>
                <a:off x="8885646"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49" name="object 39">
                <a:extLst>
                  <a:ext uri="{FF2B5EF4-FFF2-40B4-BE49-F238E27FC236}">
                    <a16:creationId xmlns:a16="http://schemas.microsoft.com/office/drawing/2014/main" id="{15ECAE8C-A500-C358-C56D-E115943CC17E}"/>
                  </a:ext>
                </a:extLst>
              </p:cNvPr>
              <p:cNvSpPr/>
              <p:nvPr/>
            </p:nvSpPr>
            <p:spPr>
              <a:xfrm>
                <a:off x="9125352"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50" name="object 40">
                <a:extLst>
                  <a:ext uri="{FF2B5EF4-FFF2-40B4-BE49-F238E27FC236}">
                    <a16:creationId xmlns:a16="http://schemas.microsoft.com/office/drawing/2014/main" id="{CAEB7D3A-420A-BE1D-746A-B5EADAFFC4C4}"/>
                  </a:ext>
                </a:extLst>
              </p:cNvPr>
              <p:cNvSpPr/>
              <p:nvPr/>
            </p:nvSpPr>
            <p:spPr>
              <a:xfrm>
                <a:off x="9365058"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51" name="object 41">
                <a:extLst>
                  <a:ext uri="{FF2B5EF4-FFF2-40B4-BE49-F238E27FC236}">
                    <a16:creationId xmlns:a16="http://schemas.microsoft.com/office/drawing/2014/main" id="{AC3DED0E-EC06-2B38-5574-F4579CBCDF7C}"/>
                  </a:ext>
                </a:extLst>
              </p:cNvPr>
              <p:cNvSpPr/>
              <p:nvPr/>
            </p:nvSpPr>
            <p:spPr>
              <a:xfrm>
                <a:off x="9604766"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52" name="object 42">
                <a:extLst>
                  <a:ext uri="{FF2B5EF4-FFF2-40B4-BE49-F238E27FC236}">
                    <a16:creationId xmlns:a16="http://schemas.microsoft.com/office/drawing/2014/main" id="{8991EE00-F006-FBD5-F88A-89A50554884F}"/>
                  </a:ext>
                </a:extLst>
              </p:cNvPr>
              <p:cNvSpPr/>
              <p:nvPr/>
            </p:nvSpPr>
            <p:spPr>
              <a:xfrm>
                <a:off x="11046550" y="5296664"/>
                <a:ext cx="0" cy="233045"/>
              </a:xfrm>
              <a:custGeom>
                <a:avLst/>
                <a:gdLst/>
                <a:ahLst/>
                <a:cxnLst/>
                <a:rect l="l" t="t" r="r" b="b"/>
                <a:pathLst>
                  <a:path h="233045">
                    <a:moveTo>
                      <a:pt x="0" y="232600"/>
                    </a:moveTo>
                    <a:lnTo>
                      <a:pt x="0" y="0"/>
                    </a:lnTo>
                  </a:path>
                </a:pathLst>
              </a:custGeom>
              <a:ln w="20510">
                <a:solidFill>
                  <a:srgbClr val="6FCDF3"/>
                </a:solidFill>
              </a:ln>
            </p:spPr>
            <p:txBody>
              <a:bodyPr wrap="square" lIns="0" tIns="0" rIns="0" bIns="0" rtlCol="0"/>
              <a:lstStyle/>
              <a:p>
                <a:endParaRPr/>
              </a:p>
            </p:txBody>
          </p:sp>
          <p:sp>
            <p:nvSpPr>
              <p:cNvPr id="53" name="object 43">
                <a:extLst>
                  <a:ext uri="{FF2B5EF4-FFF2-40B4-BE49-F238E27FC236}">
                    <a16:creationId xmlns:a16="http://schemas.microsoft.com/office/drawing/2014/main" id="{1E53EB18-B40C-B6F4-D5BA-C3D94CEEFDA9}"/>
                  </a:ext>
                </a:extLst>
              </p:cNvPr>
              <p:cNvSpPr/>
              <p:nvPr/>
            </p:nvSpPr>
            <p:spPr>
              <a:xfrm>
                <a:off x="10087725"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54" name="object 44">
                <a:extLst>
                  <a:ext uri="{FF2B5EF4-FFF2-40B4-BE49-F238E27FC236}">
                    <a16:creationId xmlns:a16="http://schemas.microsoft.com/office/drawing/2014/main" id="{C8CE962E-6134-4A80-41D1-D36C79B077C4}"/>
                  </a:ext>
                </a:extLst>
              </p:cNvPr>
              <p:cNvSpPr/>
              <p:nvPr/>
            </p:nvSpPr>
            <p:spPr>
              <a:xfrm>
                <a:off x="10327431"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55" name="object 45">
                <a:extLst>
                  <a:ext uri="{FF2B5EF4-FFF2-40B4-BE49-F238E27FC236}">
                    <a16:creationId xmlns:a16="http://schemas.microsoft.com/office/drawing/2014/main" id="{3577DC60-EBAC-A7E7-95EE-9D02A1A49F45}"/>
                  </a:ext>
                </a:extLst>
              </p:cNvPr>
              <p:cNvSpPr/>
              <p:nvPr/>
            </p:nvSpPr>
            <p:spPr>
              <a:xfrm>
                <a:off x="10567137"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56" name="object 46">
                <a:extLst>
                  <a:ext uri="{FF2B5EF4-FFF2-40B4-BE49-F238E27FC236}">
                    <a16:creationId xmlns:a16="http://schemas.microsoft.com/office/drawing/2014/main" id="{C574CFD5-A869-113A-3347-DA866027BB9B}"/>
                  </a:ext>
                </a:extLst>
              </p:cNvPr>
              <p:cNvSpPr/>
              <p:nvPr/>
            </p:nvSpPr>
            <p:spPr>
              <a:xfrm>
                <a:off x="10806843" y="5446397"/>
                <a:ext cx="0" cy="83185"/>
              </a:xfrm>
              <a:custGeom>
                <a:avLst/>
                <a:gdLst/>
                <a:ahLst/>
                <a:cxnLst/>
                <a:rect l="l" t="t" r="r" b="b"/>
                <a:pathLst>
                  <a:path h="83185">
                    <a:moveTo>
                      <a:pt x="0" y="82867"/>
                    </a:moveTo>
                    <a:lnTo>
                      <a:pt x="0" y="0"/>
                    </a:lnTo>
                  </a:path>
                </a:pathLst>
              </a:custGeom>
              <a:ln w="20510">
                <a:solidFill>
                  <a:srgbClr val="6FCDF3"/>
                </a:solidFill>
              </a:ln>
            </p:spPr>
            <p:txBody>
              <a:bodyPr wrap="square" lIns="0" tIns="0" rIns="0" bIns="0" rtlCol="0"/>
              <a:lstStyle/>
              <a:p>
                <a:endParaRPr/>
              </a:p>
            </p:txBody>
          </p:sp>
          <p:sp>
            <p:nvSpPr>
              <p:cNvPr id="57" name="object 47">
                <a:extLst>
                  <a:ext uri="{FF2B5EF4-FFF2-40B4-BE49-F238E27FC236}">
                    <a16:creationId xmlns:a16="http://schemas.microsoft.com/office/drawing/2014/main" id="{6DD0354E-F862-F5C5-76B0-63BE65631A21}"/>
                  </a:ext>
                </a:extLst>
              </p:cNvPr>
              <p:cNvSpPr/>
              <p:nvPr/>
            </p:nvSpPr>
            <p:spPr>
              <a:xfrm>
                <a:off x="4815000" y="3907798"/>
                <a:ext cx="6365240" cy="1271270"/>
              </a:xfrm>
              <a:custGeom>
                <a:avLst/>
                <a:gdLst/>
                <a:ahLst/>
                <a:cxnLst/>
                <a:rect l="l" t="t" r="r" b="b"/>
                <a:pathLst>
                  <a:path w="6365240" h="1271270">
                    <a:moveTo>
                      <a:pt x="0" y="1270800"/>
                    </a:moveTo>
                    <a:lnTo>
                      <a:pt x="730796" y="1270800"/>
                    </a:lnTo>
                    <a:lnTo>
                      <a:pt x="1227594" y="961199"/>
                    </a:lnTo>
                    <a:lnTo>
                      <a:pt x="1467002" y="880198"/>
                    </a:lnTo>
                    <a:lnTo>
                      <a:pt x="1961997" y="874191"/>
                    </a:lnTo>
                    <a:lnTo>
                      <a:pt x="2204999" y="554405"/>
                    </a:lnTo>
                    <a:lnTo>
                      <a:pt x="2696400" y="568807"/>
                    </a:lnTo>
                    <a:lnTo>
                      <a:pt x="2948393" y="403199"/>
                    </a:lnTo>
                    <a:lnTo>
                      <a:pt x="3178797" y="0"/>
                    </a:lnTo>
                    <a:lnTo>
                      <a:pt x="6364795" y="0"/>
                    </a:lnTo>
                  </a:path>
                </a:pathLst>
              </a:custGeom>
              <a:ln w="37922">
                <a:solidFill>
                  <a:srgbClr val="FFD400"/>
                </a:solidFill>
              </a:ln>
            </p:spPr>
            <p:txBody>
              <a:bodyPr wrap="square" lIns="0" tIns="0" rIns="0" bIns="0" rtlCol="0"/>
              <a:lstStyle/>
              <a:p>
                <a:endParaRPr/>
              </a:p>
            </p:txBody>
          </p:sp>
          <p:sp>
            <p:nvSpPr>
              <p:cNvPr id="58" name="object 48">
                <a:extLst>
                  <a:ext uri="{FF2B5EF4-FFF2-40B4-BE49-F238E27FC236}">
                    <a16:creationId xmlns:a16="http://schemas.microsoft.com/office/drawing/2014/main" id="{D8B2DE5F-FC43-EED2-C504-0909B192F251}"/>
                  </a:ext>
                </a:extLst>
              </p:cNvPr>
              <p:cNvSpPr/>
              <p:nvPr/>
            </p:nvSpPr>
            <p:spPr>
              <a:xfrm>
                <a:off x="4815004" y="3349799"/>
                <a:ext cx="6365240" cy="1789430"/>
              </a:xfrm>
              <a:custGeom>
                <a:avLst/>
                <a:gdLst/>
                <a:ahLst/>
                <a:cxnLst/>
                <a:rect l="l" t="t" r="r" b="b"/>
                <a:pathLst>
                  <a:path w="6365240" h="1789429">
                    <a:moveTo>
                      <a:pt x="6364795" y="0"/>
                    </a:moveTo>
                    <a:lnTo>
                      <a:pt x="5266791" y="341998"/>
                    </a:lnTo>
                    <a:lnTo>
                      <a:pt x="4453191" y="568807"/>
                    </a:lnTo>
                    <a:lnTo>
                      <a:pt x="3779989" y="745197"/>
                    </a:lnTo>
                    <a:lnTo>
                      <a:pt x="3661194" y="774001"/>
                    </a:lnTo>
                    <a:lnTo>
                      <a:pt x="3149993" y="907199"/>
                    </a:lnTo>
                    <a:lnTo>
                      <a:pt x="2595600" y="1072807"/>
                    </a:lnTo>
                    <a:lnTo>
                      <a:pt x="1898992" y="1288796"/>
                    </a:lnTo>
                    <a:lnTo>
                      <a:pt x="1144790" y="1501203"/>
                    </a:lnTo>
                    <a:lnTo>
                      <a:pt x="500392" y="1666798"/>
                    </a:lnTo>
                    <a:lnTo>
                      <a:pt x="0" y="1789201"/>
                    </a:lnTo>
                  </a:path>
                </a:pathLst>
              </a:custGeom>
              <a:ln w="37922">
                <a:solidFill>
                  <a:srgbClr val="0067B1"/>
                </a:solidFill>
              </a:ln>
            </p:spPr>
            <p:txBody>
              <a:bodyPr wrap="square" lIns="0" tIns="0" rIns="0" bIns="0" rtlCol="0"/>
              <a:lstStyle/>
              <a:p>
                <a:endParaRPr/>
              </a:p>
            </p:txBody>
          </p:sp>
          <p:sp>
            <p:nvSpPr>
              <p:cNvPr id="59" name="object 49">
                <a:extLst>
                  <a:ext uri="{FF2B5EF4-FFF2-40B4-BE49-F238E27FC236}">
                    <a16:creationId xmlns:a16="http://schemas.microsoft.com/office/drawing/2014/main" id="{EF54992A-120D-6269-32A7-9DA2CA10A39E}"/>
                  </a:ext>
                </a:extLst>
              </p:cNvPr>
              <p:cNvSpPr/>
              <p:nvPr/>
            </p:nvSpPr>
            <p:spPr>
              <a:xfrm>
                <a:off x="4815004" y="3946499"/>
                <a:ext cx="6365240" cy="1198880"/>
              </a:xfrm>
              <a:custGeom>
                <a:avLst/>
                <a:gdLst/>
                <a:ahLst/>
                <a:cxnLst/>
                <a:rect l="l" t="t" r="r" b="b"/>
                <a:pathLst>
                  <a:path w="6365240" h="1198879">
                    <a:moveTo>
                      <a:pt x="6364795" y="0"/>
                    </a:moveTo>
                    <a:lnTo>
                      <a:pt x="5138991" y="157505"/>
                    </a:lnTo>
                    <a:lnTo>
                      <a:pt x="4319993" y="267296"/>
                    </a:lnTo>
                    <a:lnTo>
                      <a:pt x="3657600" y="355498"/>
                    </a:lnTo>
                    <a:lnTo>
                      <a:pt x="2692793" y="530098"/>
                    </a:lnTo>
                    <a:lnTo>
                      <a:pt x="1709991" y="756894"/>
                    </a:lnTo>
                    <a:lnTo>
                      <a:pt x="0" y="1198664"/>
                    </a:lnTo>
                  </a:path>
                </a:pathLst>
              </a:custGeom>
              <a:ln w="37922">
                <a:solidFill>
                  <a:srgbClr val="6FCDF3"/>
                </a:solidFill>
              </a:ln>
            </p:spPr>
            <p:txBody>
              <a:bodyPr wrap="square" lIns="0" tIns="0" rIns="0" bIns="0" rtlCol="0"/>
              <a:lstStyle/>
              <a:p>
                <a:endParaRPr/>
              </a:p>
            </p:txBody>
          </p:sp>
          <p:pic>
            <p:nvPicPr>
              <p:cNvPr id="60" name="object 50">
                <a:extLst>
                  <a:ext uri="{FF2B5EF4-FFF2-40B4-BE49-F238E27FC236}">
                    <a16:creationId xmlns:a16="http://schemas.microsoft.com/office/drawing/2014/main" id="{00A30A83-0E4F-283A-4B44-5DA6F329F3EE}"/>
                  </a:ext>
                </a:extLst>
              </p:cNvPr>
              <p:cNvPicPr/>
              <p:nvPr/>
            </p:nvPicPr>
            <p:blipFill>
              <a:blip r:embed="rId2" cstate="screen">
                <a:extLst>
                  <a:ext uri="{28A0092B-C50C-407E-A947-70E740481C1C}">
                    <a14:useLocalDpi xmlns:a14="http://schemas.microsoft.com/office/drawing/2010/main"/>
                  </a:ext>
                </a:extLst>
              </a:blip>
              <a:stretch>
                <a:fillRect/>
              </a:stretch>
            </p:blipFill>
            <p:spPr>
              <a:xfrm>
                <a:off x="8114807" y="2486677"/>
                <a:ext cx="186486" cy="186474"/>
              </a:xfrm>
              <a:prstGeom prst="rect">
                <a:avLst/>
              </a:prstGeom>
            </p:spPr>
          </p:pic>
        </p:grpSp>
        <p:sp>
          <p:nvSpPr>
            <p:cNvPr id="11" name="object 51">
              <a:extLst>
                <a:ext uri="{FF2B5EF4-FFF2-40B4-BE49-F238E27FC236}">
                  <a16:creationId xmlns:a16="http://schemas.microsoft.com/office/drawing/2014/main" id="{CA62D8C1-B0C4-1A13-5264-2B2B38ED4898}"/>
                </a:ext>
              </a:extLst>
            </p:cNvPr>
            <p:cNvSpPr txBox="1"/>
            <p:nvPr/>
          </p:nvSpPr>
          <p:spPr>
            <a:xfrm>
              <a:off x="3976687" y="3540308"/>
              <a:ext cx="196215" cy="1762125"/>
            </a:xfrm>
            <a:prstGeom prst="rect">
              <a:avLst/>
            </a:prstGeom>
          </p:spPr>
          <p:txBody>
            <a:bodyPr vert="vert270" wrap="square" lIns="0" tIns="0" rIns="0" bIns="0" rtlCol="0">
              <a:spAutoFit/>
            </a:bodyPr>
            <a:lstStyle/>
            <a:p>
              <a:pPr marL="12700">
                <a:lnSpc>
                  <a:spcPts val="1425"/>
                </a:lnSpc>
              </a:pPr>
              <a:r>
                <a:rPr sz="1200" dirty="0">
                  <a:solidFill>
                    <a:srgbClr val="231F20"/>
                  </a:solidFill>
                  <a:latin typeface="Arial"/>
                  <a:cs typeface="Arial"/>
                </a:rPr>
                <a:t>LoLo</a:t>
              </a:r>
              <a:r>
                <a:rPr sz="1200" spc="-15" dirty="0">
                  <a:solidFill>
                    <a:srgbClr val="231F20"/>
                  </a:solidFill>
                  <a:latin typeface="Arial"/>
                  <a:cs typeface="Arial"/>
                </a:rPr>
                <a:t> </a:t>
              </a:r>
              <a:r>
                <a:rPr sz="1200" dirty="0">
                  <a:solidFill>
                    <a:srgbClr val="231F20"/>
                  </a:solidFill>
                  <a:latin typeface="Arial"/>
                  <a:cs typeface="Arial"/>
                </a:rPr>
                <a:t>Capacity</a:t>
              </a:r>
              <a:r>
                <a:rPr sz="1200" spc="-5" dirty="0">
                  <a:solidFill>
                    <a:srgbClr val="231F20"/>
                  </a:solidFill>
                  <a:latin typeface="Arial"/>
                  <a:cs typeface="Arial"/>
                </a:rPr>
                <a:t> </a:t>
              </a:r>
              <a:r>
                <a:rPr sz="1200" dirty="0">
                  <a:solidFill>
                    <a:srgbClr val="231F20"/>
                  </a:solidFill>
                  <a:latin typeface="Arial"/>
                  <a:cs typeface="Arial"/>
                </a:rPr>
                <a:t>000s</a:t>
              </a:r>
              <a:r>
                <a:rPr sz="1200" spc="-5" dirty="0">
                  <a:solidFill>
                    <a:srgbClr val="231F20"/>
                  </a:solidFill>
                  <a:latin typeface="Arial"/>
                  <a:cs typeface="Arial"/>
                </a:rPr>
                <a:t> </a:t>
              </a:r>
              <a:r>
                <a:rPr sz="1200" spc="-10" dirty="0">
                  <a:solidFill>
                    <a:srgbClr val="231F20"/>
                  </a:solidFill>
                  <a:latin typeface="Arial"/>
                  <a:cs typeface="Arial"/>
                </a:rPr>
                <a:t>Units</a:t>
              </a:r>
              <a:endParaRPr sz="1200">
                <a:latin typeface="Arial"/>
                <a:cs typeface="Arial"/>
              </a:endParaRPr>
            </a:p>
          </p:txBody>
        </p:sp>
        <p:sp>
          <p:nvSpPr>
            <p:cNvPr id="12" name="object 52">
              <a:extLst>
                <a:ext uri="{FF2B5EF4-FFF2-40B4-BE49-F238E27FC236}">
                  <a16:creationId xmlns:a16="http://schemas.microsoft.com/office/drawing/2014/main" id="{E21AE5CD-7649-D794-DA1B-87729616B9B3}"/>
                </a:ext>
              </a:extLst>
            </p:cNvPr>
            <p:cNvSpPr txBox="1"/>
            <p:nvPr/>
          </p:nvSpPr>
          <p:spPr>
            <a:xfrm>
              <a:off x="9679875" y="5588946"/>
              <a:ext cx="369570" cy="208279"/>
            </a:xfrm>
            <a:prstGeom prst="rect">
              <a:avLst/>
            </a:prstGeom>
          </p:spPr>
          <p:txBody>
            <a:bodyPr vert="horz" wrap="square" lIns="0" tIns="12700" rIns="0" bIns="0" rtlCol="0">
              <a:spAutoFit/>
            </a:bodyPr>
            <a:lstStyle/>
            <a:p>
              <a:pPr>
                <a:lnSpc>
                  <a:spcPct val="100000"/>
                </a:lnSpc>
                <a:spcBef>
                  <a:spcPts val="100"/>
                </a:spcBef>
              </a:pPr>
              <a:r>
                <a:rPr sz="1200" b="1" spc="-20" dirty="0">
                  <a:solidFill>
                    <a:srgbClr val="231F20"/>
                  </a:solidFill>
                  <a:latin typeface="Arial"/>
                  <a:cs typeface="Arial"/>
                </a:rPr>
                <a:t>2045</a:t>
              </a:r>
              <a:endParaRPr sz="1200">
                <a:latin typeface="Arial"/>
                <a:cs typeface="Arial"/>
              </a:endParaRPr>
            </a:p>
          </p:txBody>
        </p:sp>
        <p:sp>
          <p:nvSpPr>
            <p:cNvPr id="13" name="object 53">
              <a:extLst>
                <a:ext uri="{FF2B5EF4-FFF2-40B4-BE49-F238E27FC236}">
                  <a16:creationId xmlns:a16="http://schemas.microsoft.com/office/drawing/2014/main" id="{41DAFF85-B824-AA84-B5D6-C6DC8D2F6CA7}"/>
                </a:ext>
              </a:extLst>
            </p:cNvPr>
            <p:cNvSpPr txBox="1"/>
            <p:nvPr/>
          </p:nvSpPr>
          <p:spPr>
            <a:xfrm>
              <a:off x="10881270" y="5588946"/>
              <a:ext cx="369570" cy="208279"/>
            </a:xfrm>
            <a:prstGeom prst="rect">
              <a:avLst/>
            </a:prstGeom>
          </p:spPr>
          <p:txBody>
            <a:bodyPr vert="horz" wrap="square" lIns="0" tIns="12700" rIns="0" bIns="0" rtlCol="0">
              <a:spAutoFit/>
            </a:bodyPr>
            <a:lstStyle/>
            <a:p>
              <a:pPr>
                <a:lnSpc>
                  <a:spcPct val="100000"/>
                </a:lnSpc>
                <a:spcBef>
                  <a:spcPts val="100"/>
                </a:spcBef>
              </a:pPr>
              <a:r>
                <a:rPr sz="1200" b="1" spc="-20" dirty="0">
                  <a:solidFill>
                    <a:srgbClr val="231F20"/>
                  </a:solidFill>
                  <a:latin typeface="Arial"/>
                  <a:cs typeface="Arial"/>
                </a:rPr>
                <a:t>2050</a:t>
              </a:r>
              <a:endParaRPr sz="1200">
                <a:latin typeface="Arial"/>
                <a:cs typeface="Arial"/>
              </a:endParaRPr>
            </a:p>
          </p:txBody>
        </p:sp>
        <p:sp>
          <p:nvSpPr>
            <p:cNvPr id="14" name="object 54">
              <a:extLst>
                <a:ext uri="{FF2B5EF4-FFF2-40B4-BE49-F238E27FC236}">
                  <a16:creationId xmlns:a16="http://schemas.microsoft.com/office/drawing/2014/main" id="{1444866D-0138-0C3A-A588-540564A28518}"/>
                </a:ext>
              </a:extLst>
            </p:cNvPr>
            <p:cNvSpPr txBox="1"/>
            <p:nvPr/>
          </p:nvSpPr>
          <p:spPr>
            <a:xfrm>
              <a:off x="4016400" y="2661642"/>
              <a:ext cx="4875530" cy="3135630"/>
            </a:xfrm>
            <a:prstGeom prst="rect">
              <a:avLst/>
            </a:prstGeom>
          </p:spPr>
          <p:txBody>
            <a:bodyPr vert="horz" wrap="square" lIns="0" tIns="12700" rIns="0" bIns="0" rtlCol="0">
              <a:spAutoFit/>
            </a:bodyPr>
            <a:lstStyle/>
            <a:p>
              <a:pPr>
                <a:lnSpc>
                  <a:spcPct val="100000"/>
                </a:lnSpc>
                <a:spcBef>
                  <a:spcPts val="100"/>
                </a:spcBef>
                <a:tabLst>
                  <a:tab pos="1051560" algn="l"/>
                  <a:tab pos="2082164" algn="l"/>
                  <a:tab pos="4093845" algn="l"/>
                </a:tabLst>
              </a:pPr>
              <a:r>
                <a:rPr sz="1000" b="1" dirty="0">
                  <a:solidFill>
                    <a:srgbClr val="231F20"/>
                  </a:solidFill>
                  <a:latin typeface="Arial"/>
                  <a:cs typeface="Arial"/>
                </a:rPr>
                <a:t>Base</a:t>
              </a:r>
              <a:r>
                <a:rPr sz="1000" b="1" spc="-15" dirty="0">
                  <a:solidFill>
                    <a:srgbClr val="231F20"/>
                  </a:solidFill>
                  <a:latin typeface="Arial"/>
                  <a:cs typeface="Arial"/>
                </a:rPr>
                <a:t> </a:t>
              </a:r>
              <a:r>
                <a:rPr sz="1000" b="1" spc="-10" dirty="0">
                  <a:solidFill>
                    <a:srgbClr val="231F20"/>
                  </a:solidFill>
                  <a:latin typeface="Arial"/>
                  <a:cs typeface="Arial"/>
                </a:rPr>
                <a:t>Demand</a:t>
              </a:r>
              <a:r>
                <a:rPr sz="1000" b="1" dirty="0">
                  <a:solidFill>
                    <a:srgbClr val="231F20"/>
                  </a:solidFill>
                  <a:latin typeface="Arial"/>
                  <a:cs typeface="Arial"/>
                </a:rPr>
                <a:t>	High</a:t>
              </a:r>
              <a:r>
                <a:rPr sz="1000" b="1" spc="-10" dirty="0">
                  <a:solidFill>
                    <a:srgbClr val="231F20"/>
                  </a:solidFill>
                  <a:latin typeface="Arial"/>
                  <a:cs typeface="Arial"/>
                </a:rPr>
                <a:t> Demand</a:t>
              </a:r>
              <a:r>
                <a:rPr sz="1000" b="1" dirty="0">
                  <a:solidFill>
                    <a:srgbClr val="231F20"/>
                  </a:solidFill>
                  <a:latin typeface="Arial"/>
                  <a:cs typeface="Arial"/>
                </a:rPr>
                <a:t>	Capacity</a:t>
              </a:r>
              <a:r>
                <a:rPr sz="1000" b="1" spc="-25" dirty="0">
                  <a:solidFill>
                    <a:srgbClr val="231F20"/>
                  </a:solidFill>
                  <a:latin typeface="Arial"/>
                  <a:cs typeface="Arial"/>
                </a:rPr>
                <a:t> </a:t>
              </a:r>
              <a:r>
                <a:rPr sz="1000" b="1" dirty="0">
                  <a:solidFill>
                    <a:srgbClr val="231F20"/>
                  </a:solidFill>
                  <a:latin typeface="Arial"/>
                  <a:cs typeface="Arial"/>
                </a:rPr>
                <a:t>under</a:t>
              </a:r>
              <a:r>
                <a:rPr sz="1000" b="1" spc="-25" dirty="0">
                  <a:solidFill>
                    <a:srgbClr val="231F20"/>
                  </a:solidFill>
                  <a:latin typeface="Arial"/>
                  <a:cs typeface="Arial"/>
                </a:rPr>
                <a:t> </a:t>
              </a:r>
              <a:r>
                <a:rPr sz="1000" b="1" dirty="0">
                  <a:solidFill>
                    <a:srgbClr val="231F20"/>
                  </a:solidFill>
                  <a:latin typeface="Arial"/>
                  <a:cs typeface="Arial"/>
                </a:rPr>
                <a:t>base</a:t>
              </a:r>
              <a:r>
                <a:rPr sz="1000" b="1" spc="-20" dirty="0">
                  <a:solidFill>
                    <a:srgbClr val="231F20"/>
                  </a:solidFill>
                  <a:latin typeface="Arial"/>
                  <a:cs typeface="Arial"/>
                </a:rPr>
                <a:t> </a:t>
              </a:r>
              <a:r>
                <a:rPr sz="1000" b="1" spc="-10" dirty="0">
                  <a:solidFill>
                    <a:srgbClr val="231F20"/>
                  </a:solidFill>
                  <a:latin typeface="Arial"/>
                  <a:cs typeface="Arial"/>
                </a:rPr>
                <a:t>scenario</a:t>
              </a:r>
              <a:r>
                <a:rPr sz="1000" b="1" dirty="0">
                  <a:solidFill>
                    <a:srgbClr val="231F20"/>
                  </a:solidFill>
                  <a:latin typeface="Arial"/>
                  <a:cs typeface="Arial"/>
                </a:rPr>
                <a:t>	</a:t>
              </a:r>
              <a:r>
                <a:rPr sz="1000" b="1" spc="-10" dirty="0">
                  <a:solidFill>
                    <a:srgbClr val="231F20"/>
                  </a:solidFill>
                  <a:latin typeface="Arial"/>
                  <a:cs typeface="Arial"/>
                </a:rPr>
                <a:t>Pinch-points</a:t>
              </a:r>
              <a:endParaRPr sz="1000" dirty="0">
                <a:latin typeface="Arial"/>
                <a:cs typeface="Arial"/>
              </a:endParaRPr>
            </a:p>
            <a:p>
              <a:pPr>
                <a:lnSpc>
                  <a:spcPct val="100000"/>
                </a:lnSpc>
                <a:spcBef>
                  <a:spcPts val="45"/>
                </a:spcBef>
              </a:pPr>
              <a:endParaRPr sz="1300" dirty="0">
                <a:latin typeface="Arial"/>
                <a:cs typeface="Arial"/>
              </a:endParaRPr>
            </a:p>
            <a:p>
              <a:pPr marL="264795">
                <a:lnSpc>
                  <a:spcPct val="100000"/>
                </a:lnSpc>
              </a:pPr>
              <a:r>
                <a:rPr sz="1200" spc="-20" dirty="0">
                  <a:solidFill>
                    <a:srgbClr val="231F20"/>
                  </a:solidFill>
                  <a:latin typeface="Arial"/>
                  <a:cs typeface="Arial"/>
                </a:rPr>
                <a:t>1900</a:t>
              </a:r>
              <a:endParaRPr sz="1200" dirty="0">
                <a:latin typeface="Arial"/>
                <a:cs typeface="Arial"/>
              </a:endParaRPr>
            </a:p>
            <a:p>
              <a:pPr>
                <a:lnSpc>
                  <a:spcPct val="100000"/>
                </a:lnSpc>
                <a:spcBef>
                  <a:spcPts val="35"/>
                </a:spcBef>
              </a:pPr>
              <a:endParaRPr sz="1450" dirty="0">
                <a:latin typeface="Arial"/>
                <a:cs typeface="Arial"/>
              </a:endParaRPr>
            </a:p>
            <a:p>
              <a:pPr marL="264795">
                <a:lnSpc>
                  <a:spcPct val="100000"/>
                </a:lnSpc>
                <a:spcBef>
                  <a:spcPts val="5"/>
                </a:spcBef>
              </a:pPr>
              <a:r>
                <a:rPr sz="1200" spc="-20" dirty="0">
                  <a:solidFill>
                    <a:srgbClr val="231F20"/>
                  </a:solidFill>
                  <a:latin typeface="Arial"/>
                  <a:cs typeface="Arial"/>
                </a:rPr>
                <a:t>1700</a:t>
              </a:r>
              <a:endParaRPr sz="1200" dirty="0">
                <a:latin typeface="Arial"/>
                <a:cs typeface="Arial"/>
              </a:endParaRPr>
            </a:p>
            <a:p>
              <a:pPr>
                <a:lnSpc>
                  <a:spcPct val="100000"/>
                </a:lnSpc>
                <a:spcBef>
                  <a:spcPts val="35"/>
                </a:spcBef>
              </a:pPr>
              <a:endParaRPr sz="1450" dirty="0">
                <a:latin typeface="Arial"/>
                <a:cs typeface="Arial"/>
              </a:endParaRPr>
            </a:p>
            <a:p>
              <a:pPr marL="264795">
                <a:lnSpc>
                  <a:spcPct val="100000"/>
                </a:lnSpc>
              </a:pPr>
              <a:r>
                <a:rPr sz="1200" spc="-20" dirty="0">
                  <a:solidFill>
                    <a:srgbClr val="231F20"/>
                  </a:solidFill>
                  <a:latin typeface="Arial"/>
                  <a:cs typeface="Arial"/>
                </a:rPr>
                <a:t>1500</a:t>
              </a:r>
              <a:endParaRPr sz="1200" dirty="0">
                <a:latin typeface="Arial"/>
                <a:cs typeface="Arial"/>
              </a:endParaRPr>
            </a:p>
            <a:p>
              <a:pPr>
                <a:lnSpc>
                  <a:spcPct val="100000"/>
                </a:lnSpc>
                <a:spcBef>
                  <a:spcPts val="40"/>
                </a:spcBef>
              </a:pPr>
              <a:endParaRPr sz="1450" dirty="0">
                <a:latin typeface="Arial"/>
                <a:cs typeface="Arial"/>
              </a:endParaRPr>
            </a:p>
            <a:p>
              <a:pPr marL="264795">
                <a:lnSpc>
                  <a:spcPct val="100000"/>
                </a:lnSpc>
              </a:pPr>
              <a:r>
                <a:rPr sz="1200" spc="-20" dirty="0">
                  <a:solidFill>
                    <a:srgbClr val="231F20"/>
                  </a:solidFill>
                  <a:latin typeface="Arial"/>
                  <a:cs typeface="Arial"/>
                </a:rPr>
                <a:t>1300</a:t>
              </a:r>
              <a:endParaRPr sz="1200" dirty="0">
                <a:latin typeface="Arial"/>
                <a:cs typeface="Arial"/>
              </a:endParaRPr>
            </a:p>
            <a:p>
              <a:pPr>
                <a:lnSpc>
                  <a:spcPct val="100000"/>
                </a:lnSpc>
                <a:spcBef>
                  <a:spcPts val="40"/>
                </a:spcBef>
              </a:pPr>
              <a:endParaRPr sz="1450" dirty="0">
                <a:latin typeface="Arial"/>
                <a:cs typeface="Arial"/>
              </a:endParaRPr>
            </a:p>
            <a:p>
              <a:pPr marL="275590">
                <a:lnSpc>
                  <a:spcPct val="100000"/>
                </a:lnSpc>
              </a:pPr>
              <a:r>
                <a:rPr sz="1200" spc="-20" dirty="0">
                  <a:solidFill>
                    <a:srgbClr val="231F20"/>
                  </a:solidFill>
                  <a:latin typeface="Arial"/>
                  <a:cs typeface="Arial"/>
                </a:rPr>
                <a:t>1100</a:t>
              </a:r>
              <a:endParaRPr sz="1200" dirty="0">
                <a:latin typeface="Arial"/>
                <a:cs typeface="Arial"/>
              </a:endParaRPr>
            </a:p>
            <a:p>
              <a:pPr>
                <a:lnSpc>
                  <a:spcPct val="100000"/>
                </a:lnSpc>
                <a:spcBef>
                  <a:spcPts val="40"/>
                </a:spcBef>
              </a:pPr>
              <a:endParaRPr sz="1450" dirty="0">
                <a:latin typeface="Arial"/>
                <a:cs typeface="Arial"/>
              </a:endParaRPr>
            </a:p>
            <a:p>
              <a:pPr marL="349250">
                <a:lnSpc>
                  <a:spcPct val="100000"/>
                </a:lnSpc>
              </a:pPr>
              <a:r>
                <a:rPr sz="1200" spc="-25" dirty="0">
                  <a:solidFill>
                    <a:srgbClr val="231F20"/>
                  </a:solidFill>
                  <a:latin typeface="Arial"/>
                  <a:cs typeface="Arial"/>
                </a:rPr>
                <a:t>900</a:t>
              </a:r>
              <a:endParaRPr sz="1200" dirty="0">
                <a:latin typeface="Arial"/>
                <a:cs typeface="Arial"/>
              </a:endParaRPr>
            </a:p>
            <a:p>
              <a:pPr>
                <a:lnSpc>
                  <a:spcPct val="100000"/>
                </a:lnSpc>
                <a:spcBef>
                  <a:spcPts val="35"/>
                </a:spcBef>
              </a:pPr>
              <a:endParaRPr sz="1450" dirty="0">
                <a:latin typeface="Arial"/>
                <a:cs typeface="Arial"/>
              </a:endParaRPr>
            </a:p>
            <a:p>
              <a:pPr marL="349250">
                <a:lnSpc>
                  <a:spcPts val="1435"/>
                </a:lnSpc>
                <a:spcBef>
                  <a:spcPts val="5"/>
                </a:spcBef>
              </a:pPr>
              <a:r>
                <a:rPr sz="1200" spc="-25" dirty="0">
                  <a:solidFill>
                    <a:srgbClr val="231F20"/>
                  </a:solidFill>
                  <a:latin typeface="Arial"/>
                  <a:cs typeface="Arial"/>
                </a:rPr>
                <a:t>700</a:t>
              </a:r>
              <a:endParaRPr sz="1200" dirty="0">
                <a:latin typeface="Arial"/>
                <a:cs typeface="Arial"/>
              </a:endParaRPr>
            </a:p>
            <a:p>
              <a:pPr marL="857885">
                <a:lnSpc>
                  <a:spcPts val="1435"/>
                </a:lnSpc>
                <a:tabLst>
                  <a:tab pos="2058670" algn="l"/>
                  <a:tab pos="3260090" algn="l"/>
                  <a:tab pos="4461510" algn="l"/>
                </a:tabLst>
              </a:pPr>
              <a:r>
                <a:rPr sz="1200" b="1" spc="-20" dirty="0">
                  <a:solidFill>
                    <a:srgbClr val="231F20"/>
                  </a:solidFill>
                  <a:latin typeface="Arial"/>
                  <a:cs typeface="Arial"/>
                </a:rPr>
                <a:t>2025</a:t>
              </a:r>
              <a:r>
                <a:rPr sz="1200" b="1" dirty="0">
                  <a:solidFill>
                    <a:srgbClr val="231F20"/>
                  </a:solidFill>
                  <a:latin typeface="Arial"/>
                  <a:cs typeface="Arial"/>
                </a:rPr>
                <a:t>	</a:t>
              </a:r>
              <a:r>
                <a:rPr sz="1200" b="1" spc="-20" dirty="0">
                  <a:solidFill>
                    <a:srgbClr val="231F20"/>
                  </a:solidFill>
                  <a:latin typeface="Arial"/>
                  <a:cs typeface="Arial"/>
                </a:rPr>
                <a:t>2030</a:t>
              </a:r>
              <a:r>
                <a:rPr sz="1200" b="1" dirty="0">
                  <a:solidFill>
                    <a:srgbClr val="231F20"/>
                  </a:solidFill>
                  <a:latin typeface="Arial"/>
                  <a:cs typeface="Arial"/>
                </a:rPr>
                <a:t>	</a:t>
              </a:r>
              <a:r>
                <a:rPr sz="1200" b="1" spc="-20" dirty="0">
                  <a:solidFill>
                    <a:srgbClr val="231F20"/>
                  </a:solidFill>
                  <a:latin typeface="Arial"/>
                  <a:cs typeface="Arial"/>
                </a:rPr>
                <a:t>2035</a:t>
              </a:r>
              <a:r>
                <a:rPr sz="1200" b="1" dirty="0">
                  <a:solidFill>
                    <a:srgbClr val="231F20"/>
                  </a:solidFill>
                  <a:latin typeface="Arial"/>
                  <a:cs typeface="Arial"/>
                </a:rPr>
                <a:t>	</a:t>
              </a:r>
              <a:r>
                <a:rPr sz="1200" b="1" spc="-20" dirty="0">
                  <a:solidFill>
                    <a:srgbClr val="231F20"/>
                  </a:solidFill>
                  <a:latin typeface="Arial"/>
                  <a:cs typeface="Arial"/>
                </a:rPr>
                <a:t>2040</a:t>
              </a:r>
              <a:endParaRPr sz="1200" dirty="0">
                <a:latin typeface="Arial"/>
                <a:cs typeface="Arial"/>
              </a:endParaRPr>
            </a:p>
          </p:txBody>
        </p:sp>
        <p:grpSp>
          <p:nvGrpSpPr>
            <p:cNvPr id="15" name="object 55">
              <a:extLst>
                <a:ext uri="{FF2B5EF4-FFF2-40B4-BE49-F238E27FC236}">
                  <a16:creationId xmlns:a16="http://schemas.microsoft.com/office/drawing/2014/main" id="{A9D6FD95-CA43-D970-9B50-047AC43A5D41}"/>
                </a:ext>
              </a:extLst>
            </p:cNvPr>
            <p:cNvGrpSpPr/>
            <p:nvPr/>
          </p:nvGrpSpPr>
          <p:grpSpPr>
            <a:xfrm>
              <a:off x="4016400" y="2478902"/>
              <a:ext cx="4008754" cy="388620"/>
              <a:chOff x="4016400" y="2478902"/>
              <a:chExt cx="4008754" cy="388620"/>
            </a:xfrm>
          </p:grpSpPr>
          <p:sp>
            <p:nvSpPr>
              <p:cNvPr id="16" name="object 56">
                <a:extLst>
                  <a:ext uri="{FF2B5EF4-FFF2-40B4-BE49-F238E27FC236}">
                    <a16:creationId xmlns:a16="http://schemas.microsoft.com/office/drawing/2014/main" id="{225C9565-1ED3-1575-8622-04556DC751A5}"/>
                  </a:ext>
                </a:extLst>
              </p:cNvPr>
              <p:cNvSpPr/>
              <p:nvPr/>
            </p:nvSpPr>
            <p:spPr>
              <a:xfrm>
                <a:off x="4016400" y="2572142"/>
                <a:ext cx="490220" cy="0"/>
              </a:xfrm>
              <a:custGeom>
                <a:avLst/>
                <a:gdLst/>
                <a:ahLst/>
                <a:cxnLst/>
                <a:rect l="l" t="t" r="r" b="b"/>
                <a:pathLst>
                  <a:path w="490220">
                    <a:moveTo>
                      <a:pt x="490207" y="0"/>
                    </a:moveTo>
                    <a:lnTo>
                      <a:pt x="0" y="0"/>
                    </a:lnTo>
                  </a:path>
                </a:pathLst>
              </a:custGeom>
              <a:ln w="37922">
                <a:solidFill>
                  <a:srgbClr val="6FCDF3"/>
                </a:solidFill>
              </a:ln>
            </p:spPr>
            <p:txBody>
              <a:bodyPr wrap="square" lIns="0" tIns="0" rIns="0" bIns="0" rtlCol="0"/>
              <a:lstStyle/>
              <a:p>
                <a:endParaRPr/>
              </a:p>
            </p:txBody>
          </p:sp>
          <p:sp>
            <p:nvSpPr>
              <p:cNvPr id="17" name="object 57">
                <a:extLst>
                  <a:ext uri="{FF2B5EF4-FFF2-40B4-BE49-F238E27FC236}">
                    <a16:creationId xmlns:a16="http://schemas.microsoft.com/office/drawing/2014/main" id="{DB41150F-7CA3-89B4-9089-CBFDC629C9FE}"/>
                  </a:ext>
                </a:extLst>
              </p:cNvPr>
              <p:cNvSpPr/>
              <p:nvPr/>
            </p:nvSpPr>
            <p:spPr>
              <a:xfrm>
                <a:off x="5076000" y="2572142"/>
                <a:ext cx="490220" cy="0"/>
              </a:xfrm>
              <a:custGeom>
                <a:avLst/>
                <a:gdLst/>
                <a:ahLst/>
                <a:cxnLst/>
                <a:rect l="l" t="t" r="r" b="b"/>
                <a:pathLst>
                  <a:path w="490220">
                    <a:moveTo>
                      <a:pt x="490207" y="0"/>
                    </a:moveTo>
                    <a:lnTo>
                      <a:pt x="0" y="0"/>
                    </a:lnTo>
                  </a:path>
                </a:pathLst>
              </a:custGeom>
              <a:ln w="37922">
                <a:solidFill>
                  <a:srgbClr val="0067B1"/>
                </a:solidFill>
              </a:ln>
            </p:spPr>
            <p:txBody>
              <a:bodyPr wrap="square" lIns="0" tIns="0" rIns="0" bIns="0" rtlCol="0"/>
              <a:lstStyle/>
              <a:p>
                <a:endParaRPr/>
              </a:p>
            </p:txBody>
          </p:sp>
          <p:sp>
            <p:nvSpPr>
              <p:cNvPr id="18" name="object 58">
                <a:extLst>
                  <a:ext uri="{FF2B5EF4-FFF2-40B4-BE49-F238E27FC236}">
                    <a16:creationId xmlns:a16="http://schemas.microsoft.com/office/drawing/2014/main" id="{70D550B1-56F2-7F5B-609E-0682B99FBF90}"/>
                  </a:ext>
                </a:extLst>
              </p:cNvPr>
              <p:cNvSpPr/>
              <p:nvPr/>
            </p:nvSpPr>
            <p:spPr>
              <a:xfrm>
                <a:off x="6096599" y="2572142"/>
                <a:ext cx="490220" cy="0"/>
              </a:xfrm>
              <a:custGeom>
                <a:avLst/>
                <a:gdLst/>
                <a:ahLst/>
                <a:cxnLst/>
                <a:rect l="l" t="t" r="r" b="b"/>
                <a:pathLst>
                  <a:path w="490220">
                    <a:moveTo>
                      <a:pt x="490207" y="0"/>
                    </a:moveTo>
                    <a:lnTo>
                      <a:pt x="0" y="0"/>
                    </a:lnTo>
                  </a:path>
                </a:pathLst>
              </a:custGeom>
              <a:ln w="37922">
                <a:solidFill>
                  <a:srgbClr val="FFD400"/>
                </a:solidFill>
              </a:ln>
            </p:spPr>
            <p:txBody>
              <a:bodyPr wrap="square" lIns="0" tIns="0" rIns="0" bIns="0" rtlCol="0"/>
              <a:lstStyle/>
              <a:p>
                <a:endParaRPr/>
              </a:p>
            </p:txBody>
          </p:sp>
          <p:sp>
            <p:nvSpPr>
              <p:cNvPr id="19" name="object 59">
                <a:extLst>
                  <a:ext uri="{FF2B5EF4-FFF2-40B4-BE49-F238E27FC236}">
                    <a16:creationId xmlns:a16="http://schemas.microsoft.com/office/drawing/2014/main" id="{32C1F3E1-ED54-2585-FB8E-FBA87471F187}"/>
                  </a:ext>
                </a:extLst>
              </p:cNvPr>
              <p:cNvSpPr/>
              <p:nvPr/>
            </p:nvSpPr>
            <p:spPr>
              <a:xfrm>
                <a:off x="4975743" y="2478902"/>
                <a:ext cx="0" cy="388620"/>
              </a:xfrm>
              <a:custGeom>
                <a:avLst/>
                <a:gdLst/>
                <a:ahLst/>
                <a:cxnLst/>
                <a:rect l="l" t="t" r="r" b="b"/>
                <a:pathLst>
                  <a:path h="388619">
                    <a:moveTo>
                      <a:pt x="0" y="0"/>
                    </a:moveTo>
                    <a:lnTo>
                      <a:pt x="0" y="388493"/>
                    </a:lnTo>
                  </a:path>
                </a:pathLst>
              </a:custGeom>
              <a:ln w="20510">
                <a:solidFill>
                  <a:srgbClr val="B9E4F9"/>
                </a:solidFill>
              </a:ln>
            </p:spPr>
            <p:txBody>
              <a:bodyPr wrap="square" lIns="0" tIns="0" rIns="0" bIns="0" rtlCol="0"/>
              <a:lstStyle/>
              <a:p>
                <a:endParaRPr/>
              </a:p>
            </p:txBody>
          </p:sp>
          <p:sp>
            <p:nvSpPr>
              <p:cNvPr id="20" name="object 60">
                <a:extLst>
                  <a:ext uri="{FF2B5EF4-FFF2-40B4-BE49-F238E27FC236}">
                    <a16:creationId xmlns:a16="http://schemas.microsoft.com/office/drawing/2014/main" id="{AE904510-BA58-7A24-1327-9CB411D6643E}"/>
                  </a:ext>
                </a:extLst>
              </p:cNvPr>
              <p:cNvSpPr/>
              <p:nvPr/>
            </p:nvSpPr>
            <p:spPr>
              <a:xfrm>
                <a:off x="5996343" y="2478902"/>
                <a:ext cx="0" cy="388620"/>
              </a:xfrm>
              <a:custGeom>
                <a:avLst/>
                <a:gdLst/>
                <a:ahLst/>
                <a:cxnLst/>
                <a:rect l="l" t="t" r="r" b="b"/>
                <a:pathLst>
                  <a:path h="388619">
                    <a:moveTo>
                      <a:pt x="0" y="0"/>
                    </a:moveTo>
                    <a:lnTo>
                      <a:pt x="0" y="388493"/>
                    </a:lnTo>
                  </a:path>
                </a:pathLst>
              </a:custGeom>
              <a:ln w="20510">
                <a:solidFill>
                  <a:srgbClr val="B9E4F9"/>
                </a:solidFill>
              </a:ln>
            </p:spPr>
            <p:txBody>
              <a:bodyPr wrap="square" lIns="0" tIns="0" rIns="0" bIns="0" rtlCol="0"/>
              <a:lstStyle/>
              <a:p>
                <a:endParaRPr/>
              </a:p>
            </p:txBody>
          </p:sp>
          <p:sp>
            <p:nvSpPr>
              <p:cNvPr id="21" name="object 61">
                <a:extLst>
                  <a:ext uri="{FF2B5EF4-FFF2-40B4-BE49-F238E27FC236}">
                    <a16:creationId xmlns:a16="http://schemas.microsoft.com/office/drawing/2014/main" id="{F7F91012-6A8F-F339-48D2-9C017481085C}"/>
                  </a:ext>
                </a:extLst>
              </p:cNvPr>
              <p:cNvSpPr/>
              <p:nvPr/>
            </p:nvSpPr>
            <p:spPr>
              <a:xfrm>
                <a:off x="8014556" y="2478902"/>
                <a:ext cx="0" cy="388620"/>
              </a:xfrm>
              <a:custGeom>
                <a:avLst/>
                <a:gdLst/>
                <a:ahLst/>
                <a:cxnLst/>
                <a:rect l="l" t="t" r="r" b="b"/>
                <a:pathLst>
                  <a:path h="388619">
                    <a:moveTo>
                      <a:pt x="0" y="0"/>
                    </a:moveTo>
                    <a:lnTo>
                      <a:pt x="0" y="388493"/>
                    </a:lnTo>
                  </a:path>
                </a:pathLst>
              </a:custGeom>
              <a:ln w="20510">
                <a:solidFill>
                  <a:srgbClr val="B9E4F9"/>
                </a:solidFill>
              </a:ln>
            </p:spPr>
            <p:txBody>
              <a:bodyPr wrap="square" lIns="0" tIns="0" rIns="0" bIns="0" rtlCol="0"/>
              <a:lstStyle/>
              <a:p>
                <a:endParaRPr/>
              </a:p>
            </p:txBody>
          </p:sp>
        </p:grpSp>
      </p:grpSp>
      <p:sp>
        <p:nvSpPr>
          <p:cNvPr id="2" name="object 60">
            <a:extLst>
              <a:ext uri="{FF2B5EF4-FFF2-40B4-BE49-F238E27FC236}">
                <a16:creationId xmlns:a16="http://schemas.microsoft.com/office/drawing/2014/main" id="{62663D88-56D8-FEEE-22B6-22434CEF04F3}"/>
              </a:ext>
            </a:extLst>
          </p:cNvPr>
          <p:cNvSpPr/>
          <p:nvPr/>
        </p:nvSpPr>
        <p:spPr>
          <a:xfrm>
            <a:off x="6765442" y="3558450"/>
            <a:ext cx="1065274" cy="273599"/>
          </a:xfrm>
          <a:custGeom>
            <a:avLst/>
            <a:gdLst/>
            <a:ahLst/>
            <a:cxnLst/>
            <a:rect l="l" t="t" r="r" b="b"/>
            <a:pathLst>
              <a:path w="1327150" h="401954">
                <a:moveTo>
                  <a:pt x="1326984" y="0"/>
                </a:moveTo>
                <a:lnTo>
                  <a:pt x="0" y="0"/>
                </a:lnTo>
                <a:lnTo>
                  <a:pt x="0" y="401916"/>
                </a:lnTo>
                <a:lnTo>
                  <a:pt x="1326984" y="401916"/>
                </a:lnTo>
                <a:lnTo>
                  <a:pt x="1326984" y="0"/>
                </a:lnTo>
                <a:close/>
              </a:path>
            </a:pathLst>
          </a:custGeom>
          <a:solidFill>
            <a:srgbClr val="E1F3FC"/>
          </a:solidFill>
        </p:spPr>
        <p:txBody>
          <a:bodyPr wrap="square" lIns="0" tIns="0" rIns="0" bIns="0" rtlCol="0"/>
          <a:lstStyle/>
          <a:p>
            <a:pPr algn="ctr"/>
            <a:r>
              <a:rPr lang="en-IE" sz="1400" b="1" dirty="0">
                <a:solidFill>
                  <a:schemeClr val="tx2">
                    <a:lumMod val="60000"/>
                    <a:lumOff val="40000"/>
                  </a:schemeClr>
                </a:solidFill>
              </a:rPr>
              <a:t>3FM Project</a:t>
            </a:r>
            <a:endParaRPr sz="1400" b="1" dirty="0">
              <a:solidFill>
                <a:schemeClr val="tx2">
                  <a:lumMod val="60000"/>
                  <a:lumOff val="40000"/>
                </a:schemeClr>
              </a:solidFill>
            </a:endParaRPr>
          </a:p>
        </p:txBody>
      </p:sp>
      <p:sp>
        <p:nvSpPr>
          <p:cNvPr id="61" name="object 60">
            <a:extLst>
              <a:ext uri="{FF2B5EF4-FFF2-40B4-BE49-F238E27FC236}">
                <a16:creationId xmlns:a16="http://schemas.microsoft.com/office/drawing/2014/main" id="{A0C31E3E-7990-844D-D8E7-CE40AC554868}"/>
              </a:ext>
            </a:extLst>
          </p:cNvPr>
          <p:cNvSpPr/>
          <p:nvPr/>
        </p:nvSpPr>
        <p:spPr>
          <a:xfrm>
            <a:off x="5758817" y="3972345"/>
            <a:ext cx="1065274" cy="273599"/>
          </a:xfrm>
          <a:custGeom>
            <a:avLst/>
            <a:gdLst/>
            <a:ahLst/>
            <a:cxnLst/>
            <a:rect l="l" t="t" r="r" b="b"/>
            <a:pathLst>
              <a:path w="1327150" h="401954">
                <a:moveTo>
                  <a:pt x="1326984" y="0"/>
                </a:moveTo>
                <a:lnTo>
                  <a:pt x="0" y="0"/>
                </a:lnTo>
                <a:lnTo>
                  <a:pt x="0" y="401916"/>
                </a:lnTo>
                <a:lnTo>
                  <a:pt x="1326984" y="401916"/>
                </a:lnTo>
                <a:lnTo>
                  <a:pt x="1326984" y="0"/>
                </a:lnTo>
                <a:close/>
              </a:path>
            </a:pathLst>
          </a:custGeom>
          <a:solidFill>
            <a:srgbClr val="E1F3FC"/>
          </a:solidFill>
        </p:spPr>
        <p:txBody>
          <a:bodyPr wrap="square" lIns="0" tIns="0" rIns="0" bIns="0" rtlCol="0"/>
          <a:lstStyle/>
          <a:p>
            <a:pPr algn="ctr"/>
            <a:r>
              <a:rPr lang="en-IE" sz="1400" b="1" dirty="0">
                <a:solidFill>
                  <a:schemeClr val="tx2">
                    <a:lumMod val="60000"/>
                    <a:lumOff val="40000"/>
                  </a:schemeClr>
                </a:solidFill>
              </a:rPr>
              <a:t>MP2 Project</a:t>
            </a:r>
            <a:endParaRPr sz="1400" b="1" dirty="0">
              <a:solidFill>
                <a:schemeClr val="tx2">
                  <a:lumMod val="60000"/>
                  <a:lumOff val="40000"/>
                </a:schemeClr>
              </a:solidFill>
            </a:endParaRPr>
          </a:p>
        </p:txBody>
      </p:sp>
    </p:spTree>
    <p:extLst>
      <p:ext uri="{BB962C8B-B14F-4D97-AF65-F5344CB8AC3E}">
        <p14:creationId xmlns:p14="http://schemas.microsoft.com/office/powerpoint/2010/main" val="144737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238" y="0"/>
            <a:ext cx="12188724" cy="6858000"/>
          </a:xfrm>
          <a:prstGeom prst="rect">
            <a:avLst/>
          </a:prstGeom>
        </p:spPr>
      </p:pic>
      <p:sp>
        <p:nvSpPr>
          <p:cNvPr id="3" name="object 3"/>
          <p:cNvSpPr txBox="1"/>
          <p:nvPr/>
        </p:nvSpPr>
        <p:spPr>
          <a:xfrm>
            <a:off x="1324399" y="1657372"/>
            <a:ext cx="6300470" cy="2059939"/>
          </a:xfrm>
          <a:prstGeom prst="rect">
            <a:avLst/>
          </a:prstGeom>
        </p:spPr>
        <p:txBody>
          <a:bodyPr vert="horz" wrap="square" lIns="0" tIns="73660" rIns="0" bIns="0" rtlCol="0">
            <a:spAutoFit/>
          </a:bodyPr>
          <a:lstStyle/>
          <a:p>
            <a:pPr marL="12700" marR="5080">
              <a:lnSpc>
                <a:spcPts val="3900"/>
              </a:lnSpc>
              <a:spcBef>
                <a:spcPts val="580"/>
              </a:spcBef>
            </a:pPr>
            <a:r>
              <a:rPr sz="3600" b="1" dirty="0">
                <a:solidFill>
                  <a:srgbClr val="FFFFFF"/>
                </a:solidFill>
                <a:latin typeface="Arial"/>
                <a:cs typeface="Arial"/>
              </a:rPr>
              <a:t>Maximising</a:t>
            </a:r>
            <a:r>
              <a:rPr sz="3600" b="1" spc="-5" dirty="0">
                <a:solidFill>
                  <a:srgbClr val="FFFFFF"/>
                </a:solidFill>
                <a:latin typeface="Arial"/>
                <a:cs typeface="Arial"/>
              </a:rPr>
              <a:t> </a:t>
            </a:r>
            <a:r>
              <a:rPr sz="3600" b="1" dirty="0">
                <a:solidFill>
                  <a:srgbClr val="FFFFFF"/>
                </a:solidFill>
                <a:latin typeface="Arial"/>
                <a:cs typeface="Arial"/>
              </a:rPr>
              <a:t>the</a:t>
            </a:r>
            <a:r>
              <a:rPr sz="3600" b="1" spc="-5" dirty="0">
                <a:solidFill>
                  <a:srgbClr val="FFFFFF"/>
                </a:solidFill>
                <a:latin typeface="Arial"/>
                <a:cs typeface="Arial"/>
              </a:rPr>
              <a:t> </a:t>
            </a:r>
            <a:r>
              <a:rPr lang="en-IE" sz="3600" b="1" dirty="0">
                <a:solidFill>
                  <a:srgbClr val="FFFFFF"/>
                </a:solidFill>
                <a:latin typeface="Arial"/>
                <a:cs typeface="Arial"/>
              </a:rPr>
              <a:t>capacity</a:t>
            </a:r>
            <a:r>
              <a:rPr sz="3600" b="1" dirty="0">
                <a:solidFill>
                  <a:srgbClr val="FFFFFF"/>
                </a:solidFill>
                <a:latin typeface="Arial"/>
                <a:cs typeface="Arial"/>
              </a:rPr>
              <a:t> </a:t>
            </a:r>
            <a:r>
              <a:rPr sz="3600" b="1" spc="-25" dirty="0">
                <a:solidFill>
                  <a:srgbClr val="FFFFFF"/>
                </a:solidFill>
                <a:latin typeface="Arial"/>
                <a:cs typeface="Arial"/>
              </a:rPr>
              <a:t>of </a:t>
            </a:r>
            <a:r>
              <a:rPr sz="3600" b="1" dirty="0">
                <a:solidFill>
                  <a:srgbClr val="FFFFFF"/>
                </a:solidFill>
                <a:latin typeface="Arial"/>
                <a:cs typeface="Arial"/>
              </a:rPr>
              <a:t>Dublin</a:t>
            </a:r>
            <a:r>
              <a:rPr sz="3600" b="1" spc="-20" dirty="0">
                <a:solidFill>
                  <a:srgbClr val="FFFFFF"/>
                </a:solidFill>
                <a:latin typeface="Arial"/>
                <a:cs typeface="Arial"/>
              </a:rPr>
              <a:t> </a:t>
            </a:r>
            <a:r>
              <a:rPr sz="3600" b="1" dirty="0">
                <a:solidFill>
                  <a:srgbClr val="FFFFFF"/>
                </a:solidFill>
                <a:latin typeface="Arial"/>
                <a:cs typeface="Arial"/>
              </a:rPr>
              <a:t>Port</a:t>
            </a:r>
            <a:r>
              <a:rPr sz="3600" b="1" spc="-5" dirty="0">
                <a:solidFill>
                  <a:srgbClr val="FFFFFF"/>
                </a:solidFill>
                <a:latin typeface="Arial"/>
                <a:cs typeface="Arial"/>
              </a:rPr>
              <a:t> </a:t>
            </a:r>
            <a:r>
              <a:rPr sz="3600" b="1" dirty="0">
                <a:solidFill>
                  <a:srgbClr val="FFFFFF"/>
                </a:solidFill>
                <a:latin typeface="Arial"/>
                <a:cs typeface="Arial"/>
              </a:rPr>
              <a:t>while</a:t>
            </a:r>
            <a:r>
              <a:rPr sz="3600" b="1" spc="-5" dirty="0">
                <a:solidFill>
                  <a:srgbClr val="FFFFFF"/>
                </a:solidFill>
                <a:latin typeface="Arial"/>
                <a:cs typeface="Arial"/>
              </a:rPr>
              <a:t> </a:t>
            </a:r>
            <a:r>
              <a:rPr sz="3600" b="1" spc="-10" dirty="0">
                <a:solidFill>
                  <a:srgbClr val="FFFFFF"/>
                </a:solidFill>
                <a:latin typeface="Arial"/>
                <a:cs typeface="Arial"/>
              </a:rPr>
              <a:t>developing </a:t>
            </a:r>
            <a:r>
              <a:rPr sz="3600" b="1" dirty="0">
                <a:solidFill>
                  <a:srgbClr val="FFFFFF"/>
                </a:solidFill>
                <a:latin typeface="Arial"/>
                <a:cs typeface="Arial"/>
              </a:rPr>
              <a:t>additional</a:t>
            </a:r>
            <a:r>
              <a:rPr sz="3600" b="1" spc="-15" dirty="0">
                <a:solidFill>
                  <a:srgbClr val="FFFFFF"/>
                </a:solidFill>
                <a:latin typeface="Arial"/>
                <a:cs typeface="Arial"/>
              </a:rPr>
              <a:t> </a:t>
            </a:r>
            <a:r>
              <a:rPr sz="3600" b="1" dirty="0">
                <a:solidFill>
                  <a:srgbClr val="FFFFFF"/>
                </a:solidFill>
                <a:latin typeface="Arial"/>
                <a:cs typeface="Arial"/>
              </a:rPr>
              <a:t>capacity</a:t>
            </a:r>
            <a:r>
              <a:rPr sz="3600" b="1" spc="-10" dirty="0">
                <a:solidFill>
                  <a:srgbClr val="FFFFFF"/>
                </a:solidFill>
                <a:latin typeface="Arial"/>
                <a:cs typeface="Arial"/>
              </a:rPr>
              <a:t> </a:t>
            </a:r>
            <a:r>
              <a:rPr sz="3600" b="1" dirty="0">
                <a:solidFill>
                  <a:srgbClr val="FFFFFF"/>
                </a:solidFill>
                <a:latin typeface="Arial"/>
                <a:cs typeface="Arial"/>
              </a:rPr>
              <a:t>on</a:t>
            </a:r>
            <a:r>
              <a:rPr sz="3600" b="1" spc="-10" dirty="0">
                <a:solidFill>
                  <a:srgbClr val="FFFFFF"/>
                </a:solidFill>
                <a:latin typeface="Arial"/>
                <a:cs typeface="Arial"/>
              </a:rPr>
              <a:t> </a:t>
            </a:r>
            <a:r>
              <a:rPr sz="3600" b="1" spc="-25" dirty="0">
                <a:solidFill>
                  <a:srgbClr val="FFFFFF"/>
                </a:solidFill>
                <a:latin typeface="Arial"/>
                <a:cs typeface="Arial"/>
              </a:rPr>
              <a:t>the </a:t>
            </a:r>
            <a:r>
              <a:rPr sz="3600" b="1" dirty="0">
                <a:solidFill>
                  <a:srgbClr val="FFFFFF"/>
                </a:solidFill>
                <a:latin typeface="Arial"/>
                <a:cs typeface="Arial"/>
              </a:rPr>
              <a:t>East </a:t>
            </a:r>
            <a:r>
              <a:rPr sz="3600" b="1" spc="-10" dirty="0">
                <a:solidFill>
                  <a:srgbClr val="FFFFFF"/>
                </a:solidFill>
                <a:latin typeface="Arial"/>
                <a:cs typeface="Arial"/>
              </a:rPr>
              <a:t>Coast.</a:t>
            </a:r>
            <a:endParaRPr sz="3600" dirty="0">
              <a:latin typeface="Arial"/>
              <a:cs typeface="Arial"/>
            </a:endParaRPr>
          </a:p>
        </p:txBody>
      </p:sp>
      <p:sp>
        <p:nvSpPr>
          <p:cNvPr id="4" name="object 4"/>
          <p:cNvSpPr txBox="1">
            <a:spLocks noGrp="1"/>
          </p:cNvSpPr>
          <p:nvPr>
            <p:ph type="title"/>
          </p:nvPr>
        </p:nvSpPr>
        <p:spPr>
          <a:xfrm>
            <a:off x="347300" y="404681"/>
            <a:ext cx="8613775" cy="382156"/>
          </a:xfrm>
          <a:prstGeom prst="rect">
            <a:avLst/>
          </a:prstGeom>
        </p:spPr>
        <p:txBody>
          <a:bodyPr vert="horz" wrap="square" lIns="0" tIns="12700" rIns="0" bIns="0" rtlCol="0">
            <a:spAutoFit/>
          </a:bodyPr>
          <a:lstStyle/>
          <a:p>
            <a:pPr marL="12700">
              <a:lnSpc>
                <a:spcPct val="100000"/>
              </a:lnSpc>
              <a:spcBef>
                <a:spcPts val="100"/>
              </a:spcBef>
            </a:pPr>
            <a:r>
              <a:rPr lang="en-IE" spc="-20" dirty="0">
                <a:solidFill>
                  <a:srgbClr val="FFFFFF"/>
                </a:solidFill>
              </a:rPr>
              <a:t>Beyond 2040</a:t>
            </a:r>
            <a:endParaRPr spc="-20" dirty="0">
              <a:solidFill>
                <a:srgbClr val="FFFFFF"/>
              </a:solidFill>
            </a:endParaRPr>
          </a:p>
        </p:txBody>
      </p:sp>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10050229" y="503993"/>
            <a:ext cx="1782973" cy="3387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map of the earth&#10;&#10;Description automatically generated">
            <a:extLst>
              <a:ext uri="{FF2B5EF4-FFF2-40B4-BE49-F238E27FC236}">
                <a16:creationId xmlns:a16="http://schemas.microsoft.com/office/drawing/2014/main" id="{6B749E45-6B92-F9F8-F7B4-8882F55EFD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4657" y="1828800"/>
            <a:ext cx="4864100" cy="4737100"/>
          </a:xfrm>
          <a:prstGeom prst="rect">
            <a:avLst/>
          </a:prstGeom>
        </p:spPr>
      </p:pic>
      <p:sp>
        <p:nvSpPr>
          <p:cNvPr id="7" name="object 6">
            <a:extLst>
              <a:ext uri="{FF2B5EF4-FFF2-40B4-BE49-F238E27FC236}">
                <a16:creationId xmlns:a16="http://schemas.microsoft.com/office/drawing/2014/main" id="{D31229CC-A5DA-2638-829F-908BD894D8C0}"/>
              </a:ext>
            </a:extLst>
          </p:cNvPr>
          <p:cNvSpPr txBox="1"/>
          <p:nvPr/>
        </p:nvSpPr>
        <p:spPr>
          <a:xfrm>
            <a:off x="320617" y="3046254"/>
            <a:ext cx="4358640" cy="1945639"/>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19124D"/>
                </a:solidFill>
                <a:latin typeface="Arial"/>
                <a:cs typeface="Arial"/>
              </a:rPr>
              <a:t>Any</a:t>
            </a:r>
            <a:r>
              <a:rPr sz="1800" spc="-20" dirty="0">
                <a:solidFill>
                  <a:srgbClr val="19124D"/>
                </a:solidFill>
                <a:latin typeface="Arial"/>
                <a:cs typeface="Arial"/>
              </a:rPr>
              <a:t> </a:t>
            </a:r>
            <a:r>
              <a:rPr sz="1800" dirty="0">
                <a:solidFill>
                  <a:srgbClr val="19124D"/>
                </a:solidFill>
                <a:latin typeface="Arial"/>
                <a:cs typeface="Arial"/>
              </a:rPr>
              <a:t>material</a:t>
            </a:r>
            <a:r>
              <a:rPr sz="1800" spc="-5" dirty="0">
                <a:solidFill>
                  <a:srgbClr val="19124D"/>
                </a:solidFill>
                <a:latin typeface="Arial"/>
                <a:cs typeface="Arial"/>
              </a:rPr>
              <a:t> </a:t>
            </a:r>
            <a:r>
              <a:rPr sz="1800" dirty="0">
                <a:solidFill>
                  <a:srgbClr val="19124D"/>
                </a:solidFill>
                <a:latin typeface="Arial"/>
                <a:cs typeface="Arial"/>
              </a:rPr>
              <a:t>development</a:t>
            </a:r>
            <a:r>
              <a:rPr sz="1800" spc="-10" dirty="0">
                <a:solidFill>
                  <a:srgbClr val="19124D"/>
                </a:solidFill>
                <a:latin typeface="Arial"/>
                <a:cs typeface="Arial"/>
              </a:rPr>
              <a:t> </a:t>
            </a:r>
            <a:r>
              <a:rPr sz="1800" dirty="0">
                <a:solidFill>
                  <a:srgbClr val="19124D"/>
                </a:solidFill>
                <a:latin typeface="Arial"/>
                <a:cs typeface="Arial"/>
              </a:rPr>
              <a:t>of</a:t>
            </a:r>
            <a:r>
              <a:rPr sz="1800" spc="-5" dirty="0">
                <a:solidFill>
                  <a:srgbClr val="19124D"/>
                </a:solidFill>
                <a:latin typeface="Arial"/>
                <a:cs typeface="Arial"/>
              </a:rPr>
              <a:t> </a:t>
            </a:r>
            <a:r>
              <a:rPr sz="1800" dirty="0">
                <a:solidFill>
                  <a:srgbClr val="19124D"/>
                </a:solidFill>
                <a:latin typeface="Arial"/>
                <a:cs typeface="Arial"/>
              </a:rPr>
              <a:t>port</a:t>
            </a:r>
            <a:r>
              <a:rPr sz="1800" spc="-5" dirty="0">
                <a:solidFill>
                  <a:srgbClr val="19124D"/>
                </a:solidFill>
                <a:latin typeface="Arial"/>
                <a:cs typeface="Arial"/>
              </a:rPr>
              <a:t> </a:t>
            </a:r>
            <a:r>
              <a:rPr sz="1800" spc="-10" dirty="0">
                <a:solidFill>
                  <a:srgbClr val="19124D"/>
                </a:solidFill>
                <a:latin typeface="Arial"/>
                <a:cs typeface="Arial"/>
              </a:rPr>
              <a:t>capacity </a:t>
            </a:r>
            <a:r>
              <a:rPr sz="1800" dirty="0">
                <a:solidFill>
                  <a:srgbClr val="19124D"/>
                </a:solidFill>
                <a:latin typeface="Arial"/>
                <a:cs typeface="Arial"/>
              </a:rPr>
              <a:t>on</a:t>
            </a:r>
            <a:r>
              <a:rPr sz="1800" spc="-5" dirty="0">
                <a:solidFill>
                  <a:srgbClr val="19124D"/>
                </a:solidFill>
                <a:latin typeface="Arial"/>
                <a:cs typeface="Arial"/>
              </a:rPr>
              <a:t> </a:t>
            </a:r>
            <a:r>
              <a:rPr sz="1800" dirty="0">
                <a:solidFill>
                  <a:srgbClr val="19124D"/>
                </a:solidFill>
                <a:latin typeface="Arial"/>
                <a:cs typeface="Arial"/>
              </a:rPr>
              <a:t>the</a:t>
            </a:r>
            <a:r>
              <a:rPr sz="1800" spc="-5" dirty="0">
                <a:solidFill>
                  <a:srgbClr val="19124D"/>
                </a:solidFill>
                <a:latin typeface="Arial"/>
                <a:cs typeface="Arial"/>
              </a:rPr>
              <a:t> </a:t>
            </a:r>
            <a:r>
              <a:rPr sz="1800" dirty="0">
                <a:solidFill>
                  <a:srgbClr val="19124D"/>
                </a:solidFill>
                <a:latin typeface="Arial"/>
                <a:cs typeface="Arial"/>
              </a:rPr>
              <a:t>East Coast</a:t>
            </a:r>
            <a:r>
              <a:rPr sz="1800" spc="-5" dirty="0">
                <a:solidFill>
                  <a:srgbClr val="19124D"/>
                </a:solidFill>
                <a:latin typeface="Arial"/>
                <a:cs typeface="Arial"/>
              </a:rPr>
              <a:t> </a:t>
            </a:r>
            <a:r>
              <a:rPr sz="1800" dirty="0">
                <a:solidFill>
                  <a:srgbClr val="19124D"/>
                </a:solidFill>
                <a:latin typeface="Arial"/>
                <a:cs typeface="Arial"/>
              </a:rPr>
              <a:t>is likely</a:t>
            </a:r>
            <a:r>
              <a:rPr sz="1800" spc="-5" dirty="0">
                <a:solidFill>
                  <a:srgbClr val="19124D"/>
                </a:solidFill>
                <a:latin typeface="Arial"/>
                <a:cs typeface="Arial"/>
              </a:rPr>
              <a:t> </a:t>
            </a:r>
            <a:r>
              <a:rPr sz="1800" dirty="0">
                <a:solidFill>
                  <a:srgbClr val="19124D"/>
                </a:solidFill>
                <a:latin typeface="Arial"/>
                <a:cs typeface="Arial"/>
              </a:rPr>
              <a:t>to </a:t>
            </a:r>
            <a:r>
              <a:rPr sz="1800" spc="-20" dirty="0">
                <a:solidFill>
                  <a:srgbClr val="19124D"/>
                </a:solidFill>
                <a:latin typeface="Arial"/>
                <a:cs typeface="Arial"/>
              </a:rPr>
              <a:t>need </a:t>
            </a:r>
            <a:r>
              <a:rPr sz="1800" dirty="0">
                <a:solidFill>
                  <a:srgbClr val="19124D"/>
                </a:solidFill>
                <a:latin typeface="Arial"/>
                <a:cs typeface="Arial"/>
              </a:rPr>
              <a:t>significant</a:t>
            </a:r>
            <a:r>
              <a:rPr sz="1800" spc="-10" dirty="0">
                <a:solidFill>
                  <a:srgbClr val="19124D"/>
                </a:solidFill>
                <a:latin typeface="Arial"/>
                <a:cs typeface="Arial"/>
              </a:rPr>
              <a:t> </a:t>
            </a:r>
            <a:r>
              <a:rPr sz="1800" dirty="0">
                <a:solidFill>
                  <a:srgbClr val="19124D"/>
                </a:solidFill>
                <a:latin typeface="Arial"/>
                <a:cs typeface="Arial"/>
              </a:rPr>
              <a:t>investment,</a:t>
            </a:r>
            <a:r>
              <a:rPr sz="1800" spc="-10" dirty="0">
                <a:solidFill>
                  <a:srgbClr val="19124D"/>
                </a:solidFill>
                <a:latin typeface="Arial"/>
                <a:cs typeface="Arial"/>
              </a:rPr>
              <a:t> </a:t>
            </a:r>
            <a:r>
              <a:rPr sz="1800" dirty="0">
                <a:solidFill>
                  <a:srgbClr val="19124D"/>
                </a:solidFill>
                <a:latin typeface="Arial"/>
                <a:cs typeface="Arial"/>
              </a:rPr>
              <a:t>involve</a:t>
            </a:r>
            <a:r>
              <a:rPr sz="1800" spc="-10" dirty="0">
                <a:solidFill>
                  <a:srgbClr val="19124D"/>
                </a:solidFill>
                <a:latin typeface="Arial"/>
                <a:cs typeface="Arial"/>
              </a:rPr>
              <a:t> complex </a:t>
            </a:r>
            <a:r>
              <a:rPr sz="1800" dirty="0">
                <a:solidFill>
                  <a:srgbClr val="19124D"/>
                </a:solidFill>
                <a:latin typeface="Arial"/>
                <a:cs typeface="Arial"/>
              </a:rPr>
              <a:t>planning</a:t>
            </a:r>
            <a:r>
              <a:rPr sz="1800" spc="-15" dirty="0">
                <a:solidFill>
                  <a:srgbClr val="19124D"/>
                </a:solidFill>
                <a:latin typeface="Arial"/>
                <a:cs typeface="Arial"/>
              </a:rPr>
              <a:t> </a:t>
            </a:r>
            <a:r>
              <a:rPr sz="1800" dirty="0">
                <a:solidFill>
                  <a:srgbClr val="19124D"/>
                </a:solidFill>
                <a:latin typeface="Arial"/>
                <a:cs typeface="Arial"/>
              </a:rPr>
              <a:t>challenges</a:t>
            </a:r>
            <a:r>
              <a:rPr sz="1800" spc="-15" dirty="0">
                <a:solidFill>
                  <a:srgbClr val="19124D"/>
                </a:solidFill>
                <a:latin typeface="Arial"/>
                <a:cs typeface="Arial"/>
              </a:rPr>
              <a:t> </a:t>
            </a:r>
            <a:r>
              <a:rPr sz="1800" dirty="0">
                <a:solidFill>
                  <a:srgbClr val="19124D"/>
                </a:solidFill>
                <a:latin typeface="Arial"/>
                <a:cs typeface="Arial"/>
              </a:rPr>
              <a:t>at</a:t>
            </a:r>
            <a:r>
              <a:rPr sz="1800" spc="-15" dirty="0">
                <a:solidFill>
                  <a:srgbClr val="19124D"/>
                </a:solidFill>
                <a:latin typeface="Arial"/>
                <a:cs typeface="Arial"/>
              </a:rPr>
              <a:t> </a:t>
            </a:r>
            <a:r>
              <a:rPr sz="1800" dirty="0">
                <a:solidFill>
                  <a:srgbClr val="19124D"/>
                </a:solidFill>
                <a:latin typeface="Arial"/>
                <a:cs typeface="Arial"/>
              </a:rPr>
              <a:t>a</a:t>
            </a:r>
            <a:r>
              <a:rPr sz="1800" spc="-15" dirty="0">
                <a:solidFill>
                  <a:srgbClr val="19124D"/>
                </a:solidFill>
                <a:latin typeface="Arial"/>
                <a:cs typeface="Arial"/>
              </a:rPr>
              <a:t> </a:t>
            </a:r>
            <a:r>
              <a:rPr sz="1800" dirty="0">
                <a:solidFill>
                  <a:srgbClr val="19124D"/>
                </a:solidFill>
                <a:latin typeface="Arial"/>
                <a:cs typeface="Arial"/>
              </a:rPr>
              <a:t>European</a:t>
            </a:r>
            <a:r>
              <a:rPr sz="1800" spc="-10" dirty="0">
                <a:solidFill>
                  <a:srgbClr val="19124D"/>
                </a:solidFill>
                <a:latin typeface="Arial"/>
                <a:cs typeface="Arial"/>
              </a:rPr>
              <a:t> level </a:t>
            </a:r>
            <a:r>
              <a:rPr sz="1800" dirty="0">
                <a:solidFill>
                  <a:srgbClr val="19124D"/>
                </a:solidFill>
                <a:latin typeface="Arial"/>
                <a:cs typeface="Arial"/>
              </a:rPr>
              <a:t>and</a:t>
            </a:r>
            <a:r>
              <a:rPr sz="1800" spc="-20" dirty="0">
                <a:solidFill>
                  <a:srgbClr val="19124D"/>
                </a:solidFill>
                <a:latin typeface="Arial"/>
                <a:cs typeface="Arial"/>
              </a:rPr>
              <a:t> </a:t>
            </a:r>
            <a:r>
              <a:rPr sz="1800" dirty="0">
                <a:solidFill>
                  <a:srgbClr val="19124D"/>
                </a:solidFill>
                <a:latin typeface="Arial"/>
                <a:cs typeface="Arial"/>
              </a:rPr>
              <a:t>take</a:t>
            </a:r>
            <a:r>
              <a:rPr sz="1800" spc="-10" dirty="0">
                <a:solidFill>
                  <a:srgbClr val="19124D"/>
                </a:solidFill>
                <a:latin typeface="Arial"/>
                <a:cs typeface="Arial"/>
              </a:rPr>
              <a:t> </a:t>
            </a:r>
            <a:r>
              <a:rPr sz="1800" dirty="0">
                <a:solidFill>
                  <a:srgbClr val="19124D"/>
                </a:solidFill>
                <a:latin typeface="Arial"/>
                <a:cs typeface="Arial"/>
              </a:rPr>
              <a:t>up</a:t>
            </a:r>
            <a:r>
              <a:rPr sz="1800" spc="-10" dirty="0">
                <a:solidFill>
                  <a:srgbClr val="19124D"/>
                </a:solidFill>
                <a:latin typeface="Arial"/>
                <a:cs typeface="Arial"/>
              </a:rPr>
              <a:t> </a:t>
            </a:r>
            <a:r>
              <a:rPr sz="1800" dirty="0">
                <a:solidFill>
                  <a:srgbClr val="19124D"/>
                </a:solidFill>
                <a:latin typeface="Arial"/>
                <a:cs typeface="Arial"/>
              </a:rPr>
              <a:t>to</a:t>
            </a:r>
            <a:r>
              <a:rPr sz="1800" spc="-10" dirty="0">
                <a:solidFill>
                  <a:srgbClr val="19124D"/>
                </a:solidFill>
                <a:latin typeface="Arial"/>
                <a:cs typeface="Arial"/>
              </a:rPr>
              <a:t> </a:t>
            </a:r>
            <a:r>
              <a:rPr sz="1800" dirty="0">
                <a:solidFill>
                  <a:srgbClr val="19124D"/>
                </a:solidFill>
                <a:latin typeface="Arial"/>
                <a:cs typeface="Arial"/>
              </a:rPr>
              <a:t>20</a:t>
            </a:r>
            <a:r>
              <a:rPr sz="1800" spc="-10" dirty="0">
                <a:solidFill>
                  <a:srgbClr val="19124D"/>
                </a:solidFill>
                <a:latin typeface="Arial"/>
                <a:cs typeface="Arial"/>
              </a:rPr>
              <a:t> </a:t>
            </a:r>
            <a:r>
              <a:rPr sz="1800" dirty="0">
                <a:solidFill>
                  <a:srgbClr val="19124D"/>
                </a:solidFill>
                <a:latin typeface="Arial"/>
                <a:cs typeface="Arial"/>
              </a:rPr>
              <a:t>years</a:t>
            </a:r>
            <a:r>
              <a:rPr sz="1800" spc="-10" dirty="0">
                <a:solidFill>
                  <a:srgbClr val="19124D"/>
                </a:solidFill>
                <a:latin typeface="Arial"/>
                <a:cs typeface="Arial"/>
              </a:rPr>
              <a:t> </a:t>
            </a:r>
            <a:r>
              <a:rPr sz="1800" dirty="0">
                <a:solidFill>
                  <a:srgbClr val="19124D"/>
                </a:solidFill>
                <a:latin typeface="Arial"/>
                <a:cs typeface="Arial"/>
              </a:rPr>
              <a:t>to</a:t>
            </a:r>
            <a:r>
              <a:rPr sz="1800" spc="-10" dirty="0">
                <a:solidFill>
                  <a:srgbClr val="19124D"/>
                </a:solidFill>
                <a:latin typeface="Arial"/>
                <a:cs typeface="Arial"/>
              </a:rPr>
              <a:t> </a:t>
            </a:r>
            <a:r>
              <a:rPr sz="1800" dirty="0">
                <a:solidFill>
                  <a:srgbClr val="19124D"/>
                </a:solidFill>
                <a:latin typeface="Arial"/>
                <a:cs typeface="Arial"/>
              </a:rPr>
              <a:t>complete</a:t>
            </a:r>
            <a:r>
              <a:rPr sz="1800" spc="-10" dirty="0">
                <a:solidFill>
                  <a:srgbClr val="19124D"/>
                </a:solidFill>
                <a:latin typeface="Arial"/>
                <a:cs typeface="Arial"/>
              </a:rPr>
              <a:t> during </a:t>
            </a:r>
            <a:r>
              <a:rPr sz="1800" dirty="0">
                <a:solidFill>
                  <a:srgbClr val="19124D"/>
                </a:solidFill>
                <a:latin typeface="Arial"/>
                <a:cs typeface="Arial"/>
              </a:rPr>
              <a:t>which</a:t>
            </a:r>
            <a:r>
              <a:rPr sz="1800" spc="-20" dirty="0">
                <a:solidFill>
                  <a:srgbClr val="19124D"/>
                </a:solidFill>
                <a:latin typeface="Arial"/>
                <a:cs typeface="Arial"/>
              </a:rPr>
              <a:t> </a:t>
            </a:r>
            <a:r>
              <a:rPr sz="1800" dirty="0">
                <a:solidFill>
                  <a:srgbClr val="19124D"/>
                </a:solidFill>
                <a:latin typeface="Arial"/>
                <a:cs typeface="Arial"/>
              </a:rPr>
              <a:t>time</a:t>
            </a:r>
            <a:r>
              <a:rPr sz="1800" spc="-15" dirty="0">
                <a:solidFill>
                  <a:srgbClr val="19124D"/>
                </a:solidFill>
                <a:latin typeface="Arial"/>
                <a:cs typeface="Arial"/>
              </a:rPr>
              <a:t> </a:t>
            </a:r>
            <a:r>
              <a:rPr sz="1800" dirty="0">
                <a:solidFill>
                  <a:srgbClr val="19124D"/>
                </a:solidFill>
                <a:latin typeface="Arial"/>
                <a:cs typeface="Arial"/>
              </a:rPr>
              <a:t>the</a:t>
            </a:r>
            <a:r>
              <a:rPr sz="1800" spc="-15" dirty="0">
                <a:solidFill>
                  <a:srgbClr val="19124D"/>
                </a:solidFill>
                <a:latin typeface="Arial"/>
                <a:cs typeface="Arial"/>
              </a:rPr>
              <a:t> </a:t>
            </a:r>
            <a:r>
              <a:rPr sz="1800" dirty="0">
                <a:solidFill>
                  <a:srgbClr val="19124D"/>
                </a:solidFill>
                <a:latin typeface="Arial"/>
                <a:cs typeface="Arial"/>
              </a:rPr>
              <a:t>State</a:t>
            </a:r>
            <a:r>
              <a:rPr sz="1800" spc="-20" dirty="0">
                <a:solidFill>
                  <a:srgbClr val="19124D"/>
                </a:solidFill>
                <a:latin typeface="Arial"/>
                <a:cs typeface="Arial"/>
              </a:rPr>
              <a:t> </a:t>
            </a:r>
            <a:r>
              <a:rPr sz="1800" dirty="0">
                <a:solidFill>
                  <a:srgbClr val="19124D"/>
                </a:solidFill>
                <a:latin typeface="Arial"/>
                <a:cs typeface="Arial"/>
              </a:rPr>
              <a:t>will</a:t>
            </a:r>
            <a:r>
              <a:rPr sz="1800" spc="-15" dirty="0">
                <a:solidFill>
                  <a:srgbClr val="19124D"/>
                </a:solidFill>
                <a:latin typeface="Arial"/>
                <a:cs typeface="Arial"/>
              </a:rPr>
              <a:t> </a:t>
            </a:r>
            <a:r>
              <a:rPr sz="1800" dirty="0">
                <a:solidFill>
                  <a:srgbClr val="19124D"/>
                </a:solidFill>
                <a:latin typeface="Arial"/>
                <a:cs typeface="Arial"/>
              </a:rPr>
              <a:t>still</a:t>
            </a:r>
            <a:r>
              <a:rPr sz="1800" spc="-15" dirty="0">
                <a:solidFill>
                  <a:srgbClr val="19124D"/>
                </a:solidFill>
                <a:latin typeface="Arial"/>
                <a:cs typeface="Arial"/>
              </a:rPr>
              <a:t> </a:t>
            </a:r>
            <a:r>
              <a:rPr sz="1800" dirty="0">
                <a:solidFill>
                  <a:srgbClr val="19124D"/>
                </a:solidFill>
                <a:latin typeface="Arial"/>
                <a:cs typeface="Arial"/>
              </a:rPr>
              <a:t>need</a:t>
            </a:r>
            <a:r>
              <a:rPr sz="1800" spc="-15" dirty="0">
                <a:solidFill>
                  <a:srgbClr val="19124D"/>
                </a:solidFill>
                <a:latin typeface="Arial"/>
                <a:cs typeface="Arial"/>
              </a:rPr>
              <a:t> </a:t>
            </a:r>
            <a:r>
              <a:rPr sz="1800" spc="-25" dirty="0">
                <a:solidFill>
                  <a:srgbClr val="19124D"/>
                </a:solidFill>
                <a:latin typeface="Arial"/>
                <a:cs typeface="Arial"/>
              </a:rPr>
              <a:t>to </a:t>
            </a:r>
            <a:r>
              <a:rPr sz="1800" dirty="0">
                <a:solidFill>
                  <a:srgbClr val="19124D"/>
                </a:solidFill>
                <a:latin typeface="Arial"/>
                <a:cs typeface="Arial"/>
              </a:rPr>
              <a:t>handle</a:t>
            </a:r>
            <a:r>
              <a:rPr sz="1800" spc="-40" dirty="0">
                <a:solidFill>
                  <a:srgbClr val="19124D"/>
                </a:solidFill>
                <a:latin typeface="Arial"/>
                <a:cs typeface="Arial"/>
              </a:rPr>
              <a:t> </a:t>
            </a:r>
            <a:r>
              <a:rPr sz="1800" dirty="0">
                <a:solidFill>
                  <a:srgbClr val="19124D"/>
                </a:solidFill>
                <a:latin typeface="Arial"/>
                <a:cs typeface="Arial"/>
              </a:rPr>
              <a:t>growing</a:t>
            </a:r>
            <a:r>
              <a:rPr sz="1800" spc="-40" dirty="0">
                <a:solidFill>
                  <a:srgbClr val="19124D"/>
                </a:solidFill>
                <a:latin typeface="Arial"/>
                <a:cs typeface="Arial"/>
              </a:rPr>
              <a:t> </a:t>
            </a:r>
            <a:r>
              <a:rPr sz="1800" dirty="0">
                <a:solidFill>
                  <a:srgbClr val="19124D"/>
                </a:solidFill>
                <a:latin typeface="Arial"/>
                <a:cs typeface="Arial"/>
              </a:rPr>
              <a:t>international</a:t>
            </a:r>
            <a:r>
              <a:rPr sz="1800" spc="-35" dirty="0">
                <a:solidFill>
                  <a:srgbClr val="19124D"/>
                </a:solidFill>
                <a:latin typeface="Arial"/>
                <a:cs typeface="Arial"/>
              </a:rPr>
              <a:t> </a:t>
            </a:r>
            <a:r>
              <a:rPr sz="1800" spc="-10" dirty="0">
                <a:solidFill>
                  <a:srgbClr val="19124D"/>
                </a:solidFill>
                <a:latin typeface="Arial"/>
                <a:cs typeface="Arial"/>
              </a:rPr>
              <a:t>trade.</a:t>
            </a:r>
            <a:endParaRPr sz="1800" dirty="0">
              <a:latin typeface="Arial"/>
              <a:cs typeface="Arial"/>
            </a:endParaRPr>
          </a:p>
        </p:txBody>
      </p:sp>
      <p:sp>
        <p:nvSpPr>
          <p:cNvPr id="9" name="object 8">
            <a:extLst>
              <a:ext uri="{FF2B5EF4-FFF2-40B4-BE49-F238E27FC236}">
                <a16:creationId xmlns:a16="http://schemas.microsoft.com/office/drawing/2014/main" id="{899EC66C-2143-6B18-CBF7-BC4143A79067}"/>
              </a:ext>
            </a:extLst>
          </p:cNvPr>
          <p:cNvSpPr txBox="1">
            <a:spLocks noGrp="1"/>
          </p:cNvSpPr>
          <p:nvPr>
            <p:ph type="title"/>
          </p:nvPr>
        </p:nvSpPr>
        <p:spPr>
          <a:xfrm>
            <a:off x="347300" y="404681"/>
            <a:ext cx="7898765" cy="751488"/>
          </a:xfrm>
          <a:prstGeom prst="rect">
            <a:avLst/>
          </a:prstGeom>
        </p:spPr>
        <p:txBody>
          <a:bodyPr vert="horz" wrap="square" lIns="0" tIns="12700" rIns="0" bIns="0" rtlCol="0">
            <a:spAutoFit/>
          </a:bodyPr>
          <a:lstStyle/>
          <a:p>
            <a:pPr marL="12700" marR="5080">
              <a:lnSpc>
                <a:spcPct val="100000"/>
              </a:lnSpc>
              <a:spcBef>
                <a:spcPts val="100"/>
              </a:spcBef>
            </a:pPr>
            <a:r>
              <a:rPr lang="en-IE" spc="-10" dirty="0">
                <a:solidFill>
                  <a:srgbClr val="FFFFFF"/>
                </a:solidFill>
              </a:rPr>
              <a:t>Alternatives to supplement DPC post 2040 will take 15yrs-20yrs to construct</a:t>
            </a:r>
            <a:endParaRPr spc="-25" dirty="0">
              <a:solidFill>
                <a:srgbClr val="FFFFFF"/>
              </a:solidFill>
            </a:endParaRPr>
          </a:p>
        </p:txBody>
      </p:sp>
      <p:sp>
        <p:nvSpPr>
          <p:cNvPr id="10" name="object 9">
            <a:extLst>
              <a:ext uri="{FF2B5EF4-FFF2-40B4-BE49-F238E27FC236}">
                <a16:creationId xmlns:a16="http://schemas.microsoft.com/office/drawing/2014/main" id="{E7A1683A-AFD9-8A1E-7E2F-066B4DF7A023}"/>
              </a:ext>
            </a:extLst>
          </p:cNvPr>
          <p:cNvSpPr txBox="1"/>
          <p:nvPr/>
        </p:nvSpPr>
        <p:spPr>
          <a:xfrm>
            <a:off x="9424999" y="2128034"/>
            <a:ext cx="2419985" cy="4557658"/>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19124D"/>
                </a:solidFill>
                <a:latin typeface="Arial"/>
                <a:cs typeface="Arial"/>
              </a:rPr>
              <a:t>Planning</a:t>
            </a:r>
            <a:r>
              <a:rPr sz="1600" spc="-20" dirty="0">
                <a:solidFill>
                  <a:srgbClr val="19124D"/>
                </a:solidFill>
                <a:latin typeface="Arial"/>
                <a:cs typeface="Arial"/>
              </a:rPr>
              <a:t> </a:t>
            </a:r>
            <a:r>
              <a:rPr sz="1600" dirty="0">
                <a:solidFill>
                  <a:srgbClr val="19124D"/>
                </a:solidFill>
                <a:latin typeface="Arial"/>
                <a:cs typeface="Arial"/>
              </a:rPr>
              <a:t>IROPI</a:t>
            </a:r>
            <a:r>
              <a:rPr sz="1600" spc="-15" dirty="0">
                <a:solidFill>
                  <a:srgbClr val="19124D"/>
                </a:solidFill>
                <a:latin typeface="Arial"/>
                <a:cs typeface="Arial"/>
              </a:rPr>
              <a:t> </a:t>
            </a:r>
            <a:r>
              <a:rPr sz="1600" spc="-10" dirty="0">
                <a:solidFill>
                  <a:srgbClr val="19124D"/>
                </a:solidFill>
                <a:latin typeface="Arial"/>
                <a:cs typeface="Arial"/>
              </a:rPr>
              <a:t>cases</a:t>
            </a:r>
            <a:endParaRPr sz="1600" dirty="0">
              <a:latin typeface="Arial"/>
              <a:cs typeface="Arial"/>
            </a:endParaRPr>
          </a:p>
          <a:p>
            <a:pPr marL="12700" marR="16510">
              <a:lnSpc>
                <a:spcPct val="100000"/>
              </a:lnSpc>
            </a:pPr>
            <a:r>
              <a:rPr sz="1600" dirty="0">
                <a:solidFill>
                  <a:srgbClr val="19124D"/>
                </a:solidFill>
                <a:latin typeface="Arial"/>
                <a:cs typeface="Arial"/>
              </a:rPr>
              <a:t>a</a:t>
            </a:r>
            <a:r>
              <a:rPr sz="1600" spc="-15" dirty="0">
                <a:solidFill>
                  <a:srgbClr val="19124D"/>
                </a:solidFill>
                <a:latin typeface="Arial"/>
                <a:cs typeface="Arial"/>
              </a:rPr>
              <a:t> </a:t>
            </a:r>
            <a:r>
              <a:rPr sz="1600" dirty="0">
                <a:solidFill>
                  <a:srgbClr val="19124D"/>
                </a:solidFill>
                <a:latin typeface="Arial"/>
                <a:cs typeface="Arial"/>
              </a:rPr>
              <a:t>key</a:t>
            </a:r>
            <a:r>
              <a:rPr sz="1600" spc="-15" dirty="0">
                <a:solidFill>
                  <a:srgbClr val="19124D"/>
                </a:solidFill>
                <a:latin typeface="Arial"/>
                <a:cs typeface="Arial"/>
              </a:rPr>
              <a:t> </a:t>
            </a:r>
            <a:r>
              <a:rPr sz="1600" dirty="0">
                <a:solidFill>
                  <a:srgbClr val="19124D"/>
                </a:solidFill>
                <a:latin typeface="Arial"/>
                <a:cs typeface="Arial"/>
              </a:rPr>
              <a:t>consideration</a:t>
            </a:r>
            <a:r>
              <a:rPr sz="1600" spc="-15" dirty="0">
                <a:solidFill>
                  <a:srgbClr val="19124D"/>
                </a:solidFill>
                <a:latin typeface="Arial"/>
                <a:cs typeface="Arial"/>
              </a:rPr>
              <a:t> </a:t>
            </a:r>
            <a:r>
              <a:rPr sz="1600" dirty="0">
                <a:solidFill>
                  <a:srgbClr val="19124D"/>
                </a:solidFill>
                <a:latin typeface="Arial"/>
                <a:cs typeface="Arial"/>
              </a:rPr>
              <a:t>-</a:t>
            </a:r>
            <a:r>
              <a:rPr sz="1600" spc="-15" dirty="0">
                <a:solidFill>
                  <a:srgbClr val="19124D"/>
                </a:solidFill>
                <a:latin typeface="Arial"/>
                <a:cs typeface="Arial"/>
              </a:rPr>
              <a:t> </a:t>
            </a:r>
            <a:r>
              <a:rPr sz="1600" spc="-20" dirty="0">
                <a:solidFill>
                  <a:srgbClr val="19124D"/>
                </a:solidFill>
                <a:latin typeface="Arial"/>
                <a:cs typeface="Arial"/>
              </a:rPr>
              <a:t>need </a:t>
            </a:r>
            <a:r>
              <a:rPr sz="1600" dirty="0">
                <a:solidFill>
                  <a:srgbClr val="19124D"/>
                </a:solidFill>
                <a:latin typeface="Arial"/>
                <a:cs typeface="Arial"/>
              </a:rPr>
              <a:t>to</a:t>
            </a:r>
            <a:r>
              <a:rPr sz="1600" spc="-20" dirty="0">
                <a:solidFill>
                  <a:srgbClr val="19124D"/>
                </a:solidFill>
                <a:latin typeface="Arial"/>
                <a:cs typeface="Arial"/>
              </a:rPr>
              <a:t> </a:t>
            </a:r>
            <a:r>
              <a:rPr sz="1600" dirty="0">
                <a:solidFill>
                  <a:srgbClr val="19124D"/>
                </a:solidFill>
                <a:latin typeface="Arial"/>
                <a:cs typeface="Arial"/>
              </a:rPr>
              <a:t>prove</a:t>
            </a:r>
            <a:r>
              <a:rPr sz="1600" spc="-10" dirty="0">
                <a:solidFill>
                  <a:srgbClr val="19124D"/>
                </a:solidFill>
                <a:latin typeface="Arial"/>
                <a:cs typeface="Arial"/>
              </a:rPr>
              <a:t> </a:t>
            </a:r>
            <a:r>
              <a:rPr sz="1600" dirty="0">
                <a:solidFill>
                  <a:srgbClr val="19124D"/>
                </a:solidFill>
                <a:latin typeface="Arial"/>
                <a:cs typeface="Arial"/>
              </a:rPr>
              <a:t>no</a:t>
            </a:r>
            <a:r>
              <a:rPr sz="1600" spc="-10" dirty="0">
                <a:solidFill>
                  <a:srgbClr val="19124D"/>
                </a:solidFill>
                <a:latin typeface="Arial"/>
                <a:cs typeface="Arial"/>
              </a:rPr>
              <a:t> alternative</a:t>
            </a:r>
            <a:endParaRPr sz="1600" dirty="0">
              <a:latin typeface="Arial"/>
              <a:cs typeface="Arial"/>
            </a:endParaRPr>
          </a:p>
          <a:p>
            <a:pPr marL="12700">
              <a:lnSpc>
                <a:spcPct val="100000"/>
              </a:lnSpc>
              <a:spcBef>
                <a:spcPts val="425"/>
              </a:spcBef>
            </a:pPr>
            <a:endParaRPr lang="en-IE" sz="1600" b="1" spc="-10" dirty="0">
              <a:solidFill>
                <a:srgbClr val="0067B1"/>
              </a:solidFill>
              <a:latin typeface="Arial"/>
              <a:cs typeface="Arial"/>
            </a:endParaRPr>
          </a:p>
          <a:p>
            <a:pPr marL="12700">
              <a:lnSpc>
                <a:spcPct val="100000"/>
              </a:lnSpc>
              <a:spcBef>
                <a:spcPts val="425"/>
              </a:spcBef>
            </a:pPr>
            <a:r>
              <a:rPr sz="1600" b="1" spc="-10" dirty="0">
                <a:solidFill>
                  <a:srgbClr val="0067B1"/>
                </a:solidFill>
                <a:latin typeface="Arial"/>
                <a:cs typeface="Arial"/>
              </a:rPr>
              <a:t>Rosslare</a:t>
            </a:r>
            <a:endParaRPr sz="1600" dirty="0">
              <a:latin typeface="Arial"/>
              <a:cs typeface="Arial"/>
            </a:endParaRPr>
          </a:p>
          <a:p>
            <a:pPr marL="12700">
              <a:lnSpc>
                <a:spcPct val="100000"/>
              </a:lnSpc>
            </a:pPr>
            <a:r>
              <a:rPr sz="1600" dirty="0">
                <a:solidFill>
                  <a:srgbClr val="19124D"/>
                </a:solidFill>
                <a:latin typeface="Arial"/>
                <a:cs typeface="Arial"/>
              </a:rPr>
              <a:t>6</a:t>
            </a:r>
            <a:r>
              <a:rPr sz="1600" spc="-25" dirty="0">
                <a:solidFill>
                  <a:srgbClr val="19124D"/>
                </a:solidFill>
                <a:latin typeface="Arial"/>
                <a:cs typeface="Arial"/>
              </a:rPr>
              <a:t> </a:t>
            </a:r>
            <a:r>
              <a:rPr sz="1600" dirty="0">
                <a:solidFill>
                  <a:srgbClr val="19124D"/>
                </a:solidFill>
                <a:latin typeface="Arial"/>
                <a:cs typeface="Arial"/>
              </a:rPr>
              <a:t>Natura</a:t>
            </a:r>
            <a:r>
              <a:rPr sz="1600" spc="-15" dirty="0">
                <a:solidFill>
                  <a:srgbClr val="19124D"/>
                </a:solidFill>
                <a:latin typeface="Arial"/>
                <a:cs typeface="Arial"/>
              </a:rPr>
              <a:t> </a:t>
            </a:r>
            <a:r>
              <a:rPr sz="1600" dirty="0">
                <a:solidFill>
                  <a:srgbClr val="19124D"/>
                </a:solidFill>
                <a:latin typeface="Arial"/>
                <a:cs typeface="Arial"/>
              </a:rPr>
              <a:t>2000</a:t>
            </a:r>
            <a:r>
              <a:rPr sz="1600" spc="-10" dirty="0">
                <a:solidFill>
                  <a:srgbClr val="19124D"/>
                </a:solidFill>
                <a:latin typeface="Arial"/>
                <a:cs typeface="Arial"/>
              </a:rPr>
              <a:t> sites</a:t>
            </a:r>
            <a:endParaRPr sz="1600" dirty="0">
              <a:latin typeface="Arial"/>
              <a:cs typeface="Arial"/>
            </a:endParaRPr>
          </a:p>
          <a:p>
            <a:pPr marL="12700">
              <a:lnSpc>
                <a:spcPct val="100000"/>
              </a:lnSpc>
              <a:spcBef>
                <a:spcPts val="425"/>
              </a:spcBef>
            </a:pPr>
            <a:r>
              <a:rPr sz="1600" b="1" spc="-10" dirty="0">
                <a:solidFill>
                  <a:srgbClr val="0067B1"/>
                </a:solidFill>
                <a:latin typeface="Arial"/>
                <a:cs typeface="Arial"/>
              </a:rPr>
              <a:t>Bremore</a:t>
            </a:r>
            <a:endParaRPr sz="1600" dirty="0">
              <a:latin typeface="Arial"/>
              <a:cs typeface="Arial"/>
            </a:endParaRPr>
          </a:p>
          <a:p>
            <a:pPr marL="12700">
              <a:lnSpc>
                <a:spcPct val="100000"/>
              </a:lnSpc>
            </a:pPr>
            <a:r>
              <a:rPr sz="1600" dirty="0">
                <a:solidFill>
                  <a:srgbClr val="19124D"/>
                </a:solidFill>
                <a:latin typeface="Arial"/>
                <a:cs typeface="Arial"/>
              </a:rPr>
              <a:t>1</a:t>
            </a:r>
            <a:r>
              <a:rPr sz="1600" spc="-25" dirty="0">
                <a:solidFill>
                  <a:srgbClr val="19124D"/>
                </a:solidFill>
                <a:latin typeface="Arial"/>
                <a:cs typeface="Arial"/>
              </a:rPr>
              <a:t> </a:t>
            </a:r>
            <a:r>
              <a:rPr sz="1600" dirty="0">
                <a:solidFill>
                  <a:srgbClr val="19124D"/>
                </a:solidFill>
                <a:latin typeface="Arial"/>
                <a:cs typeface="Arial"/>
              </a:rPr>
              <a:t>Natura</a:t>
            </a:r>
            <a:r>
              <a:rPr sz="1600" spc="-15" dirty="0">
                <a:solidFill>
                  <a:srgbClr val="19124D"/>
                </a:solidFill>
                <a:latin typeface="Arial"/>
                <a:cs typeface="Arial"/>
              </a:rPr>
              <a:t> </a:t>
            </a:r>
            <a:r>
              <a:rPr sz="1600" dirty="0">
                <a:solidFill>
                  <a:srgbClr val="19124D"/>
                </a:solidFill>
                <a:latin typeface="Arial"/>
                <a:cs typeface="Arial"/>
              </a:rPr>
              <a:t>2000</a:t>
            </a:r>
            <a:r>
              <a:rPr sz="1600" spc="-10" dirty="0">
                <a:solidFill>
                  <a:srgbClr val="19124D"/>
                </a:solidFill>
                <a:latin typeface="Arial"/>
                <a:cs typeface="Arial"/>
              </a:rPr>
              <a:t> </a:t>
            </a:r>
            <a:r>
              <a:rPr sz="1600" spc="-20" dirty="0">
                <a:solidFill>
                  <a:srgbClr val="19124D"/>
                </a:solidFill>
                <a:latin typeface="Arial"/>
                <a:cs typeface="Arial"/>
              </a:rPr>
              <a:t>site</a:t>
            </a:r>
            <a:endParaRPr sz="1600" dirty="0">
              <a:latin typeface="Arial"/>
              <a:cs typeface="Arial"/>
            </a:endParaRPr>
          </a:p>
          <a:p>
            <a:pPr marL="12700">
              <a:lnSpc>
                <a:spcPct val="100000"/>
              </a:lnSpc>
              <a:spcBef>
                <a:spcPts val="425"/>
              </a:spcBef>
            </a:pPr>
            <a:endParaRPr lang="en-IE" sz="1600" b="1" spc="-10" dirty="0">
              <a:solidFill>
                <a:srgbClr val="0067B1"/>
              </a:solidFill>
              <a:latin typeface="Arial"/>
              <a:cs typeface="Arial"/>
            </a:endParaRPr>
          </a:p>
          <a:p>
            <a:pPr marL="12700">
              <a:lnSpc>
                <a:spcPct val="100000"/>
              </a:lnSpc>
              <a:spcBef>
                <a:spcPts val="425"/>
              </a:spcBef>
            </a:pPr>
            <a:r>
              <a:rPr sz="1600" b="1" spc="-10" dirty="0">
                <a:solidFill>
                  <a:srgbClr val="0067B1"/>
                </a:solidFill>
                <a:latin typeface="Arial"/>
                <a:cs typeface="Arial"/>
              </a:rPr>
              <a:t>Construction</a:t>
            </a:r>
            <a:endParaRPr sz="1600" dirty="0">
              <a:latin typeface="Arial"/>
              <a:cs typeface="Arial"/>
            </a:endParaRPr>
          </a:p>
          <a:p>
            <a:pPr marL="12700" marR="73025">
              <a:lnSpc>
                <a:spcPct val="100000"/>
              </a:lnSpc>
            </a:pPr>
            <a:r>
              <a:rPr sz="1600" dirty="0">
                <a:solidFill>
                  <a:srgbClr val="19124D"/>
                </a:solidFill>
                <a:latin typeface="Arial"/>
                <a:cs typeface="Arial"/>
              </a:rPr>
              <a:t>3FM</a:t>
            </a:r>
            <a:r>
              <a:rPr sz="1600" spc="-5" dirty="0">
                <a:solidFill>
                  <a:srgbClr val="19124D"/>
                </a:solidFill>
                <a:latin typeface="Arial"/>
                <a:cs typeface="Arial"/>
              </a:rPr>
              <a:t> </a:t>
            </a:r>
            <a:r>
              <a:rPr sz="1600" dirty="0">
                <a:solidFill>
                  <a:srgbClr val="19124D"/>
                </a:solidFill>
                <a:latin typeface="Arial"/>
                <a:cs typeface="Arial"/>
              </a:rPr>
              <a:t>– 20 years </a:t>
            </a:r>
            <a:r>
              <a:rPr sz="1600" spc="-20" dirty="0">
                <a:solidFill>
                  <a:srgbClr val="19124D"/>
                </a:solidFill>
                <a:latin typeface="Arial"/>
                <a:cs typeface="Arial"/>
              </a:rPr>
              <a:t>from </a:t>
            </a:r>
            <a:r>
              <a:rPr sz="1600" dirty="0">
                <a:solidFill>
                  <a:srgbClr val="19124D"/>
                </a:solidFill>
                <a:latin typeface="Arial"/>
                <a:cs typeface="Arial"/>
              </a:rPr>
              <a:t>planning</a:t>
            </a:r>
            <a:r>
              <a:rPr sz="1600" spc="-30" dirty="0">
                <a:solidFill>
                  <a:srgbClr val="19124D"/>
                </a:solidFill>
                <a:latin typeface="Arial"/>
                <a:cs typeface="Arial"/>
              </a:rPr>
              <a:t> </a:t>
            </a:r>
            <a:r>
              <a:rPr sz="1600" dirty="0">
                <a:solidFill>
                  <a:srgbClr val="19124D"/>
                </a:solidFill>
                <a:latin typeface="Arial"/>
                <a:cs typeface="Arial"/>
              </a:rPr>
              <a:t>to</a:t>
            </a:r>
            <a:r>
              <a:rPr sz="1600" spc="-30" dirty="0">
                <a:solidFill>
                  <a:srgbClr val="19124D"/>
                </a:solidFill>
                <a:latin typeface="Arial"/>
                <a:cs typeface="Arial"/>
              </a:rPr>
              <a:t> </a:t>
            </a:r>
            <a:r>
              <a:rPr sz="1600" dirty="0">
                <a:solidFill>
                  <a:srgbClr val="19124D"/>
                </a:solidFill>
                <a:latin typeface="Arial"/>
                <a:cs typeface="Arial"/>
              </a:rPr>
              <a:t>completion</a:t>
            </a:r>
            <a:r>
              <a:rPr sz="1600" spc="-25" dirty="0">
                <a:solidFill>
                  <a:srgbClr val="19124D"/>
                </a:solidFill>
                <a:latin typeface="Arial"/>
                <a:cs typeface="Arial"/>
              </a:rPr>
              <a:t> on </a:t>
            </a:r>
            <a:r>
              <a:rPr sz="1600" dirty="0">
                <a:solidFill>
                  <a:srgbClr val="19124D"/>
                </a:solidFill>
                <a:latin typeface="Arial"/>
                <a:cs typeface="Arial"/>
              </a:rPr>
              <a:t>existing</a:t>
            </a:r>
            <a:r>
              <a:rPr sz="1600" spc="-30" dirty="0">
                <a:solidFill>
                  <a:srgbClr val="19124D"/>
                </a:solidFill>
                <a:latin typeface="Arial"/>
                <a:cs typeface="Arial"/>
              </a:rPr>
              <a:t> </a:t>
            </a:r>
            <a:r>
              <a:rPr sz="1600" dirty="0">
                <a:solidFill>
                  <a:srgbClr val="19124D"/>
                </a:solidFill>
                <a:latin typeface="Arial"/>
                <a:cs typeface="Arial"/>
              </a:rPr>
              <a:t>brown</a:t>
            </a:r>
            <a:r>
              <a:rPr sz="1600" spc="-25" dirty="0">
                <a:solidFill>
                  <a:srgbClr val="19124D"/>
                </a:solidFill>
                <a:latin typeface="Arial"/>
                <a:cs typeface="Arial"/>
              </a:rPr>
              <a:t> </a:t>
            </a:r>
            <a:r>
              <a:rPr sz="1600" spc="-10" dirty="0">
                <a:solidFill>
                  <a:srgbClr val="19124D"/>
                </a:solidFill>
                <a:latin typeface="Arial"/>
                <a:cs typeface="Arial"/>
              </a:rPr>
              <a:t>field/heavy </a:t>
            </a:r>
            <a:r>
              <a:rPr sz="1600" dirty="0">
                <a:solidFill>
                  <a:srgbClr val="19124D"/>
                </a:solidFill>
                <a:latin typeface="Arial"/>
                <a:cs typeface="Arial"/>
              </a:rPr>
              <a:t>industrial</a:t>
            </a:r>
            <a:r>
              <a:rPr sz="1600" spc="-45" dirty="0">
                <a:solidFill>
                  <a:srgbClr val="19124D"/>
                </a:solidFill>
                <a:latin typeface="Arial"/>
                <a:cs typeface="Arial"/>
              </a:rPr>
              <a:t> </a:t>
            </a:r>
            <a:r>
              <a:rPr sz="1600" spc="-20" dirty="0">
                <a:solidFill>
                  <a:srgbClr val="19124D"/>
                </a:solidFill>
                <a:latin typeface="Arial"/>
                <a:cs typeface="Arial"/>
              </a:rPr>
              <a:t>site</a:t>
            </a:r>
            <a:endParaRPr sz="1600" dirty="0">
              <a:latin typeface="Arial"/>
              <a:cs typeface="Arial"/>
            </a:endParaRPr>
          </a:p>
          <a:p>
            <a:pPr marL="12700">
              <a:lnSpc>
                <a:spcPct val="100000"/>
              </a:lnSpc>
              <a:spcBef>
                <a:spcPts val="425"/>
              </a:spcBef>
            </a:pPr>
            <a:endParaRPr lang="en-IE" sz="1600" b="1" dirty="0">
              <a:solidFill>
                <a:srgbClr val="0067B1"/>
              </a:solidFill>
              <a:latin typeface="Arial"/>
              <a:cs typeface="Arial"/>
            </a:endParaRPr>
          </a:p>
          <a:p>
            <a:pPr marL="12700">
              <a:lnSpc>
                <a:spcPct val="100000"/>
              </a:lnSpc>
              <a:spcBef>
                <a:spcPts val="425"/>
              </a:spcBef>
            </a:pPr>
            <a:r>
              <a:rPr sz="1600" b="1" dirty="0">
                <a:solidFill>
                  <a:srgbClr val="0067B1"/>
                </a:solidFill>
                <a:latin typeface="Arial"/>
                <a:cs typeface="Arial"/>
              </a:rPr>
              <a:t>Environmental </a:t>
            </a:r>
            <a:r>
              <a:rPr sz="1600" b="1" spc="-10" dirty="0">
                <a:solidFill>
                  <a:srgbClr val="0067B1"/>
                </a:solidFill>
                <a:latin typeface="Arial"/>
                <a:cs typeface="Arial"/>
              </a:rPr>
              <a:t>Impact</a:t>
            </a:r>
            <a:endParaRPr sz="1600" dirty="0">
              <a:latin typeface="Arial"/>
              <a:cs typeface="Arial"/>
            </a:endParaRPr>
          </a:p>
          <a:p>
            <a:pPr marL="12700">
              <a:lnSpc>
                <a:spcPct val="100000"/>
              </a:lnSpc>
            </a:pPr>
            <a:r>
              <a:rPr sz="1600" dirty="0">
                <a:solidFill>
                  <a:srgbClr val="19124D"/>
                </a:solidFill>
                <a:latin typeface="Arial"/>
                <a:cs typeface="Arial"/>
              </a:rPr>
              <a:t>Construction</a:t>
            </a:r>
            <a:r>
              <a:rPr sz="1600" spc="-35" dirty="0">
                <a:solidFill>
                  <a:srgbClr val="19124D"/>
                </a:solidFill>
                <a:latin typeface="Arial"/>
                <a:cs typeface="Arial"/>
              </a:rPr>
              <a:t> </a:t>
            </a:r>
            <a:r>
              <a:rPr sz="1600" dirty="0">
                <a:solidFill>
                  <a:srgbClr val="19124D"/>
                </a:solidFill>
                <a:latin typeface="Arial"/>
                <a:cs typeface="Arial"/>
              </a:rPr>
              <a:t>and</a:t>
            </a:r>
            <a:r>
              <a:rPr sz="1600" spc="-30" dirty="0">
                <a:solidFill>
                  <a:srgbClr val="19124D"/>
                </a:solidFill>
                <a:latin typeface="Arial"/>
                <a:cs typeface="Arial"/>
              </a:rPr>
              <a:t> </a:t>
            </a:r>
            <a:r>
              <a:rPr sz="1600" spc="-10" dirty="0">
                <a:solidFill>
                  <a:srgbClr val="19124D"/>
                </a:solidFill>
                <a:latin typeface="Arial"/>
                <a:cs typeface="Arial"/>
              </a:rPr>
              <a:t>transport</a:t>
            </a:r>
            <a:endParaRPr sz="1600" dirty="0">
              <a:latin typeface="Arial"/>
              <a:cs typeface="Arial"/>
            </a:endParaRPr>
          </a:p>
        </p:txBody>
      </p:sp>
      <p:sp>
        <p:nvSpPr>
          <p:cNvPr id="11" name="object 10">
            <a:extLst>
              <a:ext uri="{FF2B5EF4-FFF2-40B4-BE49-F238E27FC236}">
                <a16:creationId xmlns:a16="http://schemas.microsoft.com/office/drawing/2014/main" id="{C8977477-A79F-5C7C-7D04-8203849943C4}"/>
              </a:ext>
            </a:extLst>
          </p:cNvPr>
          <p:cNvSpPr txBox="1"/>
          <p:nvPr/>
        </p:nvSpPr>
        <p:spPr>
          <a:xfrm>
            <a:off x="7705392" y="5331397"/>
            <a:ext cx="774700" cy="238125"/>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0067B1"/>
                </a:solidFill>
                <a:latin typeface="Arial"/>
                <a:cs typeface="Arial"/>
              </a:rPr>
              <a:t>Rosslare</a:t>
            </a:r>
            <a:endParaRPr sz="1400">
              <a:latin typeface="Arial"/>
              <a:cs typeface="Arial"/>
            </a:endParaRPr>
          </a:p>
        </p:txBody>
      </p:sp>
      <p:sp>
        <p:nvSpPr>
          <p:cNvPr id="12" name="object 11">
            <a:extLst>
              <a:ext uri="{FF2B5EF4-FFF2-40B4-BE49-F238E27FC236}">
                <a16:creationId xmlns:a16="http://schemas.microsoft.com/office/drawing/2014/main" id="{ACFEF898-D195-D1A3-748B-646C25F7C964}"/>
              </a:ext>
            </a:extLst>
          </p:cNvPr>
          <p:cNvSpPr txBox="1"/>
          <p:nvPr/>
        </p:nvSpPr>
        <p:spPr>
          <a:xfrm>
            <a:off x="7921845" y="3088508"/>
            <a:ext cx="754380" cy="238125"/>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0067B1"/>
                </a:solidFill>
                <a:latin typeface="Arial"/>
                <a:cs typeface="Arial"/>
              </a:rPr>
              <a:t>Bremore</a:t>
            </a:r>
            <a:endParaRPr sz="1400">
              <a:latin typeface="Arial"/>
              <a:cs typeface="Arial"/>
            </a:endParaRPr>
          </a:p>
        </p:txBody>
      </p:sp>
      <p:grpSp>
        <p:nvGrpSpPr>
          <p:cNvPr id="13" name="object 12">
            <a:extLst>
              <a:ext uri="{FF2B5EF4-FFF2-40B4-BE49-F238E27FC236}">
                <a16:creationId xmlns:a16="http://schemas.microsoft.com/office/drawing/2014/main" id="{8C1E089D-0DCD-190A-7A39-53717E4D2D1C}"/>
              </a:ext>
            </a:extLst>
          </p:cNvPr>
          <p:cNvGrpSpPr/>
          <p:nvPr/>
        </p:nvGrpSpPr>
        <p:grpSpPr>
          <a:xfrm>
            <a:off x="7570755" y="3180520"/>
            <a:ext cx="291465" cy="2317750"/>
            <a:chOff x="7570755" y="3180520"/>
            <a:chExt cx="291465" cy="2317750"/>
          </a:xfrm>
        </p:grpSpPr>
        <p:pic>
          <p:nvPicPr>
            <p:cNvPr id="14" name="object 13">
              <a:extLst>
                <a:ext uri="{FF2B5EF4-FFF2-40B4-BE49-F238E27FC236}">
                  <a16:creationId xmlns:a16="http://schemas.microsoft.com/office/drawing/2014/main" id="{514007A2-1835-D629-1ED7-0B1441025838}"/>
                </a:ext>
              </a:extLst>
            </p:cNvPr>
            <p:cNvPicPr/>
            <p:nvPr/>
          </p:nvPicPr>
          <p:blipFill>
            <a:blip r:embed="rId3" cstate="screen">
              <a:extLst>
                <a:ext uri="{28A0092B-C50C-407E-A947-70E740481C1C}">
                  <a14:useLocalDpi xmlns:a14="http://schemas.microsoft.com/office/drawing/2010/main"/>
                </a:ext>
              </a:extLst>
            </a:blip>
            <a:stretch>
              <a:fillRect/>
            </a:stretch>
          </p:blipFill>
          <p:spPr>
            <a:xfrm>
              <a:off x="7570755" y="5423406"/>
              <a:ext cx="74523" cy="74523"/>
            </a:xfrm>
            <a:prstGeom prst="rect">
              <a:avLst/>
            </a:prstGeom>
          </p:spPr>
        </p:pic>
        <p:pic>
          <p:nvPicPr>
            <p:cNvPr id="15" name="object 14">
              <a:extLst>
                <a:ext uri="{FF2B5EF4-FFF2-40B4-BE49-F238E27FC236}">
                  <a16:creationId xmlns:a16="http://schemas.microsoft.com/office/drawing/2014/main" id="{0E1D8422-8A37-4847-7D52-0F5B5571324B}"/>
                </a:ext>
              </a:extLst>
            </p:cNvPr>
            <p:cNvPicPr/>
            <p:nvPr/>
          </p:nvPicPr>
          <p:blipFill>
            <a:blip r:embed="rId4" cstate="screen">
              <a:extLst>
                <a:ext uri="{28A0092B-C50C-407E-A947-70E740481C1C}">
                  <a14:useLocalDpi xmlns:a14="http://schemas.microsoft.com/office/drawing/2010/main"/>
                </a:ext>
              </a:extLst>
            </a:blip>
            <a:stretch>
              <a:fillRect/>
            </a:stretch>
          </p:blipFill>
          <p:spPr>
            <a:xfrm>
              <a:off x="7787162" y="3180520"/>
              <a:ext cx="74523" cy="74523"/>
            </a:xfrm>
            <a:prstGeom prst="rect">
              <a:avLst/>
            </a:prstGeom>
          </p:spPr>
        </p:pic>
        <p:pic>
          <p:nvPicPr>
            <p:cNvPr id="16" name="object 15">
              <a:extLst>
                <a:ext uri="{FF2B5EF4-FFF2-40B4-BE49-F238E27FC236}">
                  <a16:creationId xmlns:a16="http://schemas.microsoft.com/office/drawing/2014/main" id="{73E05D0B-68E9-7C53-324A-653A75700814}"/>
                </a:ext>
              </a:extLst>
            </p:cNvPr>
            <p:cNvPicPr/>
            <p:nvPr/>
          </p:nvPicPr>
          <p:blipFill>
            <a:blip r:embed="rId5" cstate="screen">
              <a:extLst>
                <a:ext uri="{28A0092B-C50C-407E-A947-70E740481C1C}">
                  <a14:useLocalDpi xmlns:a14="http://schemas.microsoft.com/office/drawing/2010/main"/>
                </a:ext>
              </a:extLst>
            </a:blip>
            <a:stretch>
              <a:fillRect/>
            </a:stretch>
          </p:blipFill>
          <p:spPr>
            <a:xfrm>
              <a:off x="7759108" y="3648015"/>
              <a:ext cx="74523" cy="74523"/>
            </a:xfrm>
            <a:prstGeom prst="rect">
              <a:avLst/>
            </a:prstGeom>
          </p:spPr>
        </p:pic>
      </p:grpSp>
      <p:sp>
        <p:nvSpPr>
          <p:cNvPr id="17" name="object 16">
            <a:extLst>
              <a:ext uri="{FF2B5EF4-FFF2-40B4-BE49-F238E27FC236}">
                <a16:creationId xmlns:a16="http://schemas.microsoft.com/office/drawing/2014/main" id="{9423867B-FBE5-13B9-1C8C-8A788D87FF9E}"/>
              </a:ext>
            </a:extLst>
          </p:cNvPr>
          <p:cNvSpPr txBox="1"/>
          <p:nvPr/>
        </p:nvSpPr>
        <p:spPr>
          <a:xfrm>
            <a:off x="7880908" y="3552628"/>
            <a:ext cx="577215" cy="238125"/>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0067B1"/>
                </a:solidFill>
                <a:latin typeface="Arial"/>
                <a:cs typeface="Arial"/>
              </a:rPr>
              <a:t>Dublin</a:t>
            </a:r>
            <a:endParaRPr sz="1400">
              <a:latin typeface="Arial"/>
              <a:cs typeface="Arial"/>
            </a:endParaRPr>
          </a:p>
        </p:txBody>
      </p:sp>
      <p:sp>
        <p:nvSpPr>
          <p:cNvPr id="18" name="object 17">
            <a:extLst>
              <a:ext uri="{FF2B5EF4-FFF2-40B4-BE49-F238E27FC236}">
                <a16:creationId xmlns:a16="http://schemas.microsoft.com/office/drawing/2014/main" id="{83FF25FD-AFEA-CA65-EF58-4BF02395D951}"/>
              </a:ext>
            </a:extLst>
          </p:cNvPr>
          <p:cNvSpPr txBox="1"/>
          <p:nvPr/>
        </p:nvSpPr>
        <p:spPr>
          <a:xfrm>
            <a:off x="5286247" y="2650649"/>
            <a:ext cx="828675" cy="395605"/>
          </a:xfrm>
          <a:prstGeom prst="rect">
            <a:avLst/>
          </a:prstGeom>
        </p:spPr>
        <p:txBody>
          <a:bodyPr vert="horz" wrap="square" lIns="0" tIns="46355" rIns="0" bIns="0" rtlCol="0">
            <a:spAutoFit/>
          </a:bodyPr>
          <a:lstStyle/>
          <a:p>
            <a:pPr marL="12700" marR="5080">
              <a:lnSpc>
                <a:spcPts val="1320"/>
              </a:lnSpc>
              <a:spcBef>
                <a:spcPts val="365"/>
              </a:spcBef>
            </a:pPr>
            <a:r>
              <a:rPr sz="1300" b="1" spc="-10" dirty="0">
                <a:solidFill>
                  <a:srgbClr val="0067B1"/>
                </a:solidFill>
                <a:latin typeface="Arial"/>
                <a:cs typeface="Arial"/>
              </a:rPr>
              <a:t>Natura </a:t>
            </a:r>
            <a:r>
              <a:rPr sz="1300" b="1" dirty="0">
                <a:solidFill>
                  <a:srgbClr val="0067B1"/>
                </a:solidFill>
                <a:latin typeface="Arial"/>
                <a:cs typeface="Arial"/>
              </a:rPr>
              <a:t>2000</a:t>
            </a:r>
            <a:r>
              <a:rPr sz="1300" b="1" spc="15" dirty="0">
                <a:solidFill>
                  <a:srgbClr val="0067B1"/>
                </a:solidFill>
                <a:latin typeface="Arial"/>
                <a:cs typeface="Arial"/>
              </a:rPr>
              <a:t> </a:t>
            </a:r>
            <a:r>
              <a:rPr sz="1300" b="1" spc="-20" dirty="0">
                <a:solidFill>
                  <a:srgbClr val="0067B1"/>
                </a:solidFill>
                <a:latin typeface="Arial"/>
                <a:cs typeface="Arial"/>
              </a:rPr>
              <a:t>sites</a:t>
            </a:r>
            <a:endParaRPr sz="1300">
              <a:latin typeface="Arial"/>
              <a:cs typeface="Arial"/>
            </a:endParaRPr>
          </a:p>
        </p:txBody>
      </p:sp>
      <p:sp>
        <p:nvSpPr>
          <p:cNvPr id="19" name="object 19">
            <a:extLst>
              <a:ext uri="{FF2B5EF4-FFF2-40B4-BE49-F238E27FC236}">
                <a16:creationId xmlns:a16="http://schemas.microsoft.com/office/drawing/2014/main" id="{B6AE9887-8592-977F-CCC2-FE0744972637}"/>
              </a:ext>
            </a:extLst>
          </p:cNvPr>
          <p:cNvSpPr/>
          <p:nvPr/>
        </p:nvSpPr>
        <p:spPr>
          <a:xfrm>
            <a:off x="5311647" y="2272245"/>
            <a:ext cx="340995" cy="340995"/>
          </a:xfrm>
          <a:custGeom>
            <a:avLst/>
            <a:gdLst/>
            <a:ahLst/>
            <a:cxnLst/>
            <a:rect l="l" t="t" r="r" b="b"/>
            <a:pathLst>
              <a:path w="340995" h="340994">
                <a:moveTo>
                  <a:pt x="340461" y="0"/>
                </a:moveTo>
                <a:lnTo>
                  <a:pt x="0" y="0"/>
                </a:lnTo>
                <a:lnTo>
                  <a:pt x="0" y="340461"/>
                </a:lnTo>
                <a:lnTo>
                  <a:pt x="340461" y="340461"/>
                </a:lnTo>
                <a:lnTo>
                  <a:pt x="340461" y="0"/>
                </a:lnTo>
                <a:close/>
              </a:path>
            </a:pathLst>
          </a:custGeom>
          <a:solidFill>
            <a:srgbClr val="FFD400">
              <a:alpha val="59999"/>
            </a:srgbClr>
          </a:solidFill>
        </p:spPr>
        <p:txBody>
          <a:bodyPr wrap="square" lIns="0" tIns="0" rIns="0" bIns="0" rtlCol="0"/>
          <a:lstStyle/>
          <a:p>
            <a:endParaRPr/>
          </a:p>
        </p:txBody>
      </p:sp>
      <p:sp>
        <p:nvSpPr>
          <p:cNvPr id="20" name="Rectangle 19">
            <a:extLst>
              <a:ext uri="{FF2B5EF4-FFF2-40B4-BE49-F238E27FC236}">
                <a16:creationId xmlns:a16="http://schemas.microsoft.com/office/drawing/2014/main" id="{87E28127-F5D8-5582-92C6-12963B2FCB05}"/>
              </a:ext>
            </a:extLst>
          </p:cNvPr>
          <p:cNvSpPr/>
          <p:nvPr/>
        </p:nvSpPr>
        <p:spPr>
          <a:xfrm flipV="1">
            <a:off x="0" y="1479649"/>
            <a:ext cx="12186285" cy="140871"/>
          </a:xfrm>
          <a:prstGeom prst="rect">
            <a:avLst/>
          </a:prstGeom>
          <a:gradFill>
            <a:gsLst>
              <a:gs pos="100000">
                <a:schemeClr val="accent1">
                  <a:lumMod val="5000"/>
                  <a:lumOff val="95000"/>
                  <a:alpha val="0"/>
                </a:schemeClr>
              </a:gs>
              <a:gs pos="0">
                <a:srgbClr val="73C8E5">
                  <a:alpha val="49901"/>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860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485FF338-13F1-0127-D685-352B3E8D4089}"/>
              </a:ext>
            </a:extLst>
          </p:cNvPr>
          <p:cNvSpPr txBox="1">
            <a:spLocks noGrp="1"/>
          </p:cNvSpPr>
          <p:nvPr>
            <p:ph type="title"/>
          </p:nvPr>
        </p:nvSpPr>
        <p:spPr>
          <a:xfrm>
            <a:off x="347300" y="404681"/>
            <a:ext cx="8613775" cy="382156"/>
          </a:xfrm>
          <a:prstGeom prst="rect">
            <a:avLst/>
          </a:prstGeom>
        </p:spPr>
        <p:txBody>
          <a:bodyPr vert="horz" wrap="square" lIns="0" tIns="12700" rIns="0" bIns="0" rtlCol="0">
            <a:spAutoFit/>
          </a:bodyPr>
          <a:lstStyle/>
          <a:p>
            <a:pPr marL="12700">
              <a:lnSpc>
                <a:spcPct val="100000"/>
              </a:lnSpc>
              <a:spcBef>
                <a:spcPts val="100"/>
              </a:spcBef>
            </a:pPr>
            <a:r>
              <a:rPr dirty="0">
                <a:solidFill>
                  <a:srgbClr val="FFFFFF"/>
                </a:solidFill>
              </a:rPr>
              <a:t>Dublin</a:t>
            </a:r>
            <a:r>
              <a:rPr spc="-5" dirty="0">
                <a:solidFill>
                  <a:srgbClr val="FFFFFF"/>
                </a:solidFill>
              </a:rPr>
              <a:t> </a:t>
            </a:r>
            <a:r>
              <a:rPr spc="-20" dirty="0">
                <a:solidFill>
                  <a:srgbClr val="FFFFFF"/>
                </a:solidFill>
              </a:rPr>
              <a:t>Port</a:t>
            </a:r>
            <a:r>
              <a:rPr lang="en-IE" spc="-20" dirty="0">
                <a:solidFill>
                  <a:srgbClr val="FFFFFF"/>
                </a:solidFill>
              </a:rPr>
              <a:t> Past </a:t>
            </a:r>
            <a:endParaRPr spc="-20" dirty="0">
              <a:solidFill>
                <a:srgbClr val="FFFFFF"/>
              </a:solidFill>
            </a:endParaRPr>
          </a:p>
        </p:txBody>
      </p:sp>
      <p:sp>
        <p:nvSpPr>
          <p:cNvPr id="4" name="object 6">
            <a:extLst>
              <a:ext uri="{FF2B5EF4-FFF2-40B4-BE49-F238E27FC236}">
                <a16:creationId xmlns:a16="http://schemas.microsoft.com/office/drawing/2014/main" id="{D358CA5D-1A4F-362D-94DA-996697A7F9A1}"/>
              </a:ext>
            </a:extLst>
          </p:cNvPr>
          <p:cNvSpPr txBox="1"/>
          <p:nvPr/>
        </p:nvSpPr>
        <p:spPr>
          <a:xfrm>
            <a:off x="347300" y="2107310"/>
            <a:ext cx="4758055" cy="3236784"/>
          </a:xfrm>
          <a:prstGeom prst="rect">
            <a:avLst/>
          </a:prstGeom>
        </p:spPr>
        <p:txBody>
          <a:bodyPr vert="horz" wrap="square" lIns="0" tIns="12700" rIns="0" bIns="0" rtlCol="0" anchor="t">
            <a:spAutoFit/>
          </a:bodyPr>
          <a:lstStyle/>
          <a:p>
            <a:pPr marL="12700" marR="233679">
              <a:lnSpc>
                <a:spcPct val="100000"/>
              </a:lnSpc>
              <a:spcBef>
                <a:spcPts val="100"/>
              </a:spcBef>
            </a:pPr>
            <a:r>
              <a:rPr sz="2200" b="1" spc="-10" dirty="0">
                <a:solidFill>
                  <a:srgbClr val="19124D"/>
                </a:solidFill>
                <a:latin typeface="Arial"/>
                <a:cs typeface="Arial"/>
              </a:rPr>
              <a:t>Dublin</a:t>
            </a:r>
            <a:r>
              <a:rPr sz="2200" b="1" spc="-114" dirty="0">
                <a:solidFill>
                  <a:srgbClr val="19124D"/>
                </a:solidFill>
                <a:latin typeface="Arial"/>
                <a:cs typeface="Arial"/>
              </a:rPr>
              <a:t> </a:t>
            </a:r>
            <a:r>
              <a:rPr sz="2200" b="1" dirty="0">
                <a:solidFill>
                  <a:srgbClr val="19124D"/>
                </a:solidFill>
                <a:latin typeface="Arial"/>
                <a:cs typeface="Arial"/>
              </a:rPr>
              <a:t>City</a:t>
            </a:r>
            <a:r>
              <a:rPr sz="2200" b="1" spc="-110" dirty="0">
                <a:solidFill>
                  <a:srgbClr val="19124D"/>
                </a:solidFill>
                <a:latin typeface="Arial"/>
                <a:cs typeface="Arial"/>
              </a:rPr>
              <a:t> </a:t>
            </a:r>
            <a:r>
              <a:rPr sz="2200" b="1" dirty="0">
                <a:solidFill>
                  <a:srgbClr val="19124D"/>
                </a:solidFill>
                <a:latin typeface="Arial"/>
                <a:cs typeface="Arial"/>
              </a:rPr>
              <a:t>and</a:t>
            </a:r>
            <a:r>
              <a:rPr sz="2200" b="1" spc="-110" dirty="0">
                <a:solidFill>
                  <a:srgbClr val="19124D"/>
                </a:solidFill>
                <a:latin typeface="Arial"/>
                <a:cs typeface="Arial"/>
              </a:rPr>
              <a:t> </a:t>
            </a:r>
            <a:r>
              <a:rPr sz="2200" b="1" dirty="0">
                <a:solidFill>
                  <a:srgbClr val="19124D"/>
                </a:solidFill>
                <a:latin typeface="Arial"/>
                <a:cs typeface="Arial"/>
              </a:rPr>
              <a:t>Port</a:t>
            </a:r>
            <a:r>
              <a:rPr sz="2200" b="1" spc="-110" dirty="0">
                <a:solidFill>
                  <a:srgbClr val="19124D"/>
                </a:solidFill>
                <a:latin typeface="Arial"/>
                <a:cs typeface="Arial"/>
              </a:rPr>
              <a:t> </a:t>
            </a:r>
            <a:r>
              <a:rPr sz="2200" b="1" spc="-10" dirty="0">
                <a:solidFill>
                  <a:srgbClr val="19124D"/>
                </a:solidFill>
                <a:latin typeface="Arial"/>
                <a:cs typeface="Arial"/>
              </a:rPr>
              <a:t>exists because</a:t>
            </a:r>
            <a:r>
              <a:rPr sz="2200" b="1" spc="-90" dirty="0">
                <a:solidFill>
                  <a:srgbClr val="19124D"/>
                </a:solidFill>
                <a:latin typeface="Arial"/>
                <a:cs typeface="Arial"/>
              </a:rPr>
              <a:t> </a:t>
            </a:r>
            <a:r>
              <a:rPr sz="2200" b="1" dirty="0">
                <a:solidFill>
                  <a:srgbClr val="19124D"/>
                </a:solidFill>
                <a:latin typeface="Arial"/>
                <a:cs typeface="Arial"/>
              </a:rPr>
              <a:t>of</a:t>
            </a:r>
            <a:r>
              <a:rPr sz="2200" b="1" spc="-90" dirty="0">
                <a:solidFill>
                  <a:srgbClr val="19124D"/>
                </a:solidFill>
                <a:latin typeface="Arial"/>
                <a:cs typeface="Arial"/>
              </a:rPr>
              <a:t> </a:t>
            </a:r>
            <a:r>
              <a:rPr sz="2200" b="1" dirty="0">
                <a:solidFill>
                  <a:srgbClr val="19124D"/>
                </a:solidFill>
                <a:latin typeface="Arial"/>
                <a:cs typeface="Arial"/>
              </a:rPr>
              <a:t>its</a:t>
            </a:r>
            <a:r>
              <a:rPr sz="2200" b="1" spc="-90" dirty="0">
                <a:solidFill>
                  <a:srgbClr val="19124D"/>
                </a:solidFill>
                <a:latin typeface="Arial"/>
                <a:cs typeface="Arial"/>
              </a:rPr>
              <a:t> </a:t>
            </a:r>
            <a:r>
              <a:rPr sz="2200" b="1" spc="-20" dirty="0">
                <a:solidFill>
                  <a:srgbClr val="19124D"/>
                </a:solidFill>
                <a:latin typeface="Arial"/>
                <a:cs typeface="Arial"/>
              </a:rPr>
              <a:t>naturally</a:t>
            </a:r>
            <a:r>
              <a:rPr sz="2200" b="1" spc="-85" dirty="0">
                <a:solidFill>
                  <a:srgbClr val="19124D"/>
                </a:solidFill>
                <a:latin typeface="Arial"/>
                <a:cs typeface="Arial"/>
              </a:rPr>
              <a:t> </a:t>
            </a:r>
            <a:r>
              <a:rPr sz="2200" b="1" spc="-10" dirty="0">
                <a:solidFill>
                  <a:srgbClr val="19124D"/>
                </a:solidFill>
                <a:latin typeface="Arial"/>
                <a:cs typeface="Arial"/>
              </a:rPr>
              <a:t>occurring </a:t>
            </a:r>
            <a:r>
              <a:rPr sz="2200" b="1" dirty="0">
                <a:solidFill>
                  <a:srgbClr val="19124D"/>
                </a:solidFill>
                <a:latin typeface="Arial"/>
                <a:cs typeface="Arial"/>
              </a:rPr>
              <a:t>deep</a:t>
            </a:r>
            <a:r>
              <a:rPr sz="2200" b="1" spc="-110" dirty="0">
                <a:solidFill>
                  <a:srgbClr val="19124D"/>
                </a:solidFill>
                <a:latin typeface="Arial"/>
                <a:cs typeface="Arial"/>
              </a:rPr>
              <a:t> </a:t>
            </a:r>
            <a:r>
              <a:rPr sz="2200" b="1" dirty="0">
                <a:solidFill>
                  <a:srgbClr val="19124D"/>
                </a:solidFill>
                <a:latin typeface="Arial"/>
                <a:cs typeface="Arial"/>
              </a:rPr>
              <a:t>water</a:t>
            </a:r>
            <a:r>
              <a:rPr sz="2200" b="1" spc="-105" dirty="0">
                <a:solidFill>
                  <a:srgbClr val="19124D"/>
                </a:solidFill>
                <a:latin typeface="Arial"/>
                <a:cs typeface="Arial"/>
              </a:rPr>
              <a:t> </a:t>
            </a:r>
            <a:r>
              <a:rPr sz="2200" b="1" dirty="0">
                <a:solidFill>
                  <a:srgbClr val="19124D"/>
                </a:solidFill>
                <a:latin typeface="Arial"/>
                <a:cs typeface="Arial"/>
              </a:rPr>
              <a:t>not</a:t>
            </a:r>
            <a:r>
              <a:rPr sz="2200" b="1" spc="-105" dirty="0">
                <a:solidFill>
                  <a:srgbClr val="19124D"/>
                </a:solidFill>
                <a:latin typeface="Arial"/>
                <a:cs typeface="Arial"/>
              </a:rPr>
              <a:t> </a:t>
            </a:r>
            <a:r>
              <a:rPr sz="2200" b="1" spc="-20" dirty="0">
                <a:solidFill>
                  <a:srgbClr val="19124D"/>
                </a:solidFill>
                <a:latin typeface="Arial"/>
                <a:cs typeface="Arial"/>
              </a:rPr>
              <a:t>available</a:t>
            </a:r>
            <a:r>
              <a:rPr sz="2200" b="1" spc="-105" dirty="0">
                <a:solidFill>
                  <a:srgbClr val="19124D"/>
                </a:solidFill>
                <a:latin typeface="Arial"/>
                <a:cs typeface="Arial"/>
              </a:rPr>
              <a:t> </a:t>
            </a:r>
            <a:r>
              <a:rPr sz="2200" b="1" spc="-30" dirty="0">
                <a:solidFill>
                  <a:srgbClr val="19124D"/>
                </a:solidFill>
                <a:latin typeface="Arial"/>
                <a:cs typeface="Arial"/>
              </a:rPr>
              <a:t>anywhere </a:t>
            </a:r>
            <a:r>
              <a:rPr sz="2200" b="1" dirty="0">
                <a:solidFill>
                  <a:srgbClr val="19124D"/>
                </a:solidFill>
                <a:latin typeface="Arial"/>
                <a:cs typeface="Arial"/>
              </a:rPr>
              <a:t>else</a:t>
            </a:r>
            <a:r>
              <a:rPr sz="2200" b="1" spc="-105" dirty="0">
                <a:solidFill>
                  <a:srgbClr val="19124D"/>
                </a:solidFill>
                <a:latin typeface="Arial"/>
                <a:cs typeface="Arial"/>
              </a:rPr>
              <a:t> </a:t>
            </a:r>
            <a:r>
              <a:rPr sz="2200" b="1" dirty="0">
                <a:solidFill>
                  <a:srgbClr val="19124D"/>
                </a:solidFill>
                <a:latin typeface="Arial"/>
                <a:cs typeface="Arial"/>
              </a:rPr>
              <a:t>on</a:t>
            </a:r>
            <a:r>
              <a:rPr sz="2200" b="1" spc="-100" dirty="0">
                <a:solidFill>
                  <a:srgbClr val="19124D"/>
                </a:solidFill>
                <a:latin typeface="Arial"/>
                <a:cs typeface="Arial"/>
              </a:rPr>
              <a:t> </a:t>
            </a:r>
            <a:r>
              <a:rPr sz="2200" b="1" dirty="0">
                <a:solidFill>
                  <a:srgbClr val="19124D"/>
                </a:solidFill>
                <a:latin typeface="Arial"/>
                <a:cs typeface="Arial"/>
              </a:rPr>
              <a:t>the</a:t>
            </a:r>
            <a:r>
              <a:rPr sz="2200" b="1" spc="-100" dirty="0">
                <a:solidFill>
                  <a:srgbClr val="19124D"/>
                </a:solidFill>
                <a:latin typeface="Arial"/>
                <a:cs typeface="Arial"/>
              </a:rPr>
              <a:t> </a:t>
            </a:r>
            <a:r>
              <a:rPr sz="2200" b="1" dirty="0">
                <a:solidFill>
                  <a:srgbClr val="19124D"/>
                </a:solidFill>
                <a:latin typeface="Arial"/>
                <a:cs typeface="Arial"/>
              </a:rPr>
              <a:t>East</a:t>
            </a:r>
            <a:r>
              <a:rPr sz="2200" b="1" spc="-100" dirty="0">
                <a:solidFill>
                  <a:srgbClr val="19124D"/>
                </a:solidFill>
                <a:latin typeface="Arial"/>
                <a:cs typeface="Arial"/>
              </a:rPr>
              <a:t> </a:t>
            </a:r>
            <a:r>
              <a:rPr sz="2200" b="1" spc="-10" dirty="0">
                <a:solidFill>
                  <a:srgbClr val="19124D"/>
                </a:solidFill>
                <a:latin typeface="Arial"/>
                <a:cs typeface="Arial"/>
              </a:rPr>
              <a:t>Coast.</a:t>
            </a:r>
            <a:endParaRPr sz="2200" dirty="0">
              <a:latin typeface="Arial"/>
              <a:cs typeface="Arial"/>
            </a:endParaRPr>
          </a:p>
          <a:p>
            <a:pPr>
              <a:lnSpc>
                <a:spcPct val="100000"/>
              </a:lnSpc>
            </a:pPr>
            <a:endParaRPr sz="2400" dirty="0">
              <a:latin typeface="Arial"/>
              <a:cs typeface="Arial"/>
            </a:endParaRPr>
          </a:p>
          <a:p>
            <a:pPr marL="300355" indent="-287655">
              <a:lnSpc>
                <a:spcPct val="100000"/>
              </a:lnSpc>
              <a:buClr>
                <a:srgbClr val="0067B1"/>
              </a:buClr>
              <a:buFont typeface="Arial"/>
              <a:buChar char="●"/>
              <a:tabLst>
                <a:tab pos="300355" algn="l"/>
              </a:tabLst>
            </a:pPr>
            <a:r>
              <a:rPr sz="1800" dirty="0">
                <a:solidFill>
                  <a:srgbClr val="19124D"/>
                </a:solidFill>
                <a:latin typeface="Arial"/>
                <a:cs typeface="Arial"/>
              </a:rPr>
              <a:t>The</a:t>
            </a:r>
            <a:r>
              <a:rPr sz="1800" spc="-85" dirty="0">
                <a:solidFill>
                  <a:srgbClr val="19124D"/>
                </a:solidFill>
                <a:latin typeface="Arial"/>
                <a:cs typeface="Arial"/>
              </a:rPr>
              <a:t> </a:t>
            </a:r>
            <a:r>
              <a:rPr sz="1800" spc="-20" dirty="0">
                <a:solidFill>
                  <a:srgbClr val="19124D"/>
                </a:solidFill>
                <a:latin typeface="Arial"/>
                <a:cs typeface="Arial"/>
              </a:rPr>
              <a:t>Vikings</a:t>
            </a:r>
            <a:r>
              <a:rPr sz="1800" spc="-80" dirty="0">
                <a:solidFill>
                  <a:srgbClr val="19124D"/>
                </a:solidFill>
                <a:latin typeface="Arial"/>
                <a:cs typeface="Arial"/>
              </a:rPr>
              <a:t> </a:t>
            </a:r>
            <a:r>
              <a:rPr sz="1800" spc="-20" dirty="0">
                <a:solidFill>
                  <a:srgbClr val="19124D"/>
                </a:solidFill>
                <a:latin typeface="Arial"/>
                <a:cs typeface="Arial"/>
              </a:rPr>
              <a:t>discovered</a:t>
            </a:r>
            <a:r>
              <a:rPr sz="1800" spc="-85" dirty="0">
                <a:solidFill>
                  <a:srgbClr val="19124D"/>
                </a:solidFill>
                <a:latin typeface="Arial"/>
                <a:cs typeface="Arial"/>
              </a:rPr>
              <a:t> </a:t>
            </a:r>
            <a:r>
              <a:rPr sz="1800" dirty="0">
                <a:solidFill>
                  <a:srgbClr val="19124D"/>
                </a:solidFill>
                <a:latin typeface="Arial"/>
                <a:cs typeface="Arial"/>
              </a:rPr>
              <a:t>this</a:t>
            </a:r>
            <a:r>
              <a:rPr sz="1800" spc="-80" dirty="0">
                <a:solidFill>
                  <a:srgbClr val="19124D"/>
                </a:solidFill>
                <a:latin typeface="Arial"/>
                <a:cs typeface="Arial"/>
              </a:rPr>
              <a:t> </a:t>
            </a:r>
            <a:r>
              <a:rPr sz="1800" dirty="0">
                <a:solidFill>
                  <a:srgbClr val="19124D"/>
                </a:solidFill>
                <a:latin typeface="Arial"/>
                <a:cs typeface="Arial"/>
              </a:rPr>
              <a:t>1,000</a:t>
            </a:r>
            <a:r>
              <a:rPr sz="1800" spc="-85" dirty="0">
                <a:solidFill>
                  <a:srgbClr val="19124D"/>
                </a:solidFill>
                <a:latin typeface="Arial"/>
                <a:cs typeface="Arial"/>
              </a:rPr>
              <a:t> </a:t>
            </a:r>
            <a:r>
              <a:rPr sz="1800" dirty="0">
                <a:solidFill>
                  <a:srgbClr val="19124D"/>
                </a:solidFill>
                <a:latin typeface="Arial"/>
                <a:cs typeface="Arial"/>
              </a:rPr>
              <a:t>years</a:t>
            </a:r>
            <a:r>
              <a:rPr sz="1800" spc="-80" dirty="0">
                <a:solidFill>
                  <a:srgbClr val="19124D"/>
                </a:solidFill>
                <a:latin typeface="Arial"/>
                <a:cs typeface="Arial"/>
              </a:rPr>
              <a:t> </a:t>
            </a:r>
            <a:r>
              <a:rPr sz="1800" spc="-20" dirty="0">
                <a:solidFill>
                  <a:srgbClr val="19124D"/>
                </a:solidFill>
                <a:latin typeface="Arial"/>
                <a:cs typeface="Arial"/>
              </a:rPr>
              <a:t>ago.</a:t>
            </a:r>
            <a:endParaRPr sz="1800" dirty="0">
              <a:latin typeface="Arial"/>
              <a:cs typeface="Arial"/>
            </a:endParaRPr>
          </a:p>
          <a:p>
            <a:pPr marL="300355" marR="415925" indent="-288290">
              <a:lnSpc>
                <a:spcPct val="100000"/>
              </a:lnSpc>
              <a:spcBef>
                <a:spcPts val="850"/>
              </a:spcBef>
              <a:buClr>
                <a:srgbClr val="0067B1"/>
              </a:buClr>
              <a:buFont typeface="Arial"/>
              <a:buChar char="●"/>
              <a:tabLst>
                <a:tab pos="300355" algn="l"/>
              </a:tabLst>
            </a:pPr>
            <a:r>
              <a:rPr sz="1800" dirty="0">
                <a:solidFill>
                  <a:srgbClr val="19124D"/>
                </a:solidFill>
                <a:latin typeface="Arial"/>
                <a:cs typeface="Arial"/>
              </a:rPr>
              <a:t>300</a:t>
            </a:r>
            <a:r>
              <a:rPr sz="1800" spc="-105" dirty="0">
                <a:solidFill>
                  <a:srgbClr val="19124D"/>
                </a:solidFill>
                <a:latin typeface="Arial"/>
                <a:cs typeface="Arial"/>
              </a:rPr>
              <a:t> </a:t>
            </a:r>
            <a:r>
              <a:rPr sz="1800" dirty="0">
                <a:solidFill>
                  <a:srgbClr val="19124D"/>
                </a:solidFill>
                <a:latin typeface="Arial"/>
                <a:cs typeface="Arial"/>
              </a:rPr>
              <a:t>years</a:t>
            </a:r>
            <a:r>
              <a:rPr sz="1800" spc="-90" dirty="0">
                <a:solidFill>
                  <a:srgbClr val="19124D"/>
                </a:solidFill>
                <a:latin typeface="Arial"/>
                <a:cs typeface="Arial"/>
              </a:rPr>
              <a:t> </a:t>
            </a:r>
            <a:r>
              <a:rPr sz="1800" dirty="0">
                <a:solidFill>
                  <a:srgbClr val="19124D"/>
                </a:solidFill>
                <a:latin typeface="Arial"/>
                <a:cs typeface="Arial"/>
              </a:rPr>
              <a:t>ago</a:t>
            </a:r>
            <a:r>
              <a:rPr sz="1800" spc="-90" dirty="0">
                <a:solidFill>
                  <a:srgbClr val="19124D"/>
                </a:solidFill>
                <a:latin typeface="Arial"/>
                <a:cs typeface="Arial"/>
              </a:rPr>
              <a:t> </a:t>
            </a:r>
            <a:r>
              <a:rPr sz="1800" dirty="0">
                <a:solidFill>
                  <a:srgbClr val="19124D"/>
                </a:solidFill>
                <a:latin typeface="Arial"/>
                <a:cs typeface="Arial"/>
              </a:rPr>
              <a:t>work</a:t>
            </a:r>
            <a:r>
              <a:rPr sz="1800" spc="-95" dirty="0">
                <a:solidFill>
                  <a:srgbClr val="19124D"/>
                </a:solidFill>
                <a:latin typeface="Arial"/>
                <a:cs typeface="Arial"/>
              </a:rPr>
              <a:t> </a:t>
            </a:r>
            <a:r>
              <a:rPr sz="1800" spc="-10" dirty="0">
                <a:solidFill>
                  <a:srgbClr val="19124D"/>
                </a:solidFill>
                <a:latin typeface="Arial"/>
                <a:cs typeface="Arial"/>
              </a:rPr>
              <a:t>commenced</a:t>
            </a:r>
            <a:r>
              <a:rPr sz="1800" spc="-90" dirty="0">
                <a:solidFill>
                  <a:srgbClr val="19124D"/>
                </a:solidFill>
                <a:latin typeface="Arial"/>
                <a:cs typeface="Arial"/>
              </a:rPr>
              <a:t> </a:t>
            </a:r>
            <a:r>
              <a:rPr sz="1800" dirty="0">
                <a:solidFill>
                  <a:srgbClr val="19124D"/>
                </a:solidFill>
                <a:latin typeface="Arial"/>
                <a:cs typeface="Arial"/>
              </a:rPr>
              <a:t>on</a:t>
            </a:r>
            <a:r>
              <a:rPr sz="1800" spc="-90" dirty="0">
                <a:solidFill>
                  <a:srgbClr val="19124D"/>
                </a:solidFill>
                <a:latin typeface="Arial"/>
                <a:cs typeface="Arial"/>
              </a:rPr>
              <a:t> </a:t>
            </a:r>
            <a:r>
              <a:rPr sz="1800" spc="-25" dirty="0">
                <a:solidFill>
                  <a:srgbClr val="19124D"/>
                </a:solidFill>
                <a:latin typeface="Arial"/>
                <a:cs typeface="Arial"/>
              </a:rPr>
              <a:t>the </a:t>
            </a:r>
            <a:r>
              <a:rPr sz="1800" dirty="0">
                <a:solidFill>
                  <a:srgbClr val="19124D"/>
                </a:solidFill>
                <a:latin typeface="Arial"/>
                <a:cs typeface="Arial"/>
              </a:rPr>
              <a:t>Great</a:t>
            </a:r>
            <a:r>
              <a:rPr sz="1800" spc="-114" dirty="0">
                <a:solidFill>
                  <a:srgbClr val="19124D"/>
                </a:solidFill>
                <a:latin typeface="Arial"/>
                <a:cs typeface="Arial"/>
              </a:rPr>
              <a:t> </a:t>
            </a:r>
            <a:r>
              <a:rPr sz="1800" dirty="0">
                <a:solidFill>
                  <a:srgbClr val="19124D"/>
                </a:solidFill>
                <a:latin typeface="Arial"/>
                <a:cs typeface="Arial"/>
              </a:rPr>
              <a:t>South</a:t>
            </a:r>
            <a:r>
              <a:rPr sz="1800" spc="-100" dirty="0">
                <a:solidFill>
                  <a:srgbClr val="19124D"/>
                </a:solidFill>
                <a:latin typeface="Arial"/>
                <a:cs typeface="Arial"/>
              </a:rPr>
              <a:t> </a:t>
            </a:r>
            <a:r>
              <a:rPr sz="1800" spc="-20" dirty="0">
                <a:solidFill>
                  <a:srgbClr val="19124D"/>
                </a:solidFill>
                <a:latin typeface="Arial"/>
                <a:cs typeface="Arial"/>
              </a:rPr>
              <a:t>Wall</a:t>
            </a:r>
            <a:r>
              <a:rPr sz="1800" spc="-100" dirty="0">
                <a:solidFill>
                  <a:srgbClr val="19124D"/>
                </a:solidFill>
                <a:latin typeface="Arial"/>
                <a:cs typeface="Arial"/>
              </a:rPr>
              <a:t> </a:t>
            </a:r>
            <a:r>
              <a:rPr sz="1800" dirty="0">
                <a:solidFill>
                  <a:srgbClr val="19124D"/>
                </a:solidFill>
                <a:latin typeface="Arial"/>
                <a:cs typeface="Arial"/>
              </a:rPr>
              <a:t>and</a:t>
            </a:r>
            <a:r>
              <a:rPr sz="1800" spc="-100" dirty="0">
                <a:solidFill>
                  <a:srgbClr val="19124D"/>
                </a:solidFill>
                <a:latin typeface="Arial"/>
                <a:cs typeface="Arial"/>
              </a:rPr>
              <a:t> </a:t>
            </a:r>
            <a:r>
              <a:rPr sz="1800" dirty="0">
                <a:solidFill>
                  <a:srgbClr val="19124D"/>
                </a:solidFill>
                <a:latin typeface="Arial"/>
                <a:cs typeface="Arial"/>
              </a:rPr>
              <a:t>the</a:t>
            </a:r>
            <a:r>
              <a:rPr sz="1800" spc="-100" dirty="0">
                <a:solidFill>
                  <a:srgbClr val="19124D"/>
                </a:solidFill>
                <a:latin typeface="Arial"/>
                <a:cs typeface="Arial"/>
              </a:rPr>
              <a:t> </a:t>
            </a:r>
            <a:r>
              <a:rPr sz="1800" dirty="0">
                <a:solidFill>
                  <a:srgbClr val="19124D"/>
                </a:solidFill>
                <a:latin typeface="Arial"/>
                <a:cs typeface="Arial"/>
              </a:rPr>
              <a:t>North</a:t>
            </a:r>
            <a:r>
              <a:rPr sz="1800" spc="-100" dirty="0">
                <a:solidFill>
                  <a:srgbClr val="19124D"/>
                </a:solidFill>
                <a:latin typeface="Arial"/>
                <a:cs typeface="Arial"/>
              </a:rPr>
              <a:t> </a:t>
            </a:r>
            <a:r>
              <a:rPr sz="1800" dirty="0">
                <a:solidFill>
                  <a:srgbClr val="19124D"/>
                </a:solidFill>
                <a:latin typeface="Arial"/>
                <a:cs typeface="Arial"/>
              </a:rPr>
              <a:t>Bull</a:t>
            </a:r>
            <a:r>
              <a:rPr sz="1800" spc="-100" dirty="0">
                <a:solidFill>
                  <a:srgbClr val="19124D"/>
                </a:solidFill>
                <a:latin typeface="Arial"/>
                <a:cs typeface="Arial"/>
              </a:rPr>
              <a:t> </a:t>
            </a:r>
            <a:r>
              <a:rPr sz="1800" spc="-35" dirty="0">
                <a:solidFill>
                  <a:srgbClr val="19124D"/>
                </a:solidFill>
                <a:latin typeface="Arial"/>
                <a:cs typeface="Arial"/>
              </a:rPr>
              <a:t>Wall </a:t>
            </a:r>
            <a:r>
              <a:rPr sz="1800" dirty="0">
                <a:solidFill>
                  <a:srgbClr val="19124D"/>
                </a:solidFill>
                <a:latin typeface="Arial"/>
                <a:cs typeface="Arial"/>
              </a:rPr>
              <a:t>to</a:t>
            </a:r>
            <a:r>
              <a:rPr sz="1800" spc="-80" dirty="0">
                <a:solidFill>
                  <a:srgbClr val="19124D"/>
                </a:solidFill>
                <a:latin typeface="Arial"/>
                <a:cs typeface="Arial"/>
              </a:rPr>
              <a:t> </a:t>
            </a:r>
            <a:r>
              <a:rPr sz="1800" spc="-10" dirty="0">
                <a:solidFill>
                  <a:srgbClr val="19124D"/>
                </a:solidFill>
                <a:latin typeface="Arial"/>
                <a:cs typeface="Arial"/>
              </a:rPr>
              <a:t>further</a:t>
            </a:r>
            <a:r>
              <a:rPr sz="1800" spc="-80" dirty="0">
                <a:solidFill>
                  <a:srgbClr val="19124D"/>
                </a:solidFill>
                <a:latin typeface="Arial"/>
                <a:cs typeface="Arial"/>
              </a:rPr>
              <a:t> </a:t>
            </a:r>
            <a:r>
              <a:rPr sz="1800" spc="-10" dirty="0">
                <a:solidFill>
                  <a:srgbClr val="19124D"/>
                </a:solidFill>
                <a:latin typeface="Arial"/>
                <a:cs typeface="Arial"/>
              </a:rPr>
              <a:t>deepen</a:t>
            </a:r>
            <a:r>
              <a:rPr sz="1800" spc="-80" dirty="0">
                <a:solidFill>
                  <a:srgbClr val="19124D"/>
                </a:solidFill>
                <a:latin typeface="Arial"/>
                <a:cs typeface="Arial"/>
              </a:rPr>
              <a:t> </a:t>
            </a:r>
            <a:r>
              <a:rPr sz="1800" dirty="0">
                <a:solidFill>
                  <a:srgbClr val="19124D"/>
                </a:solidFill>
                <a:latin typeface="Arial"/>
                <a:cs typeface="Arial"/>
              </a:rPr>
              <a:t>the</a:t>
            </a:r>
            <a:r>
              <a:rPr sz="1800" spc="-80" dirty="0">
                <a:solidFill>
                  <a:srgbClr val="19124D"/>
                </a:solidFill>
                <a:latin typeface="Arial"/>
                <a:cs typeface="Arial"/>
              </a:rPr>
              <a:t> </a:t>
            </a:r>
            <a:r>
              <a:rPr sz="1800" spc="-10" dirty="0">
                <a:solidFill>
                  <a:srgbClr val="19124D"/>
                </a:solidFill>
                <a:latin typeface="Arial"/>
                <a:cs typeface="Arial"/>
              </a:rPr>
              <a:t>channel</a:t>
            </a:r>
            <a:r>
              <a:rPr sz="1800" spc="-80" dirty="0">
                <a:solidFill>
                  <a:srgbClr val="19124D"/>
                </a:solidFill>
                <a:latin typeface="Arial"/>
                <a:cs typeface="Arial"/>
              </a:rPr>
              <a:t> </a:t>
            </a:r>
            <a:r>
              <a:rPr sz="1800" dirty="0">
                <a:solidFill>
                  <a:srgbClr val="19124D"/>
                </a:solidFill>
                <a:latin typeface="Arial"/>
                <a:cs typeface="Arial"/>
              </a:rPr>
              <a:t>and</a:t>
            </a:r>
            <a:r>
              <a:rPr sz="1800" spc="-80" dirty="0">
                <a:solidFill>
                  <a:srgbClr val="19124D"/>
                </a:solidFill>
                <a:latin typeface="Arial"/>
                <a:cs typeface="Arial"/>
              </a:rPr>
              <a:t> </a:t>
            </a:r>
            <a:r>
              <a:rPr sz="1800" spc="-10" dirty="0">
                <a:solidFill>
                  <a:srgbClr val="19124D"/>
                </a:solidFill>
                <a:latin typeface="Arial"/>
                <a:cs typeface="Arial"/>
              </a:rPr>
              <a:t>afford </a:t>
            </a:r>
            <a:r>
              <a:rPr sz="1800" spc="-20" dirty="0">
                <a:solidFill>
                  <a:srgbClr val="19124D"/>
                </a:solidFill>
                <a:latin typeface="Arial"/>
                <a:cs typeface="Arial"/>
              </a:rPr>
              <a:t>protection</a:t>
            </a:r>
            <a:r>
              <a:rPr sz="1800" spc="-80" dirty="0">
                <a:solidFill>
                  <a:srgbClr val="19124D"/>
                </a:solidFill>
                <a:latin typeface="Arial"/>
                <a:cs typeface="Arial"/>
              </a:rPr>
              <a:t> </a:t>
            </a:r>
            <a:r>
              <a:rPr sz="1800" dirty="0">
                <a:solidFill>
                  <a:srgbClr val="19124D"/>
                </a:solidFill>
                <a:latin typeface="Arial"/>
                <a:cs typeface="Arial"/>
              </a:rPr>
              <a:t>to</a:t>
            </a:r>
            <a:r>
              <a:rPr sz="1800" spc="-65" dirty="0">
                <a:solidFill>
                  <a:srgbClr val="19124D"/>
                </a:solidFill>
                <a:latin typeface="Arial"/>
                <a:cs typeface="Arial"/>
              </a:rPr>
              <a:t> </a:t>
            </a:r>
            <a:r>
              <a:rPr sz="1800" dirty="0">
                <a:solidFill>
                  <a:srgbClr val="19124D"/>
                </a:solidFill>
                <a:latin typeface="Arial"/>
                <a:cs typeface="Arial"/>
              </a:rPr>
              <a:t>large</a:t>
            </a:r>
            <a:r>
              <a:rPr sz="1800" spc="-65" dirty="0">
                <a:solidFill>
                  <a:srgbClr val="19124D"/>
                </a:solidFill>
                <a:latin typeface="Arial"/>
                <a:cs typeface="Arial"/>
              </a:rPr>
              <a:t> </a:t>
            </a:r>
            <a:r>
              <a:rPr sz="1800" spc="-10" dirty="0">
                <a:solidFill>
                  <a:srgbClr val="19124D"/>
                </a:solidFill>
                <a:latin typeface="Arial"/>
                <a:cs typeface="Arial"/>
              </a:rPr>
              <a:t>vessels.</a:t>
            </a:r>
          </a:p>
        </p:txBody>
      </p:sp>
      <p:pic>
        <p:nvPicPr>
          <p:cNvPr id="5" name="Picture 4" descr="A long shot of a river&#10;&#10;Description automatically generated">
            <a:extLst>
              <a:ext uri="{FF2B5EF4-FFF2-40B4-BE49-F238E27FC236}">
                <a16:creationId xmlns:a16="http://schemas.microsoft.com/office/drawing/2014/main" id="{F106A682-4355-8161-F7A2-3243AF1B60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24227">
            <a:off x="5610837" y="2124513"/>
            <a:ext cx="6070600" cy="3797300"/>
          </a:xfrm>
          <a:prstGeom prst="rect">
            <a:avLst/>
          </a:prstGeom>
          <a:effectLst>
            <a:outerShdw blurRad="254000" dist="127000" dir="2700000" algn="ctr" rotWithShape="0">
              <a:srgbClr val="73C8E5">
                <a:alpha val="40000"/>
              </a:srgbClr>
            </a:outerShdw>
          </a:effectLst>
        </p:spPr>
      </p:pic>
      <p:sp>
        <p:nvSpPr>
          <p:cNvPr id="6" name="Rectangle 5">
            <a:extLst>
              <a:ext uri="{FF2B5EF4-FFF2-40B4-BE49-F238E27FC236}">
                <a16:creationId xmlns:a16="http://schemas.microsoft.com/office/drawing/2014/main" id="{F5976271-38DF-AC9E-3433-A3F483209543}"/>
              </a:ext>
            </a:extLst>
          </p:cNvPr>
          <p:cNvSpPr/>
          <p:nvPr/>
        </p:nvSpPr>
        <p:spPr>
          <a:xfrm>
            <a:off x="0" y="1620520"/>
            <a:ext cx="12186285" cy="894080"/>
          </a:xfrm>
          <a:prstGeom prst="rect">
            <a:avLst/>
          </a:prstGeom>
          <a:gradFill>
            <a:gsLst>
              <a:gs pos="100000">
                <a:schemeClr val="accent1">
                  <a:lumMod val="5000"/>
                  <a:lumOff val="95000"/>
                  <a:alpha val="0"/>
                </a:schemeClr>
              </a:gs>
              <a:gs pos="0">
                <a:srgbClr val="73C8E5">
                  <a:alpha val="49901"/>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79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dirty="0">
                <a:solidFill>
                  <a:srgbClr val="FFFFFF"/>
                </a:solidFill>
              </a:rPr>
              <a:t>The</a:t>
            </a:r>
            <a:r>
              <a:rPr spc="-114" dirty="0">
                <a:solidFill>
                  <a:srgbClr val="FFFFFF"/>
                </a:solidFill>
              </a:rPr>
              <a:t> </a:t>
            </a:r>
            <a:r>
              <a:rPr spc="-10" dirty="0">
                <a:solidFill>
                  <a:srgbClr val="FFFFFF"/>
                </a:solidFill>
              </a:rPr>
              <a:t>future</a:t>
            </a:r>
            <a:r>
              <a:rPr spc="-110" dirty="0">
                <a:solidFill>
                  <a:srgbClr val="FFFFFF"/>
                </a:solidFill>
              </a:rPr>
              <a:t> </a:t>
            </a:r>
            <a:r>
              <a:rPr dirty="0">
                <a:solidFill>
                  <a:srgbClr val="FFFFFF"/>
                </a:solidFill>
              </a:rPr>
              <a:t>is</a:t>
            </a:r>
            <a:r>
              <a:rPr spc="-114" dirty="0">
                <a:solidFill>
                  <a:srgbClr val="FFFFFF"/>
                </a:solidFill>
              </a:rPr>
              <a:t> </a:t>
            </a:r>
            <a:r>
              <a:rPr dirty="0">
                <a:solidFill>
                  <a:srgbClr val="FFFFFF"/>
                </a:solidFill>
              </a:rPr>
              <a:t>to</a:t>
            </a:r>
            <a:r>
              <a:rPr spc="-110" dirty="0">
                <a:solidFill>
                  <a:srgbClr val="FFFFFF"/>
                </a:solidFill>
              </a:rPr>
              <a:t> </a:t>
            </a:r>
            <a:r>
              <a:rPr spc="-10" dirty="0">
                <a:solidFill>
                  <a:srgbClr val="FFFFFF"/>
                </a:solidFill>
              </a:rPr>
              <a:t>maximise</a:t>
            </a:r>
            <a:r>
              <a:rPr spc="-110" dirty="0">
                <a:solidFill>
                  <a:srgbClr val="FFFFFF"/>
                </a:solidFill>
              </a:rPr>
              <a:t> </a:t>
            </a:r>
            <a:r>
              <a:rPr spc="-10" dirty="0">
                <a:solidFill>
                  <a:srgbClr val="FFFFFF"/>
                </a:solidFill>
              </a:rPr>
              <a:t>Dublin</a:t>
            </a:r>
            <a:r>
              <a:rPr spc="-114" dirty="0">
                <a:solidFill>
                  <a:srgbClr val="FFFFFF"/>
                </a:solidFill>
              </a:rPr>
              <a:t> </a:t>
            </a:r>
            <a:r>
              <a:rPr dirty="0">
                <a:solidFill>
                  <a:srgbClr val="FFFFFF"/>
                </a:solidFill>
              </a:rPr>
              <a:t>Port</a:t>
            </a:r>
            <a:r>
              <a:rPr spc="-110" dirty="0">
                <a:solidFill>
                  <a:srgbClr val="FFFFFF"/>
                </a:solidFill>
              </a:rPr>
              <a:t> </a:t>
            </a:r>
            <a:r>
              <a:rPr spc="-10" dirty="0">
                <a:solidFill>
                  <a:srgbClr val="FFFFFF"/>
                </a:solidFill>
              </a:rPr>
              <a:t>capacity</a:t>
            </a:r>
            <a:r>
              <a:rPr spc="-110" dirty="0">
                <a:solidFill>
                  <a:srgbClr val="FFFFFF"/>
                </a:solidFill>
              </a:rPr>
              <a:t> </a:t>
            </a:r>
            <a:r>
              <a:rPr spc="-10" dirty="0">
                <a:solidFill>
                  <a:srgbClr val="FFFFFF"/>
                </a:solidFill>
              </a:rPr>
              <a:t>while </a:t>
            </a:r>
            <a:r>
              <a:rPr spc="-20" dirty="0">
                <a:solidFill>
                  <a:srgbClr val="FFFFFF"/>
                </a:solidFill>
              </a:rPr>
              <a:t>additional</a:t>
            </a:r>
            <a:r>
              <a:rPr spc="-110" dirty="0">
                <a:solidFill>
                  <a:srgbClr val="FFFFFF"/>
                </a:solidFill>
              </a:rPr>
              <a:t> </a:t>
            </a:r>
            <a:r>
              <a:rPr dirty="0">
                <a:solidFill>
                  <a:srgbClr val="FFFFFF"/>
                </a:solidFill>
              </a:rPr>
              <a:t>port</a:t>
            </a:r>
            <a:r>
              <a:rPr spc="-105" dirty="0">
                <a:solidFill>
                  <a:srgbClr val="FFFFFF"/>
                </a:solidFill>
              </a:rPr>
              <a:t> </a:t>
            </a:r>
            <a:r>
              <a:rPr spc="-10" dirty="0">
                <a:solidFill>
                  <a:srgbClr val="FFFFFF"/>
                </a:solidFill>
              </a:rPr>
              <a:t>capacity</a:t>
            </a:r>
            <a:r>
              <a:rPr spc="-105" dirty="0">
                <a:solidFill>
                  <a:srgbClr val="FFFFFF"/>
                </a:solidFill>
              </a:rPr>
              <a:t> </a:t>
            </a:r>
            <a:r>
              <a:rPr dirty="0">
                <a:solidFill>
                  <a:srgbClr val="FFFFFF"/>
                </a:solidFill>
              </a:rPr>
              <a:t>is</a:t>
            </a:r>
            <a:r>
              <a:rPr spc="-105" dirty="0">
                <a:solidFill>
                  <a:srgbClr val="FFFFFF"/>
                </a:solidFill>
              </a:rPr>
              <a:t> </a:t>
            </a:r>
            <a:r>
              <a:rPr spc="-10" dirty="0">
                <a:solidFill>
                  <a:srgbClr val="FFFFFF"/>
                </a:solidFill>
              </a:rPr>
              <a:t>created</a:t>
            </a:r>
            <a:r>
              <a:rPr spc="-110" dirty="0">
                <a:solidFill>
                  <a:srgbClr val="FFFFFF"/>
                </a:solidFill>
              </a:rPr>
              <a:t> </a:t>
            </a:r>
            <a:r>
              <a:rPr dirty="0">
                <a:solidFill>
                  <a:srgbClr val="FFFFFF"/>
                </a:solidFill>
              </a:rPr>
              <a:t>on</a:t>
            </a:r>
            <a:r>
              <a:rPr spc="-105" dirty="0">
                <a:solidFill>
                  <a:srgbClr val="FFFFFF"/>
                </a:solidFill>
              </a:rPr>
              <a:t> </a:t>
            </a:r>
            <a:r>
              <a:rPr dirty="0">
                <a:solidFill>
                  <a:srgbClr val="FFFFFF"/>
                </a:solidFill>
              </a:rPr>
              <a:t>the</a:t>
            </a:r>
            <a:r>
              <a:rPr spc="-105" dirty="0">
                <a:solidFill>
                  <a:srgbClr val="FFFFFF"/>
                </a:solidFill>
              </a:rPr>
              <a:t> </a:t>
            </a:r>
            <a:r>
              <a:rPr dirty="0">
                <a:solidFill>
                  <a:srgbClr val="FFFFFF"/>
                </a:solidFill>
              </a:rPr>
              <a:t>East</a:t>
            </a:r>
            <a:r>
              <a:rPr spc="-105" dirty="0">
                <a:solidFill>
                  <a:srgbClr val="FFFFFF"/>
                </a:solidFill>
              </a:rPr>
              <a:t> </a:t>
            </a:r>
            <a:r>
              <a:rPr spc="-30" dirty="0">
                <a:solidFill>
                  <a:srgbClr val="FFFFFF"/>
                </a:solidFill>
              </a:rPr>
              <a:t>Coast.</a:t>
            </a: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10050229" y="503993"/>
            <a:ext cx="1782973" cy="338712"/>
          </a:xfrm>
          <a:prstGeom prst="rect">
            <a:avLst/>
          </a:prstGeom>
        </p:spPr>
      </p:pic>
      <p:pic>
        <p:nvPicPr>
          <p:cNvPr id="5" name="Picture 4" descr="Several pages of a magazine&#10;&#10;Description automatically generated">
            <a:extLst>
              <a:ext uri="{FF2B5EF4-FFF2-40B4-BE49-F238E27FC236}">
                <a16:creationId xmlns:a16="http://schemas.microsoft.com/office/drawing/2014/main" id="{ABE0BDCD-D903-D364-AC8E-62D1289CDF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5" y="1620520"/>
            <a:ext cx="12192000" cy="5257800"/>
          </a:xfrm>
          <a:prstGeom prst="rect">
            <a:avLst/>
          </a:prstGeom>
        </p:spPr>
      </p:pic>
      <p:sp>
        <p:nvSpPr>
          <p:cNvPr id="7" name="Rectangle 6">
            <a:extLst>
              <a:ext uri="{FF2B5EF4-FFF2-40B4-BE49-F238E27FC236}">
                <a16:creationId xmlns:a16="http://schemas.microsoft.com/office/drawing/2014/main" id="{484C9CFC-BB38-FB39-ADFC-0919E6488A21}"/>
              </a:ext>
            </a:extLst>
          </p:cNvPr>
          <p:cNvSpPr/>
          <p:nvPr/>
        </p:nvSpPr>
        <p:spPr>
          <a:xfrm>
            <a:off x="0" y="1620520"/>
            <a:ext cx="12186285" cy="894080"/>
          </a:xfrm>
          <a:prstGeom prst="rect">
            <a:avLst/>
          </a:prstGeom>
          <a:gradFill>
            <a:gsLst>
              <a:gs pos="100000">
                <a:schemeClr val="accent1">
                  <a:lumMod val="5000"/>
                  <a:lumOff val="95000"/>
                  <a:alpha val="0"/>
                </a:schemeClr>
              </a:gs>
              <a:gs pos="0">
                <a:srgbClr val="73C8E5">
                  <a:alpha val="49901"/>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60445F-5BC4-F2C2-9B4A-1DC919967B1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90102" y="1203159"/>
            <a:ext cx="4969278" cy="4162926"/>
          </a:xfrm>
          <a:prstGeom prst="rect">
            <a:avLst/>
          </a:prstGeom>
          <a:ln w="6350">
            <a:solidFill>
              <a:srgbClr val="5F6369"/>
            </a:solidFill>
          </a:ln>
        </p:spPr>
      </p:pic>
      <p:pic>
        <p:nvPicPr>
          <p:cNvPr id="3" name="Picture 2">
            <a:extLst>
              <a:ext uri="{FF2B5EF4-FFF2-40B4-BE49-F238E27FC236}">
                <a16:creationId xmlns:a16="http://schemas.microsoft.com/office/drawing/2014/main" id="{A7D9E84D-52DB-D21D-C7E4-B243F69CF02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960844" y="1203158"/>
            <a:ext cx="4879609" cy="4162926"/>
          </a:xfrm>
          <a:prstGeom prst="rect">
            <a:avLst/>
          </a:prstGeom>
          <a:ln w="6350">
            <a:solidFill>
              <a:srgbClr val="5F6369"/>
            </a:solidFill>
          </a:ln>
        </p:spPr>
      </p:pic>
    </p:spTree>
    <p:extLst>
      <p:ext uri="{BB962C8B-B14F-4D97-AF65-F5344CB8AC3E}">
        <p14:creationId xmlns:p14="http://schemas.microsoft.com/office/powerpoint/2010/main" val="1015981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238" y="0"/>
            <a:ext cx="12188724" cy="6858000"/>
          </a:xfrm>
          <a:prstGeom prst="rect">
            <a:avLst/>
          </a:prstGeom>
        </p:spPr>
      </p:pic>
      <p:sp>
        <p:nvSpPr>
          <p:cNvPr id="3" name="object 3"/>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dirty="0">
                <a:solidFill>
                  <a:srgbClr val="FFFFFF"/>
                </a:solidFill>
              </a:rPr>
              <a:t>Vision</a:t>
            </a:r>
            <a:r>
              <a:rPr spc="-45" dirty="0">
                <a:solidFill>
                  <a:srgbClr val="FFFFFF"/>
                </a:solidFill>
              </a:rPr>
              <a:t> </a:t>
            </a:r>
            <a:r>
              <a:rPr spc="-20" dirty="0">
                <a:solidFill>
                  <a:srgbClr val="FFFFFF"/>
                </a:solidFill>
              </a:rPr>
              <a:t>2040</a:t>
            </a:r>
          </a:p>
        </p:txBody>
      </p:sp>
      <p:sp>
        <p:nvSpPr>
          <p:cNvPr id="4" name="object 4"/>
          <p:cNvSpPr txBox="1"/>
          <p:nvPr/>
        </p:nvSpPr>
        <p:spPr>
          <a:xfrm>
            <a:off x="1324399" y="1657372"/>
            <a:ext cx="5609801" cy="2151871"/>
          </a:xfrm>
          <a:prstGeom prst="rect">
            <a:avLst/>
          </a:prstGeom>
        </p:spPr>
        <p:txBody>
          <a:bodyPr vert="horz" wrap="square" lIns="0" tIns="73660" rIns="0" bIns="0" rtlCol="0">
            <a:spAutoFit/>
          </a:bodyPr>
          <a:lstStyle/>
          <a:p>
            <a:pPr marL="12700" marR="5080">
              <a:lnSpc>
                <a:spcPts val="3900"/>
              </a:lnSpc>
              <a:spcBef>
                <a:spcPts val="580"/>
              </a:spcBef>
            </a:pPr>
            <a:r>
              <a:rPr lang="en-IE" sz="3600" b="1" dirty="0">
                <a:solidFill>
                  <a:srgbClr val="FFFFFF"/>
                </a:solidFill>
                <a:latin typeface="Arial"/>
                <a:cs typeface="Arial"/>
              </a:rPr>
              <a:t>Place making and </a:t>
            </a:r>
            <a:r>
              <a:rPr sz="3600" b="1" dirty="0">
                <a:solidFill>
                  <a:srgbClr val="FFFFFF"/>
                </a:solidFill>
                <a:latin typeface="Arial"/>
                <a:cs typeface="Arial"/>
              </a:rPr>
              <a:t>Dublin Port</a:t>
            </a:r>
            <a:endParaRPr lang="en-IE" sz="3600" b="1" dirty="0">
              <a:solidFill>
                <a:srgbClr val="FFFFFF"/>
              </a:solidFill>
              <a:latin typeface="Arial"/>
              <a:cs typeface="Arial"/>
            </a:endParaRPr>
          </a:p>
          <a:p>
            <a:pPr marL="12700" marR="5080">
              <a:lnSpc>
                <a:spcPts val="3900"/>
              </a:lnSpc>
              <a:spcBef>
                <a:spcPts val="580"/>
              </a:spcBef>
            </a:pPr>
            <a:r>
              <a:rPr lang="en-IE" sz="3600" b="1" spc="-10" dirty="0">
                <a:solidFill>
                  <a:srgbClr val="FFFFFF"/>
                </a:solidFill>
                <a:latin typeface="Arial"/>
                <a:cs typeface="Arial"/>
              </a:rPr>
              <a:t>Ma</a:t>
            </a:r>
            <a:r>
              <a:rPr sz="3600" b="1" spc="-10" dirty="0">
                <a:solidFill>
                  <a:srgbClr val="FFFFFF"/>
                </a:solidFill>
                <a:latin typeface="Arial"/>
                <a:cs typeface="Arial"/>
              </a:rPr>
              <a:t>king</a:t>
            </a:r>
            <a:r>
              <a:rPr sz="3600" b="1" spc="900" dirty="0">
                <a:solidFill>
                  <a:srgbClr val="FFFFFF"/>
                </a:solidFill>
                <a:latin typeface="Arial"/>
                <a:cs typeface="Arial"/>
              </a:rPr>
              <a:t> </a:t>
            </a:r>
            <a:r>
              <a:rPr sz="3600" b="1" dirty="0">
                <a:solidFill>
                  <a:srgbClr val="FFFFFF"/>
                </a:solidFill>
                <a:latin typeface="Arial"/>
                <a:cs typeface="Arial"/>
              </a:rPr>
              <a:t>a real and </a:t>
            </a:r>
            <a:r>
              <a:rPr sz="3600" b="1" spc="-10" dirty="0">
                <a:solidFill>
                  <a:srgbClr val="FFFFFF"/>
                </a:solidFill>
                <a:latin typeface="Arial"/>
                <a:cs typeface="Arial"/>
              </a:rPr>
              <a:t>meaningful difference.</a:t>
            </a:r>
            <a:endParaRPr sz="3600" dirty="0">
              <a:latin typeface="Arial"/>
              <a:cs typeface="Arial"/>
            </a:endParaRPr>
          </a:p>
        </p:txBody>
      </p:sp>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10050229" y="503993"/>
            <a:ext cx="1782973" cy="3387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8900E2AA-66B0-583B-1914-491E68D0EC89}"/>
              </a:ext>
            </a:extLst>
          </p:cNvPr>
          <p:cNvPicPr/>
          <p:nvPr/>
        </p:nvPicPr>
        <p:blipFill>
          <a:blip r:embed="rId2" cstate="screen">
            <a:extLst>
              <a:ext uri="{28A0092B-C50C-407E-A947-70E740481C1C}">
                <a14:useLocalDpi xmlns:a14="http://schemas.microsoft.com/office/drawing/2010/main"/>
              </a:ext>
            </a:extLst>
          </a:blip>
          <a:stretch>
            <a:fillRect/>
          </a:stretch>
        </p:blipFill>
        <p:spPr>
          <a:xfrm>
            <a:off x="5235039" y="3265553"/>
            <a:ext cx="6809713" cy="3470892"/>
          </a:xfrm>
          <a:prstGeom prst="rect">
            <a:avLst/>
          </a:prstGeom>
        </p:spPr>
      </p:pic>
      <p:sp>
        <p:nvSpPr>
          <p:cNvPr id="5" name="object 3">
            <a:extLst>
              <a:ext uri="{FF2B5EF4-FFF2-40B4-BE49-F238E27FC236}">
                <a16:creationId xmlns:a16="http://schemas.microsoft.com/office/drawing/2014/main" id="{C8943A53-D379-A9D3-FF25-9027BD7CEB7E}"/>
              </a:ext>
            </a:extLst>
          </p:cNvPr>
          <p:cNvSpPr txBox="1">
            <a:spLocks noGrp="1"/>
          </p:cNvSpPr>
          <p:nvPr>
            <p:ph type="title"/>
          </p:nvPr>
        </p:nvSpPr>
        <p:spPr>
          <a:xfrm>
            <a:off x="347300" y="404681"/>
            <a:ext cx="8613775" cy="369332"/>
          </a:xfrm>
          <a:prstGeom prst="rect">
            <a:avLst/>
          </a:prstGeom>
        </p:spPr>
        <p:txBody>
          <a:bodyPr vert="horz" wrap="square" lIns="0" tIns="12700" rIns="0" bIns="0" rtlCol="0">
            <a:spAutoFit/>
          </a:bodyPr>
          <a:lstStyle/>
          <a:p>
            <a:pPr marL="12700">
              <a:lnSpc>
                <a:spcPct val="100000"/>
              </a:lnSpc>
              <a:spcBef>
                <a:spcPts val="100"/>
              </a:spcBef>
            </a:pPr>
            <a:r>
              <a:rPr dirty="0"/>
              <a:t>Access</a:t>
            </a:r>
            <a:r>
              <a:rPr spc="-10" dirty="0"/>
              <a:t> </a:t>
            </a:r>
            <a:r>
              <a:rPr dirty="0"/>
              <a:t>for</a:t>
            </a:r>
            <a:r>
              <a:rPr spc="-10" dirty="0"/>
              <a:t> </a:t>
            </a:r>
            <a:r>
              <a:rPr dirty="0"/>
              <a:t>all</a:t>
            </a:r>
            <a:r>
              <a:rPr spc="-10" dirty="0"/>
              <a:t> </a:t>
            </a:r>
            <a:r>
              <a:rPr dirty="0"/>
              <a:t>to</a:t>
            </a:r>
            <a:r>
              <a:rPr spc="-5" dirty="0"/>
              <a:t> </a:t>
            </a:r>
            <a:r>
              <a:rPr spc="-25" dirty="0"/>
              <a:t>enjoy.</a:t>
            </a:r>
          </a:p>
        </p:txBody>
      </p:sp>
      <p:sp>
        <p:nvSpPr>
          <p:cNvPr id="6" name="object 4">
            <a:extLst>
              <a:ext uri="{FF2B5EF4-FFF2-40B4-BE49-F238E27FC236}">
                <a16:creationId xmlns:a16="http://schemas.microsoft.com/office/drawing/2014/main" id="{D8585850-E9E9-A2B6-8A2C-21AAD9A34A1E}"/>
              </a:ext>
            </a:extLst>
          </p:cNvPr>
          <p:cNvSpPr txBox="1"/>
          <p:nvPr/>
        </p:nvSpPr>
        <p:spPr>
          <a:xfrm>
            <a:off x="347300" y="1956418"/>
            <a:ext cx="4251960" cy="1488440"/>
          </a:xfrm>
          <a:prstGeom prst="rect">
            <a:avLst/>
          </a:prstGeom>
        </p:spPr>
        <p:txBody>
          <a:bodyPr vert="horz" wrap="square" lIns="0" tIns="12700" rIns="0" bIns="0" rtlCol="0">
            <a:spAutoFit/>
          </a:bodyPr>
          <a:lstStyle/>
          <a:p>
            <a:pPr marL="12700" marR="5080">
              <a:lnSpc>
                <a:spcPct val="100000"/>
              </a:lnSpc>
              <a:spcBef>
                <a:spcPts val="100"/>
              </a:spcBef>
            </a:pPr>
            <a:r>
              <a:rPr sz="2400" b="1" dirty="0">
                <a:solidFill>
                  <a:srgbClr val="FFFFFF"/>
                </a:solidFill>
                <a:latin typeface="Arial"/>
                <a:cs typeface="Arial"/>
              </a:rPr>
              <a:t>16km</a:t>
            </a:r>
            <a:r>
              <a:rPr sz="2400" b="1" spc="-10" dirty="0">
                <a:solidFill>
                  <a:srgbClr val="FFFFFF"/>
                </a:solidFill>
                <a:latin typeface="Arial"/>
                <a:cs typeface="Arial"/>
              </a:rPr>
              <a:t> </a:t>
            </a:r>
            <a:r>
              <a:rPr sz="2400" b="1" dirty="0">
                <a:solidFill>
                  <a:srgbClr val="FFFFFF"/>
                </a:solidFill>
                <a:latin typeface="Arial"/>
                <a:cs typeface="Arial"/>
              </a:rPr>
              <a:t>of</a:t>
            </a:r>
            <a:r>
              <a:rPr sz="2400" b="1" spc="-10" dirty="0">
                <a:solidFill>
                  <a:srgbClr val="FFFFFF"/>
                </a:solidFill>
                <a:latin typeface="Arial"/>
                <a:cs typeface="Arial"/>
              </a:rPr>
              <a:t> </a:t>
            </a:r>
            <a:r>
              <a:rPr sz="2400" b="1" dirty="0">
                <a:solidFill>
                  <a:srgbClr val="FFFFFF"/>
                </a:solidFill>
                <a:latin typeface="Arial"/>
                <a:cs typeface="Arial"/>
              </a:rPr>
              <a:t>active</a:t>
            </a:r>
            <a:r>
              <a:rPr sz="2400" b="1" spc="-10" dirty="0">
                <a:solidFill>
                  <a:srgbClr val="FFFFFF"/>
                </a:solidFill>
                <a:latin typeface="Arial"/>
                <a:cs typeface="Arial"/>
              </a:rPr>
              <a:t> </a:t>
            </a:r>
            <a:r>
              <a:rPr sz="2400" b="1" dirty="0">
                <a:solidFill>
                  <a:srgbClr val="FFFFFF"/>
                </a:solidFill>
                <a:latin typeface="Arial"/>
                <a:cs typeface="Arial"/>
              </a:rPr>
              <a:t>travel</a:t>
            </a:r>
            <a:r>
              <a:rPr sz="2400" b="1" spc="-10" dirty="0">
                <a:solidFill>
                  <a:srgbClr val="FFFFFF"/>
                </a:solidFill>
                <a:latin typeface="Arial"/>
                <a:cs typeface="Arial"/>
              </a:rPr>
              <a:t> </a:t>
            </a:r>
            <a:r>
              <a:rPr sz="2400" b="1" spc="-25" dirty="0">
                <a:solidFill>
                  <a:srgbClr val="FFFFFF"/>
                </a:solidFill>
                <a:latin typeface="Arial"/>
                <a:cs typeface="Arial"/>
              </a:rPr>
              <a:t>and </a:t>
            </a:r>
            <a:r>
              <a:rPr sz="2400" b="1" dirty="0">
                <a:solidFill>
                  <a:srgbClr val="FFFFFF"/>
                </a:solidFill>
                <a:latin typeface="Arial"/>
                <a:cs typeface="Arial"/>
              </a:rPr>
              <a:t>greenways</a:t>
            </a:r>
            <a:r>
              <a:rPr sz="2400" b="1" spc="-15" dirty="0">
                <a:solidFill>
                  <a:srgbClr val="FFFFFF"/>
                </a:solidFill>
                <a:latin typeface="Arial"/>
                <a:cs typeface="Arial"/>
              </a:rPr>
              <a:t> </a:t>
            </a:r>
            <a:r>
              <a:rPr sz="2400" b="1" dirty="0">
                <a:solidFill>
                  <a:srgbClr val="FFFFFF"/>
                </a:solidFill>
                <a:latin typeface="Arial"/>
                <a:cs typeface="Arial"/>
              </a:rPr>
              <a:t>linking</a:t>
            </a:r>
            <a:r>
              <a:rPr sz="2400" b="1" spc="-15" dirty="0">
                <a:solidFill>
                  <a:srgbClr val="FFFFFF"/>
                </a:solidFill>
                <a:latin typeface="Arial"/>
                <a:cs typeface="Arial"/>
              </a:rPr>
              <a:t> </a:t>
            </a:r>
            <a:r>
              <a:rPr sz="2400" b="1" dirty="0">
                <a:solidFill>
                  <a:srgbClr val="FFFFFF"/>
                </a:solidFill>
                <a:latin typeface="Arial"/>
                <a:cs typeface="Arial"/>
              </a:rPr>
              <a:t>15+</a:t>
            </a:r>
            <a:r>
              <a:rPr sz="2400" b="1" spc="-10" dirty="0">
                <a:solidFill>
                  <a:srgbClr val="FFFFFF"/>
                </a:solidFill>
                <a:latin typeface="Arial"/>
                <a:cs typeface="Arial"/>
              </a:rPr>
              <a:t> public </a:t>
            </a:r>
            <a:r>
              <a:rPr sz="2400" b="1" dirty="0">
                <a:solidFill>
                  <a:srgbClr val="FFFFFF"/>
                </a:solidFill>
                <a:latin typeface="Arial"/>
                <a:cs typeface="Arial"/>
              </a:rPr>
              <a:t>amenities,</a:t>
            </a:r>
            <a:r>
              <a:rPr sz="2400" b="1" spc="-15" dirty="0">
                <a:solidFill>
                  <a:srgbClr val="FFFFFF"/>
                </a:solidFill>
                <a:latin typeface="Arial"/>
                <a:cs typeface="Arial"/>
              </a:rPr>
              <a:t> </a:t>
            </a:r>
            <a:r>
              <a:rPr sz="2400" b="1" dirty="0">
                <a:solidFill>
                  <a:srgbClr val="FFFFFF"/>
                </a:solidFill>
                <a:latin typeface="Arial"/>
                <a:cs typeface="Arial"/>
              </a:rPr>
              <a:t>unique</a:t>
            </a:r>
            <a:r>
              <a:rPr sz="2400" b="1" spc="-10" dirty="0">
                <a:solidFill>
                  <a:srgbClr val="FFFFFF"/>
                </a:solidFill>
                <a:latin typeface="Arial"/>
                <a:cs typeface="Arial"/>
              </a:rPr>
              <a:t> heritage </a:t>
            </a:r>
            <a:r>
              <a:rPr sz="2400" b="1" dirty="0">
                <a:solidFill>
                  <a:srgbClr val="FFFFFF"/>
                </a:solidFill>
                <a:latin typeface="Arial"/>
                <a:cs typeface="Arial"/>
              </a:rPr>
              <a:t>sites</a:t>
            </a:r>
            <a:r>
              <a:rPr sz="2400" b="1" spc="-20" dirty="0">
                <a:solidFill>
                  <a:srgbClr val="FFFFFF"/>
                </a:solidFill>
                <a:latin typeface="Arial"/>
                <a:cs typeface="Arial"/>
              </a:rPr>
              <a:t> </a:t>
            </a:r>
            <a:r>
              <a:rPr sz="2400" b="1" dirty="0">
                <a:solidFill>
                  <a:srgbClr val="FFFFFF"/>
                </a:solidFill>
                <a:latin typeface="Arial"/>
                <a:cs typeface="Arial"/>
              </a:rPr>
              <a:t>and</a:t>
            </a:r>
            <a:r>
              <a:rPr sz="2400" b="1" spc="-10" dirty="0">
                <a:solidFill>
                  <a:srgbClr val="FFFFFF"/>
                </a:solidFill>
                <a:latin typeface="Arial"/>
                <a:cs typeface="Arial"/>
              </a:rPr>
              <a:t> landmarks.</a:t>
            </a:r>
            <a:endParaRPr sz="2400">
              <a:latin typeface="Arial"/>
              <a:cs typeface="Arial"/>
            </a:endParaRPr>
          </a:p>
        </p:txBody>
      </p:sp>
      <p:pic>
        <p:nvPicPr>
          <p:cNvPr id="3" name="object 7" descr="A group of people walking on a sidewalk&#10;&#10;Description automatically generated">
            <a:extLst>
              <a:ext uri="{FF2B5EF4-FFF2-40B4-BE49-F238E27FC236}">
                <a16:creationId xmlns:a16="http://schemas.microsoft.com/office/drawing/2014/main" id="{125780CB-7229-2BC7-1DAB-5EE93600A083}"/>
              </a:ext>
            </a:extLst>
          </p:cNvPr>
          <p:cNvPicPr/>
          <p:nvPr/>
        </p:nvPicPr>
        <p:blipFill>
          <a:blip r:embed="rId3" cstate="screen">
            <a:extLst>
              <a:ext uri="{28A0092B-C50C-407E-A947-70E740481C1C}">
                <a14:useLocalDpi xmlns:a14="http://schemas.microsoft.com/office/drawing/2010/main"/>
              </a:ext>
            </a:extLst>
          </a:blip>
          <a:stretch>
            <a:fillRect/>
          </a:stretch>
        </p:blipFill>
        <p:spPr>
          <a:xfrm>
            <a:off x="203083" y="1032697"/>
            <a:ext cx="4928901" cy="3571362"/>
          </a:xfrm>
          <a:prstGeom prst="rect">
            <a:avLst/>
          </a:prstGeom>
        </p:spPr>
      </p:pic>
      <p:sp>
        <p:nvSpPr>
          <p:cNvPr id="13" name="object 7">
            <a:extLst>
              <a:ext uri="{FF2B5EF4-FFF2-40B4-BE49-F238E27FC236}">
                <a16:creationId xmlns:a16="http://schemas.microsoft.com/office/drawing/2014/main" id="{28BACEDA-F744-EB02-A651-CC59EDAF7E62}"/>
              </a:ext>
            </a:extLst>
          </p:cNvPr>
          <p:cNvSpPr txBox="1"/>
          <p:nvPr/>
        </p:nvSpPr>
        <p:spPr>
          <a:xfrm>
            <a:off x="6674914" y="-65765"/>
            <a:ext cx="4068576" cy="2431435"/>
          </a:xfrm>
          <a:prstGeom prst="rect">
            <a:avLst/>
          </a:prstGeom>
        </p:spPr>
        <p:txBody>
          <a:bodyPr vert="horz" wrap="square" lIns="0" tIns="0" rIns="0" bIns="0" rtlCol="0" anchor="t">
            <a:spAutoFit/>
          </a:bodyPr>
          <a:lstStyle/>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spcBef>
                <a:spcPts val="40"/>
              </a:spcBef>
            </a:pPr>
            <a:r>
              <a:rPr lang="en-US" sz="1600" b="1" dirty="0">
                <a:latin typeface="Arial"/>
                <a:cs typeface="Times New Roman"/>
              </a:rPr>
              <a:t>Over 16km of active travel being planned throughout the Port estate</a:t>
            </a:r>
            <a:endParaRPr sz="1600" b="1" dirty="0">
              <a:latin typeface="Arial"/>
              <a:cs typeface="Times New Roman"/>
            </a:endParaRPr>
          </a:p>
        </p:txBody>
      </p:sp>
    </p:spTree>
    <p:extLst>
      <p:ext uri="{BB962C8B-B14F-4D97-AF65-F5344CB8AC3E}">
        <p14:creationId xmlns:p14="http://schemas.microsoft.com/office/powerpoint/2010/main" val="216054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2">
            <a:extLst>
              <a:ext uri="{FF2B5EF4-FFF2-40B4-BE49-F238E27FC236}">
                <a16:creationId xmlns:a16="http://schemas.microsoft.com/office/drawing/2014/main" id="{2F081E37-D43A-6C35-9285-A4D115A1EAB1}"/>
              </a:ext>
            </a:extLst>
          </p:cNvPr>
          <p:cNvGrpSpPr/>
          <p:nvPr/>
        </p:nvGrpSpPr>
        <p:grpSpPr>
          <a:xfrm>
            <a:off x="0" y="1622800"/>
            <a:ext cx="12193270" cy="5232400"/>
            <a:chOff x="0" y="1622800"/>
            <a:chExt cx="12193270" cy="5232400"/>
          </a:xfrm>
        </p:grpSpPr>
        <p:pic>
          <p:nvPicPr>
            <p:cNvPr id="5" name="object 3">
              <a:extLst>
                <a:ext uri="{FF2B5EF4-FFF2-40B4-BE49-F238E27FC236}">
                  <a16:creationId xmlns:a16="http://schemas.microsoft.com/office/drawing/2014/main" id="{E9CD9491-2726-576A-D0E0-89E37D40D6D8}"/>
                </a:ext>
              </a:extLst>
            </p:cNvPr>
            <p:cNvPicPr/>
            <p:nvPr/>
          </p:nvPicPr>
          <p:blipFill>
            <a:blip r:embed="rId2" cstate="screen">
              <a:extLst>
                <a:ext uri="{28A0092B-C50C-407E-A947-70E740481C1C}">
                  <a14:useLocalDpi xmlns:a14="http://schemas.microsoft.com/office/drawing/2010/main"/>
                </a:ext>
              </a:extLst>
            </a:blip>
            <a:stretch>
              <a:fillRect/>
            </a:stretch>
          </p:blipFill>
          <p:spPr>
            <a:xfrm>
              <a:off x="0" y="1622800"/>
              <a:ext cx="12193193" cy="5232398"/>
            </a:xfrm>
            <a:prstGeom prst="rect">
              <a:avLst/>
            </a:prstGeom>
          </p:spPr>
        </p:pic>
        <p:sp>
          <p:nvSpPr>
            <p:cNvPr id="6" name="object 4">
              <a:extLst>
                <a:ext uri="{FF2B5EF4-FFF2-40B4-BE49-F238E27FC236}">
                  <a16:creationId xmlns:a16="http://schemas.microsoft.com/office/drawing/2014/main" id="{3152FDA4-CE2E-0799-B555-D680406AD224}"/>
                </a:ext>
              </a:extLst>
            </p:cNvPr>
            <p:cNvSpPr/>
            <p:nvPr/>
          </p:nvSpPr>
          <p:spPr>
            <a:xfrm>
              <a:off x="8903093" y="2052002"/>
              <a:ext cx="2930525" cy="3960495"/>
            </a:xfrm>
            <a:custGeom>
              <a:avLst/>
              <a:gdLst/>
              <a:ahLst/>
              <a:cxnLst/>
              <a:rect l="l" t="t" r="r" b="b"/>
              <a:pathLst>
                <a:path w="2930525" h="3960495">
                  <a:moveTo>
                    <a:pt x="2930105" y="0"/>
                  </a:moveTo>
                  <a:lnTo>
                    <a:pt x="0" y="0"/>
                  </a:lnTo>
                  <a:lnTo>
                    <a:pt x="0" y="3959999"/>
                  </a:lnTo>
                  <a:lnTo>
                    <a:pt x="2930105" y="3959999"/>
                  </a:lnTo>
                  <a:lnTo>
                    <a:pt x="2930105" y="0"/>
                  </a:lnTo>
                  <a:close/>
                </a:path>
              </a:pathLst>
            </a:custGeom>
            <a:solidFill>
              <a:srgbClr val="FFFFFF"/>
            </a:solidFill>
          </p:spPr>
          <p:txBody>
            <a:bodyPr wrap="square" lIns="0" tIns="0" rIns="0" bIns="0" rtlCol="0"/>
            <a:lstStyle/>
            <a:p>
              <a:endParaRPr/>
            </a:p>
          </p:txBody>
        </p:sp>
        <p:pic>
          <p:nvPicPr>
            <p:cNvPr id="7" name="object 5">
              <a:extLst>
                <a:ext uri="{FF2B5EF4-FFF2-40B4-BE49-F238E27FC236}">
                  <a16:creationId xmlns:a16="http://schemas.microsoft.com/office/drawing/2014/main" id="{F3C45617-2DDF-0A45-32C8-19734D8348A7}"/>
                </a:ext>
              </a:extLst>
            </p:cNvPr>
            <p:cNvPicPr/>
            <p:nvPr/>
          </p:nvPicPr>
          <p:blipFill>
            <a:blip r:embed="rId3" cstate="screen">
              <a:extLst>
                <a:ext uri="{28A0092B-C50C-407E-A947-70E740481C1C}">
                  <a14:useLocalDpi xmlns:a14="http://schemas.microsoft.com/office/drawing/2010/main"/>
                </a:ext>
              </a:extLst>
            </a:blip>
            <a:stretch>
              <a:fillRect/>
            </a:stretch>
          </p:blipFill>
          <p:spPr>
            <a:xfrm>
              <a:off x="9155100" y="2325128"/>
              <a:ext cx="2395499" cy="1700999"/>
            </a:xfrm>
            <a:prstGeom prst="rect">
              <a:avLst/>
            </a:prstGeom>
          </p:spPr>
        </p:pic>
      </p:grpSp>
      <p:sp>
        <p:nvSpPr>
          <p:cNvPr id="8" name="object 6">
            <a:extLst>
              <a:ext uri="{FF2B5EF4-FFF2-40B4-BE49-F238E27FC236}">
                <a16:creationId xmlns:a16="http://schemas.microsoft.com/office/drawing/2014/main" id="{59F65D3A-FF22-426D-4AC3-6874175EFD59}"/>
              </a:ext>
            </a:extLst>
          </p:cNvPr>
          <p:cNvSpPr txBox="1">
            <a:spLocks noGrp="1"/>
          </p:cNvSpPr>
          <p:nvPr>
            <p:ph type="title"/>
          </p:nvPr>
        </p:nvSpPr>
        <p:spPr>
          <a:xfrm>
            <a:off x="347300" y="404681"/>
            <a:ext cx="4091304" cy="756920"/>
          </a:xfrm>
          <a:prstGeom prst="rect">
            <a:avLst/>
          </a:prstGeom>
        </p:spPr>
        <p:txBody>
          <a:bodyPr vert="horz" wrap="square" lIns="0" tIns="12700" rIns="0" bIns="0" rtlCol="0">
            <a:spAutoFit/>
          </a:bodyPr>
          <a:lstStyle/>
          <a:p>
            <a:pPr marL="12700" marR="5080">
              <a:lnSpc>
                <a:spcPct val="100000"/>
              </a:lnSpc>
              <a:spcBef>
                <a:spcPts val="100"/>
              </a:spcBef>
            </a:pPr>
            <a:r>
              <a:rPr dirty="0"/>
              <a:t>Preserving</a:t>
            </a:r>
            <a:r>
              <a:rPr spc="-5" dirty="0"/>
              <a:t> </a:t>
            </a:r>
            <a:r>
              <a:rPr dirty="0"/>
              <a:t>our</a:t>
            </a:r>
            <a:r>
              <a:rPr spc="-5" dirty="0"/>
              <a:t> </a:t>
            </a:r>
            <a:r>
              <a:rPr dirty="0"/>
              <a:t>rich </a:t>
            </a:r>
            <a:r>
              <a:rPr spc="-10" dirty="0"/>
              <a:t>heritage </a:t>
            </a:r>
            <a:r>
              <a:rPr dirty="0"/>
              <a:t>for</a:t>
            </a:r>
            <a:r>
              <a:rPr spc="-20" dirty="0"/>
              <a:t> </a:t>
            </a:r>
            <a:r>
              <a:rPr dirty="0"/>
              <a:t>future</a:t>
            </a:r>
            <a:r>
              <a:rPr spc="-15" dirty="0"/>
              <a:t> </a:t>
            </a:r>
            <a:r>
              <a:rPr spc="-10" dirty="0"/>
              <a:t>generations.</a:t>
            </a:r>
          </a:p>
        </p:txBody>
      </p:sp>
      <p:sp>
        <p:nvSpPr>
          <p:cNvPr id="9" name="object 7">
            <a:extLst>
              <a:ext uri="{FF2B5EF4-FFF2-40B4-BE49-F238E27FC236}">
                <a16:creationId xmlns:a16="http://schemas.microsoft.com/office/drawing/2014/main" id="{77268ED6-497D-F41D-A36C-04A6F293D9FB}"/>
              </a:ext>
            </a:extLst>
          </p:cNvPr>
          <p:cNvSpPr txBox="1"/>
          <p:nvPr/>
        </p:nvSpPr>
        <p:spPr>
          <a:xfrm>
            <a:off x="8903093" y="2052002"/>
            <a:ext cx="2930525" cy="3960495"/>
          </a:xfrm>
          <a:prstGeom prst="rect">
            <a:avLst/>
          </a:prstGeom>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40"/>
              </a:spcBef>
            </a:pPr>
            <a:endParaRPr sz="1900">
              <a:latin typeface="Times New Roman"/>
              <a:cs typeface="Times New Roman"/>
            </a:endParaRPr>
          </a:p>
          <a:p>
            <a:pPr marL="251460">
              <a:lnSpc>
                <a:spcPct val="100000"/>
              </a:lnSpc>
            </a:pPr>
            <a:r>
              <a:rPr sz="1600" b="1" dirty="0">
                <a:solidFill>
                  <a:srgbClr val="19124D"/>
                </a:solidFill>
                <a:latin typeface="Arial"/>
                <a:cs typeface="Arial"/>
              </a:rPr>
              <a:t>Preserving </a:t>
            </a:r>
            <a:r>
              <a:rPr sz="1600" b="1" spc="-10" dirty="0">
                <a:solidFill>
                  <a:srgbClr val="19124D"/>
                </a:solidFill>
                <a:latin typeface="Arial"/>
                <a:cs typeface="Arial"/>
              </a:rPr>
              <a:t>75,000</a:t>
            </a:r>
            <a:endParaRPr sz="1600">
              <a:latin typeface="Arial"/>
              <a:cs typeface="Arial"/>
            </a:endParaRPr>
          </a:p>
          <a:p>
            <a:pPr marL="251460" marR="456565">
              <a:lnSpc>
                <a:spcPct val="100000"/>
              </a:lnSpc>
            </a:pPr>
            <a:r>
              <a:rPr sz="1600" b="1" dirty="0">
                <a:solidFill>
                  <a:srgbClr val="19124D"/>
                </a:solidFill>
                <a:latin typeface="Arial"/>
                <a:cs typeface="Arial"/>
              </a:rPr>
              <a:t>photographs, </a:t>
            </a:r>
            <a:r>
              <a:rPr sz="1600" b="1" spc="-10" dirty="0">
                <a:solidFill>
                  <a:srgbClr val="19124D"/>
                </a:solidFill>
                <a:latin typeface="Arial"/>
                <a:cs typeface="Arial"/>
              </a:rPr>
              <a:t>30,000 </a:t>
            </a:r>
            <a:r>
              <a:rPr sz="1600" b="1" dirty="0">
                <a:solidFill>
                  <a:srgbClr val="19124D"/>
                </a:solidFill>
                <a:latin typeface="Arial"/>
                <a:cs typeface="Arial"/>
              </a:rPr>
              <a:t>engineering </a:t>
            </a:r>
            <a:r>
              <a:rPr sz="1600" b="1" spc="-10" dirty="0">
                <a:solidFill>
                  <a:srgbClr val="19124D"/>
                </a:solidFill>
                <a:latin typeface="Arial"/>
                <a:cs typeface="Arial"/>
              </a:rPr>
              <a:t>drawings, </a:t>
            </a:r>
            <a:r>
              <a:rPr sz="1600" b="1" dirty="0">
                <a:solidFill>
                  <a:srgbClr val="19124D"/>
                </a:solidFill>
                <a:latin typeface="Arial"/>
                <a:cs typeface="Arial"/>
              </a:rPr>
              <a:t>600</a:t>
            </a:r>
            <a:r>
              <a:rPr sz="1600" b="1" spc="-5" dirty="0">
                <a:solidFill>
                  <a:srgbClr val="19124D"/>
                </a:solidFill>
                <a:latin typeface="Arial"/>
                <a:cs typeface="Arial"/>
              </a:rPr>
              <a:t> </a:t>
            </a:r>
            <a:r>
              <a:rPr sz="1600" b="1" dirty="0">
                <a:solidFill>
                  <a:srgbClr val="19124D"/>
                </a:solidFill>
                <a:latin typeface="Arial"/>
                <a:cs typeface="Arial"/>
              </a:rPr>
              <a:t>historical</a:t>
            </a:r>
            <a:r>
              <a:rPr sz="1600" b="1" spc="-5" dirty="0">
                <a:solidFill>
                  <a:srgbClr val="19124D"/>
                </a:solidFill>
                <a:latin typeface="Arial"/>
                <a:cs typeface="Arial"/>
              </a:rPr>
              <a:t> </a:t>
            </a:r>
            <a:r>
              <a:rPr sz="1600" b="1" spc="-10" dirty="0">
                <a:solidFill>
                  <a:srgbClr val="19124D"/>
                </a:solidFill>
                <a:latin typeface="Arial"/>
                <a:cs typeface="Arial"/>
              </a:rPr>
              <a:t>registers </a:t>
            </a:r>
            <a:r>
              <a:rPr sz="1600" b="1" dirty="0">
                <a:solidFill>
                  <a:srgbClr val="19124D"/>
                </a:solidFill>
                <a:latin typeface="Arial"/>
                <a:cs typeface="Arial"/>
              </a:rPr>
              <a:t>and centuries’</a:t>
            </a:r>
            <a:r>
              <a:rPr sz="1600" b="1" spc="-90" dirty="0">
                <a:solidFill>
                  <a:srgbClr val="19124D"/>
                </a:solidFill>
                <a:latin typeface="Arial"/>
                <a:cs typeface="Arial"/>
              </a:rPr>
              <a:t> </a:t>
            </a:r>
            <a:r>
              <a:rPr sz="1600" b="1" spc="-25" dirty="0">
                <a:solidFill>
                  <a:srgbClr val="19124D"/>
                </a:solidFill>
                <a:latin typeface="Arial"/>
                <a:cs typeface="Arial"/>
              </a:rPr>
              <a:t>old </a:t>
            </a:r>
            <a:r>
              <a:rPr sz="1600" b="1" dirty="0">
                <a:solidFill>
                  <a:srgbClr val="19124D"/>
                </a:solidFill>
                <a:latin typeface="Arial"/>
                <a:cs typeface="Arial"/>
              </a:rPr>
              <a:t>heritage</a:t>
            </a:r>
            <a:r>
              <a:rPr sz="1600" b="1" spc="-35" dirty="0">
                <a:solidFill>
                  <a:srgbClr val="19124D"/>
                </a:solidFill>
                <a:latin typeface="Arial"/>
                <a:cs typeface="Arial"/>
              </a:rPr>
              <a:t> </a:t>
            </a:r>
            <a:r>
              <a:rPr sz="1600" b="1" spc="-10" dirty="0">
                <a:solidFill>
                  <a:srgbClr val="19124D"/>
                </a:solidFill>
                <a:latin typeface="Arial"/>
                <a:cs typeface="Arial"/>
              </a:rPr>
              <a:t>assets.</a:t>
            </a:r>
            <a:endParaRPr sz="1600">
              <a:latin typeface="Arial"/>
              <a:cs typeface="Arial"/>
            </a:endParaRPr>
          </a:p>
        </p:txBody>
      </p:sp>
    </p:spTree>
    <p:extLst>
      <p:ext uri="{BB962C8B-B14F-4D97-AF65-F5344CB8AC3E}">
        <p14:creationId xmlns:p14="http://schemas.microsoft.com/office/powerpoint/2010/main" val="203044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4338" y="0"/>
            <a:ext cx="7303325" cy="6858000"/>
          </a:xfrm>
          <a:prstGeom prst="rect">
            <a:avLst/>
          </a:prstGeom>
        </p:spPr>
      </p:pic>
      <p:sp>
        <p:nvSpPr>
          <p:cNvPr id="3" name="object 8">
            <a:extLst>
              <a:ext uri="{FF2B5EF4-FFF2-40B4-BE49-F238E27FC236}">
                <a16:creationId xmlns:a16="http://schemas.microsoft.com/office/drawing/2014/main" id="{7CA7DB44-175F-29E9-6934-CA5CCB2B286A}"/>
              </a:ext>
            </a:extLst>
          </p:cNvPr>
          <p:cNvSpPr txBox="1"/>
          <p:nvPr/>
        </p:nvSpPr>
        <p:spPr>
          <a:xfrm>
            <a:off x="3962400" y="5410200"/>
            <a:ext cx="3852545" cy="1122680"/>
          </a:xfrm>
          <a:prstGeom prst="rect">
            <a:avLst/>
          </a:prstGeom>
        </p:spPr>
        <p:txBody>
          <a:bodyPr vert="horz" wrap="square" lIns="0" tIns="12700" rIns="0" bIns="0" rtlCol="0">
            <a:spAutoFit/>
          </a:bodyPr>
          <a:lstStyle/>
          <a:p>
            <a:pPr marL="12700" marR="5080">
              <a:lnSpc>
                <a:spcPct val="100000"/>
              </a:lnSpc>
              <a:spcBef>
                <a:spcPts val="100"/>
              </a:spcBef>
            </a:pPr>
            <a:r>
              <a:rPr sz="2400" b="1" dirty="0">
                <a:solidFill>
                  <a:srgbClr val="FFFFFF"/>
                </a:solidFill>
                <a:latin typeface="Arial"/>
                <a:cs typeface="Arial"/>
              </a:rPr>
              <a:t>The</a:t>
            </a:r>
            <a:r>
              <a:rPr sz="2400" b="1" spc="-15" dirty="0">
                <a:solidFill>
                  <a:srgbClr val="FFFFFF"/>
                </a:solidFill>
                <a:latin typeface="Arial"/>
                <a:cs typeface="Arial"/>
              </a:rPr>
              <a:t> </a:t>
            </a:r>
            <a:r>
              <a:rPr sz="2400" b="1" dirty="0">
                <a:solidFill>
                  <a:srgbClr val="FFFFFF"/>
                </a:solidFill>
                <a:latin typeface="Arial"/>
                <a:cs typeface="Arial"/>
              </a:rPr>
              <a:t>Odlums</a:t>
            </a:r>
            <a:r>
              <a:rPr sz="2400" b="1" spc="-15" dirty="0">
                <a:solidFill>
                  <a:srgbClr val="FFFFFF"/>
                </a:solidFill>
                <a:latin typeface="Arial"/>
                <a:cs typeface="Arial"/>
              </a:rPr>
              <a:t> </a:t>
            </a:r>
            <a:r>
              <a:rPr sz="2400" b="1" dirty="0">
                <a:solidFill>
                  <a:srgbClr val="FFFFFF"/>
                </a:solidFill>
                <a:latin typeface="Arial"/>
                <a:cs typeface="Arial"/>
              </a:rPr>
              <a:t>Flour</a:t>
            </a:r>
            <a:r>
              <a:rPr sz="2400" b="1" spc="-15" dirty="0">
                <a:solidFill>
                  <a:srgbClr val="FFFFFF"/>
                </a:solidFill>
                <a:latin typeface="Arial"/>
                <a:cs typeface="Arial"/>
              </a:rPr>
              <a:t> </a:t>
            </a:r>
            <a:r>
              <a:rPr sz="2400" b="1" dirty="0">
                <a:solidFill>
                  <a:srgbClr val="FFFFFF"/>
                </a:solidFill>
                <a:latin typeface="Arial"/>
                <a:cs typeface="Arial"/>
              </a:rPr>
              <a:t>Mill</a:t>
            </a:r>
            <a:r>
              <a:rPr sz="2400" b="1" spc="-10" dirty="0">
                <a:solidFill>
                  <a:srgbClr val="FFFFFF"/>
                </a:solidFill>
                <a:latin typeface="Arial"/>
                <a:cs typeface="Arial"/>
              </a:rPr>
              <a:t> </a:t>
            </a:r>
            <a:r>
              <a:rPr sz="2400" b="1" spc="-25" dirty="0">
                <a:solidFill>
                  <a:srgbClr val="FFFFFF"/>
                </a:solidFill>
                <a:latin typeface="Arial"/>
                <a:cs typeface="Arial"/>
              </a:rPr>
              <a:t>and </a:t>
            </a:r>
            <a:r>
              <a:rPr sz="2400" b="1" dirty="0">
                <a:solidFill>
                  <a:srgbClr val="FFFFFF"/>
                </a:solidFill>
                <a:latin typeface="Arial"/>
                <a:cs typeface="Arial"/>
              </a:rPr>
              <a:t>Pumphouse</a:t>
            </a:r>
            <a:r>
              <a:rPr sz="2400" b="1" spc="-40" dirty="0">
                <a:solidFill>
                  <a:srgbClr val="FFFFFF"/>
                </a:solidFill>
                <a:latin typeface="Arial"/>
                <a:cs typeface="Arial"/>
              </a:rPr>
              <a:t> </a:t>
            </a:r>
            <a:r>
              <a:rPr sz="2400" b="1" spc="-10" dirty="0">
                <a:solidFill>
                  <a:srgbClr val="FFFFFF"/>
                </a:solidFill>
                <a:latin typeface="Arial"/>
                <a:cs typeface="Arial"/>
              </a:rPr>
              <a:t>established </a:t>
            </a:r>
            <a:r>
              <a:rPr sz="2400" b="1" dirty="0">
                <a:solidFill>
                  <a:srgbClr val="FFFFFF"/>
                </a:solidFill>
                <a:latin typeface="Arial"/>
                <a:cs typeface="Arial"/>
              </a:rPr>
              <a:t>as</a:t>
            </a:r>
            <a:r>
              <a:rPr sz="2400" b="1" spc="-5" dirty="0">
                <a:solidFill>
                  <a:srgbClr val="FFFFFF"/>
                </a:solidFill>
                <a:latin typeface="Arial"/>
                <a:cs typeface="Arial"/>
              </a:rPr>
              <a:t> </a:t>
            </a:r>
            <a:r>
              <a:rPr sz="2400" b="1" dirty="0">
                <a:solidFill>
                  <a:srgbClr val="FFFFFF"/>
                </a:solidFill>
                <a:latin typeface="Arial"/>
                <a:cs typeface="Arial"/>
              </a:rPr>
              <a:t>cultural </a:t>
            </a:r>
            <a:r>
              <a:rPr sz="2400" b="1" spc="-10" dirty="0">
                <a:solidFill>
                  <a:srgbClr val="FFFFFF"/>
                </a:solidFill>
                <a:latin typeface="Arial"/>
                <a:cs typeface="Arial"/>
              </a:rPr>
              <a:t>destinations.</a:t>
            </a:r>
            <a:endParaRPr sz="2400" dirty="0">
              <a:latin typeface="Arial"/>
              <a:cs typeface="Arial"/>
            </a:endParaRPr>
          </a:p>
        </p:txBody>
      </p:sp>
    </p:spTree>
    <p:extLst>
      <p:ext uri="{BB962C8B-B14F-4D97-AF65-F5344CB8AC3E}">
        <p14:creationId xmlns:p14="http://schemas.microsoft.com/office/powerpoint/2010/main" val="930243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2">
            <a:extLst>
              <a:ext uri="{FF2B5EF4-FFF2-40B4-BE49-F238E27FC236}">
                <a16:creationId xmlns:a16="http://schemas.microsoft.com/office/drawing/2014/main" id="{47C873B1-CA66-E33A-B8A7-F4D7425AA993}"/>
              </a:ext>
            </a:extLst>
          </p:cNvPr>
          <p:cNvGrpSpPr/>
          <p:nvPr/>
        </p:nvGrpSpPr>
        <p:grpSpPr>
          <a:xfrm>
            <a:off x="0" y="1622800"/>
            <a:ext cx="12193270" cy="5232400"/>
            <a:chOff x="0" y="1622800"/>
            <a:chExt cx="12193270" cy="5232400"/>
          </a:xfrm>
        </p:grpSpPr>
        <p:pic>
          <p:nvPicPr>
            <p:cNvPr id="5" name="object 3">
              <a:extLst>
                <a:ext uri="{FF2B5EF4-FFF2-40B4-BE49-F238E27FC236}">
                  <a16:creationId xmlns:a16="http://schemas.microsoft.com/office/drawing/2014/main" id="{E42840AF-DCEE-8558-1FE1-760D1825EDD7}"/>
                </a:ext>
              </a:extLst>
            </p:cNvPr>
            <p:cNvPicPr/>
            <p:nvPr/>
          </p:nvPicPr>
          <p:blipFill>
            <a:blip r:embed="rId2" cstate="screen">
              <a:extLst>
                <a:ext uri="{28A0092B-C50C-407E-A947-70E740481C1C}">
                  <a14:useLocalDpi xmlns:a14="http://schemas.microsoft.com/office/drawing/2010/main"/>
                </a:ext>
              </a:extLst>
            </a:blip>
            <a:stretch>
              <a:fillRect/>
            </a:stretch>
          </p:blipFill>
          <p:spPr>
            <a:xfrm>
              <a:off x="0" y="1622800"/>
              <a:ext cx="12193193" cy="5232398"/>
            </a:xfrm>
            <a:prstGeom prst="rect">
              <a:avLst/>
            </a:prstGeom>
          </p:spPr>
        </p:pic>
        <p:sp>
          <p:nvSpPr>
            <p:cNvPr id="6" name="object 4">
              <a:extLst>
                <a:ext uri="{FF2B5EF4-FFF2-40B4-BE49-F238E27FC236}">
                  <a16:creationId xmlns:a16="http://schemas.microsoft.com/office/drawing/2014/main" id="{D656DF7D-9E68-57D9-F0F7-D453557E3239}"/>
                </a:ext>
              </a:extLst>
            </p:cNvPr>
            <p:cNvSpPr/>
            <p:nvPr/>
          </p:nvSpPr>
          <p:spPr>
            <a:xfrm>
              <a:off x="361200" y="2052002"/>
              <a:ext cx="2930525" cy="3960495"/>
            </a:xfrm>
            <a:custGeom>
              <a:avLst/>
              <a:gdLst/>
              <a:ahLst/>
              <a:cxnLst/>
              <a:rect l="l" t="t" r="r" b="b"/>
              <a:pathLst>
                <a:path w="2930525" h="3960495">
                  <a:moveTo>
                    <a:pt x="2930105" y="0"/>
                  </a:moveTo>
                  <a:lnTo>
                    <a:pt x="0" y="0"/>
                  </a:lnTo>
                  <a:lnTo>
                    <a:pt x="0" y="3959999"/>
                  </a:lnTo>
                  <a:lnTo>
                    <a:pt x="2930105" y="3959999"/>
                  </a:lnTo>
                  <a:lnTo>
                    <a:pt x="2930105" y="0"/>
                  </a:lnTo>
                  <a:close/>
                </a:path>
              </a:pathLst>
            </a:custGeom>
            <a:solidFill>
              <a:srgbClr val="FFFFFF"/>
            </a:solidFill>
          </p:spPr>
          <p:txBody>
            <a:bodyPr wrap="square" lIns="0" tIns="0" rIns="0" bIns="0" rtlCol="0"/>
            <a:lstStyle/>
            <a:p>
              <a:endParaRPr/>
            </a:p>
          </p:txBody>
        </p:sp>
        <p:pic>
          <p:nvPicPr>
            <p:cNvPr id="7" name="object 5">
              <a:extLst>
                <a:ext uri="{FF2B5EF4-FFF2-40B4-BE49-F238E27FC236}">
                  <a16:creationId xmlns:a16="http://schemas.microsoft.com/office/drawing/2014/main" id="{923CA141-19AB-9BDB-D86B-B789E5377118}"/>
                </a:ext>
              </a:extLst>
            </p:cNvPr>
            <p:cNvPicPr/>
            <p:nvPr/>
          </p:nvPicPr>
          <p:blipFill>
            <a:blip r:embed="rId3" cstate="screen">
              <a:extLst>
                <a:ext uri="{28A0092B-C50C-407E-A947-70E740481C1C}">
                  <a14:useLocalDpi xmlns:a14="http://schemas.microsoft.com/office/drawing/2010/main"/>
                </a:ext>
              </a:extLst>
            </a:blip>
            <a:stretch>
              <a:fillRect/>
            </a:stretch>
          </p:blipFill>
          <p:spPr>
            <a:xfrm>
              <a:off x="613194" y="2325128"/>
              <a:ext cx="2395499" cy="1700999"/>
            </a:xfrm>
            <a:prstGeom prst="rect">
              <a:avLst/>
            </a:prstGeom>
          </p:spPr>
        </p:pic>
      </p:grpSp>
      <p:sp>
        <p:nvSpPr>
          <p:cNvPr id="8" name="object 6">
            <a:extLst>
              <a:ext uri="{FF2B5EF4-FFF2-40B4-BE49-F238E27FC236}">
                <a16:creationId xmlns:a16="http://schemas.microsoft.com/office/drawing/2014/main" id="{F031BCA5-9906-952E-2BD6-82184567C0C0}"/>
              </a:ext>
            </a:extLst>
          </p:cNvPr>
          <p:cNvSpPr txBox="1">
            <a:spLocks noGrp="1"/>
          </p:cNvSpPr>
          <p:nvPr>
            <p:ph type="title"/>
          </p:nvPr>
        </p:nvSpPr>
        <p:spPr>
          <a:xfrm>
            <a:off x="347300" y="404681"/>
            <a:ext cx="4491990" cy="756920"/>
          </a:xfrm>
          <a:prstGeom prst="rect">
            <a:avLst/>
          </a:prstGeom>
        </p:spPr>
        <p:txBody>
          <a:bodyPr vert="horz" wrap="square" lIns="0" tIns="12700" rIns="0" bIns="0" rtlCol="0">
            <a:spAutoFit/>
          </a:bodyPr>
          <a:lstStyle/>
          <a:p>
            <a:pPr marL="12700" marR="5080">
              <a:lnSpc>
                <a:spcPct val="100000"/>
              </a:lnSpc>
              <a:spcBef>
                <a:spcPts val="100"/>
              </a:spcBef>
            </a:pPr>
            <a:r>
              <a:rPr dirty="0"/>
              <a:t>World</a:t>
            </a:r>
            <a:r>
              <a:rPr spc="-30" dirty="0"/>
              <a:t> </a:t>
            </a:r>
            <a:r>
              <a:rPr dirty="0"/>
              <a:t>class</a:t>
            </a:r>
            <a:r>
              <a:rPr spc="-30" dirty="0"/>
              <a:t> </a:t>
            </a:r>
            <a:r>
              <a:rPr dirty="0"/>
              <a:t>amenities</a:t>
            </a:r>
            <a:r>
              <a:rPr spc="-30" dirty="0"/>
              <a:t> </a:t>
            </a:r>
            <a:r>
              <a:rPr dirty="0"/>
              <a:t>for</a:t>
            </a:r>
            <a:r>
              <a:rPr spc="-25" dirty="0"/>
              <a:t> </a:t>
            </a:r>
            <a:r>
              <a:rPr spc="-10" dirty="0"/>
              <a:t>local </a:t>
            </a:r>
            <a:r>
              <a:rPr dirty="0"/>
              <a:t>and</a:t>
            </a:r>
            <a:r>
              <a:rPr spc="-20" dirty="0"/>
              <a:t> </a:t>
            </a:r>
            <a:r>
              <a:rPr dirty="0"/>
              <a:t>creative</a:t>
            </a:r>
            <a:r>
              <a:rPr spc="-15" dirty="0"/>
              <a:t> </a:t>
            </a:r>
            <a:r>
              <a:rPr spc="-10" dirty="0"/>
              <a:t>communities.</a:t>
            </a:r>
          </a:p>
        </p:txBody>
      </p:sp>
      <p:sp>
        <p:nvSpPr>
          <p:cNvPr id="9" name="object 7">
            <a:extLst>
              <a:ext uri="{FF2B5EF4-FFF2-40B4-BE49-F238E27FC236}">
                <a16:creationId xmlns:a16="http://schemas.microsoft.com/office/drawing/2014/main" id="{1D52ACA0-A5AB-B5D2-C1C0-EFD76F157AFA}"/>
              </a:ext>
            </a:extLst>
          </p:cNvPr>
          <p:cNvSpPr txBox="1"/>
          <p:nvPr/>
        </p:nvSpPr>
        <p:spPr>
          <a:xfrm>
            <a:off x="361200" y="2052002"/>
            <a:ext cx="2930525" cy="3960495"/>
          </a:xfrm>
          <a:prstGeom prst="rect">
            <a:avLst/>
          </a:prstGeom>
        </p:spPr>
        <p:txBody>
          <a:bodyPr vert="horz" wrap="square" lIns="0" tIns="0" rIns="0" bIns="0" rtlCol="0">
            <a:spAutoFit/>
          </a:bodyPr>
          <a:lstStyle/>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spcBef>
                <a:spcPts val="40"/>
              </a:spcBef>
            </a:pPr>
            <a:endParaRPr sz="1900" dirty="0">
              <a:latin typeface="Times New Roman"/>
              <a:cs typeface="Times New Roman"/>
            </a:endParaRPr>
          </a:p>
          <a:p>
            <a:pPr marL="251460" marR="332740">
              <a:lnSpc>
                <a:spcPct val="100000"/>
              </a:lnSpc>
            </a:pPr>
            <a:r>
              <a:rPr sz="1600" b="1" dirty="0">
                <a:solidFill>
                  <a:srgbClr val="19124D"/>
                </a:solidFill>
                <a:latin typeface="Arial"/>
                <a:cs typeface="Arial"/>
              </a:rPr>
              <a:t>Waterside</a:t>
            </a:r>
            <a:r>
              <a:rPr sz="1600" b="1" spc="-60" dirty="0">
                <a:solidFill>
                  <a:srgbClr val="19124D"/>
                </a:solidFill>
                <a:latin typeface="Arial"/>
                <a:cs typeface="Arial"/>
              </a:rPr>
              <a:t> </a:t>
            </a:r>
            <a:r>
              <a:rPr sz="1600" b="1" dirty="0">
                <a:solidFill>
                  <a:srgbClr val="19124D"/>
                </a:solidFill>
                <a:latin typeface="Arial"/>
                <a:cs typeface="Arial"/>
              </a:rPr>
              <a:t>views</a:t>
            </a:r>
            <a:r>
              <a:rPr sz="1600" b="1" spc="-55" dirty="0">
                <a:solidFill>
                  <a:srgbClr val="19124D"/>
                </a:solidFill>
                <a:latin typeface="Arial"/>
                <a:cs typeface="Arial"/>
              </a:rPr>
              <a:t> </a:t>
            </a:r>
            <a:r>
              <a:rPr sz="1600" b="1" spc="-25" dirty="0">
                <a:solidFill>
                  <a:srgbClr val="19124D"/>
                </a:solidFill>
                <a:latin typeface="Arial"/>
                <a:cs typeface="Arial"/>
              </a:rPr>
              <a:t>and </a:t>
            </a:r>
            <a:r>
              <a:rPr sz="1600" b="1" dirty="0">
                <a:solidFill>
                  <a:srgbClr val="19124D"/>
                </a:solidFill>
                <a:latin typeface="Arial"/>
                <a:cs typeface="Arial"/>
              </a:rPr>
              <a:t>public</a:t>
            </a:r>
            <a:r>
              <a:rPr sz="1600" b="1" spc="-15" dirty="0">
                <a:solidFill>
                  <a:srgbClr val="19124D"/>
                </a:solidFill>
                <a:latin typeface="Arial"/>
                <a:cs typeface="Arial"/>
              </a:rPr>
              <a:t> </a:t>
            </a:r>
            <a:r>
              <a:rPr sz="1600" b="1" dirty="0">
                <a:solidFill>
                  <a:srgbClr val="19124D"/>
                </a:solidFill>
                <a:latin typeface="Arial"/>
                <a:cs typeface="Arial"/>
              </a:rPr>
              <a:t>access</a:t>
            </a:r>
            <a:r>
              <a:rPr sz="1600" b="1" spc="-10" dirty="0">
                <a:solidFill>
                  <a:srgbClr val="19124D"/>
                </a:solidFill>
                <a:latin typeface="Arial"/>
                <a:cs typeface="Arial"/>
              </a:rPr>
              <a:t> </a:t>
            </a:r>
            <a:r>
              <a:rPr sz="1600" b="1" dirty="0">
                <a:solidFill>
                  <a:srgbClr val="19124D"/>
                </a:solidFill>
                <a:latin typeface="Arial"/>
                <a:cs typeface="Arial"/>
              </a:rPr>
              <a:t>at</a:t>
            </a:r>
            <a:r>
              <a:rPr sz="1600" b="1" spc="-15" dirty="0">
                <a:solidFill>
                  <a:srgbClr val="19124D"/>
                </a:solidFill>
                <a:latin typeface="Arial"/>
                <a:cs typeface="Arial"/>
              </a:rPr>
              <a:t> </a:t>
            </a:r>
            <a:r>
              <a:rPr sz="1600" b="1" dirty="0">
                <a:solidFill>
                  <a:srgbClr val="19124D"/>
                </a:solidFill>
                <a:latin typeface="Arial"/>
                <a:cs typeface="Arial"/>
              </a:rPr>
              <a:t>a</a:t>
            </a:r>
            <a:r>
              <a:rPr sz="1600" b="1" spc="-10" dirty="0">
                <a:solidFill>
                  <a:srgbClr val="19124D"/>
                </a:solidFill>
                <a:latin typeface="Arial"/>
                <a:cs typeface="Arial"/>
              </a:rPr>
              <a:t> state- </a:t>
            </a:r>
            <a:r>
              <a:rPr sz="1600" b="1" dirty="0">
                <a:solidFill>
                  <a:srgbClr val="19124D"/>
                </a:solidFill>
                <a:latin typeface="Arial"/>
                <a:cs typeface="Arial"/>
              </a:rPr>
              <a:t>of-the-art </a:t>
            </a:r>
            <a:r>
              <a:rPr sz="1600" b="1" spc="-10" dirty="0">
                <a:solidFill>
                  <a:srgbClr val="19124D"/>
                </a:solidFill>
                <a:latin typeface="Arial"/>
                <a:cs typeface="Arial"/>
              </a:rPr>
              <a:t>Maritime </a:t>
            </a:r>
            <a:r>
              <a:rPr sz="1600" b="1" dirty="0">
                <a:solidFill>
                  <a:srgbClr val="19124D"/>
                </a:solidFill>
                <a:latin typeface="Arial"/>
                <a:cs typeface="Arial"/>
              </a:rPr>
              <a:t>Village,</a:t>
            </a:r>
            <a:r>
              <a:rPr sz="1600" b="1" spc="-30" dirty="0">
                <a:solidFill>
                  <a:srgbClr val="19124D"/>
                </a:solidFill>
                <a:latin typeface="Arial"/>
                <a:cs typeface="Arial"/>
              </a:rPr>
              <a:t> </a:t>
            </a:r>
            <a:r>
              <a:rPr sz="1600" b="1" spc="-10" dirty="0">
                <a:solidFill>
                  <a:srgbClr val="19124D"/>
                </a:solidFill>
                <a:latin typeface="Arial"/>
                <a:cs typeface="Arial"/>
              </a:rPr>
              <a:t>supporting</a:t>
            </a:r>
            <a:r>
              <a:rPr sz="1600" b="1" dirty="0">
                <a:solidFill>
                  <a:srgbClr val="19124D"/>
                </a:solidFill>
                <a:latin typeface="Arial"/>
                <a:cs typeface="Arial"/>
              </a:rPr>
              <a:t> river,</a:t>
            </a:r>
            <a:r>
              <a:rPr sz="1600" b="1" spc="-40" dirty="0">
                <a:solidFill>
                  <a:srgbClr val="19124D"/>
                </a:solidFill>
                <a:latin typeface="Arial"/>
                <a:cs typeface="Arial"/>
              </a:rPr>
              <a:t> </a:t>
            </a:r>
            <a:r>
              <a:rPr sz="1600" b="1" dirty="0">
                <a:solidFill>
                  <a:srgbClr val="19124D"/>
                </a:solidFill>
                <a:latin typeface="Arial"/>
                <a:cs typeface="Arial"/>
              </a:rPr>
              <a:t>boat,</a:t>
            </a:r>
            <a:r>
              <a:rPr sz="1600" b="1" spc="-35" dirty="0">
                <a:solidFill>
                  <a:srgbClr val="19124D"/>
                </a:solidFill>
                <a:latin typeface="Arial"/>
                <a:cs typeface="Arial"/>
              </a:rPr>
              <a:t> </a:t>
            </a:r>
            <a:r>
              <a:rPr sz="1600" b="1" dirty="0">
                <a:solidFill>
                  <a:srgbClr val="19124D"/>
                </a:solidFill>
                <a:latin typeface="Arial"/>
                <a:cs typeface="Arial"/>
              </a:rPr>
              <a:t>yacht</a:t>
            </a:r>
            <a:r>
              <a:rPr sz="1600" b="1" spc="-35" dirty="0">
                <a:solidFill>
                  <a:srgbClr val="19124D"/>
                </a:solidFill>
                <a:latin typeface="Arial"/>
                <a:cs typeface="Arial"/>
              </a:rPr>
              <a:t> </a:t>
            </a:r>
            <a:r>
              <a:rPr sz="1600" b="1" spc="-20" dirty="0">
                <a:solidFill>
                  <a:srgbClr val="19124D"/>
                </a:solidFill>
                <a:latin typeface="Arial"/>
                <a:cs typeface="Arial"/>
              </a:rPr>
              <a:t>club </a:t>
            </a:r>
            <a:r>
              <a:rPr sz="1600" b="1" spc="-10" dirty="0">
                <a:solidFill>
                  <a:srgbClr val="19124D"/>
                </a:solidFill>
                <a:latin typeface="Arial"/>
                <a:cs typeface="Arial"/>
              </a:rPr>
              <a:t>communities.</a:t>
            </a:r>
            <a:endParaRPr sz="1600" dirty="0">
              <a:latin typeface="Arial"/>
              <a:cs typeface="Arial"/>
            </a:endParaRPr>
          </a:p>
        </p:txBody>
      </p:sp>
      <p:sp>
        <p:nvSpPr>
          <p:cNvPr id="10" name="object 8">
            <a:extLst>
              <a:ext uri="{FF2B5EF4-FFF2-40B4-BE49-F238E27FC236}">
                <a16:creationId xmlns:a16="http://schemas.microsoft.com/office/drawing/2014/main" id="{02E391F7-C6D6-2904-C259-F34BDE15DB25}"/>
              </a:ext>
            </a:extLst>
          </p:cNvPr>
          <p:cNvSpPr txBox="1"/>
          <p:nvPr/>
        </p:nvSpPr>
        <p:spPr>
          <a:xfrm>
            <a:off x="7187000" y="4962979"/>
            <a:ext cx="4090600" cy="1120820"/>
          </a:xfrm>
          <a:prstGeom prst="rect">
            <a:avLst/>
          </a:prstGeom>
        </p:spPr>
        <p:txBody>
          <a:bodyPr vert="horz" wrap="square" lIns="0" tIns="12700" rIns="0" bIns="0" rtlCol="0">
            <a:spAutoFit/>
          </a:bodyPr>
          <a:lstStyle/>
          <a:p>
            <a:pPr marL="12700" marR="5080">
              <a:lnSpc>
                <a:spcPct val="100000"/>
              </a:lnSpc>
              <a:spcBef>
                <a:spcPts val="100"/>
              </a:spcBef>
            </a:pPr>
            <a:r>
              <a:rPr lang="en-IE" sz="2400" b="1" dirty="0">
                <a:solidFill>
                  <a:srgbClr val="FFFFFF"/>
                </a:solidFill>
                <a:latin typeface="Arial"/>
                <a:cs typeface="Arial"/>
              </a:rPr>
              <a:t>Significant </a:t>
            </a:r>
            <a:r>
              <a:rPr sz="2400" b="1" dirty="0">
                <a:solidFill>
                  <a:srgbClr val="FFFFFF"/>
                </a:solidFill>
                <a:latin typeface="Arial"/>
                <a:cs typeface="Arial"/>
              </a:rPr>
              <a:t>investment</a:t>
            </a:r>
            <a:r>
              <a:rPr lang="en-IE" sz="2400" b="1" dirty="0">
                <a:solidFill>
                  <a:srgbClr val="FFFFFF"/>
                </a:solidFill>
                <a:latin typeface="Arial"/>
                <a:cs typeface="Arial"/>
              </a:rPr>
              <a:t> &amp;</a:t>
            </a:r>
            <a:r>
              <a:rPr sz="2400" b="1" dirty="0">
                <a:solidFill>
                  <a:srgbClr val="FFFFFF"/>
                </a:solidFill>
                <a:latin typeface="Arial"/>
                <a:cs typeface="Arial"/>
              </a:rPr>
              <a:t> </a:t>
            </a:r>
            <a:r>
              <a:rPr sz="2400" b="1" spc="-50" dirty="0">
                <a:solidFill>
                  <a:srgbClr val="FFFFFF"/>
                </a:solidFill>
                <a:latin typeface="Arial"/>
                <a:cs typeface="Arial"/>
              </a:rPr>
              <a:t>a </a:t>
            </a:r>
            <a:r>
              <a:rPr sz="2400" b="1" dirty="0">
                <a:solidFill>
                  <a:srgbClr val="FFFFFF"/>
                </a:solidFill>
                <a:latin typeface="Arial"/>
                <a:cs typeface="Arial"/>
              </a:rPr>
              <a:t>lasting contribution to </a:t>
            </a:r>
            <a:r>
              <a:rPr sz="2400" b="1" spc="-25" dirty="0">
                <a:solidFill>
                  <a:srgbClr val="FFFFFF"/>
                </a:solidFill>
                <a:latin typeface="Arial"/>
                <a:cs typeface="Arial"/>
              </a:rPr>
              <a:t>the </a:t>
            </a:r>
            <a:r>
              <a:rPr sz="2400" b="1" dirty="0">
                <a:solidFill>
                  <a:srgbClr val="FFFFFF"/>
                </a:solidFill>
                <a:latin typeface="Arial"/>
                <a:cs typeface="Arial"/>
              </a:rPr>
              <a:t>community</a:t>
            </a:r>
            <a:r>
              <a:rPr sz="2400" b="1" spc="-20" dirty="0">
                <a:solidFill>
                  <a:srgbClr val="FFFFFF"/>
                </a:solidFill>
                <a:latin typeface="Arial"/>
                <a:cs typeface="Arial"/>
              </a:rPr>
              <a:t> </a:t>
            </a:r>
            <a:r>
              <a:rPr sz="2400" b="1" dirty="0">
                <a:solidFill>
                  <a:srgbClr val="FFFFFF"/>
                </a:solidFill>
                <a:latin typeface="Arial"/>
                <a:cs typeface="Arial"/>
              </a:rPr>
              <a:t>and</a:t>
            </a:r>
            <a:r>
              <a:rPr sz="2400" b="1" spc="-15" dirty="0">
                <a:solidFill>
                  <a:srgbClr val="FFFFFF"/>
                </a:solidFill>
                <a:latin typeface="Arial"/>
                <a:cs typeface="Arial"/>
              </a:rPr>
              <a:t> </a:t>
            </a:r>
            <a:r>
              <a:rPr sz="2400" b="1" dirty="0">
                <a:solidFill>
                  <a:srgbClr val="FFFFFF"/>
                </a:solidFill>
                <a:latin typeface="Arial"/>
                <a:cs typeface="Arial"/>
              </a:rPr>
              <a:t>the</a:t>
            </a:r>
            <a:r>
              <a:rPr sz="2400" b="1" spc="-15" dirty="0">
                <a:solidFill>
                  <a:srgbClr val="FFFFFF"/>
                </a:solidFill>
                <a:latin typeface="Arial"/>
                <a:cs typeface="Arial"/>
              </a:rPr>
              <a:t> </a:t>
            </a:r>
            <a:r>
              <a:rPr sz="2400" b="1" spc="-10" dirty="0">
                <a:solidFill>
                  <a:srgbClr val="FFFFFF"/>
                </a:solidFill>
                <a:latin typeface="Arial"/>
                <a:cs typeface="Arial"/>
              </a:rPr>
              <a:t>city.</a:t>
            </a:r>
            <a:endParaRPr sz="2400" dirty="0">
              <a:latin typeface="Arial"/>
              <a:cs typeface="Arial"/>
            </a:endParaRPr>
          </a:p>
        </p:txBody>
      </p:sp>
    </p:spTree>
    <p:extLst>
      <p:ext uri="{BB962C8B-B14F-4D97-AF65-F5344CB8AC3E}">
        <p14:creationId xmlns:p14="http://schemas.microsoft.com/office/powerpoint/2010/main" val="387765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erial view of a marina with boats&#10;&#10;Description automatically generated">
            <a:extLst>
              <a:ext uri="{FF2B5EF4-FFF2-40B4-BE49-F238E27FC236}">
                <a16:creationId xmlns:a16="http://schemas.microsoft.com/office/drawing/2014/main" id="{15821735-1F9F-C353-0BB0-373636C5E2A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88981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238" y="0"/>
            <a:ext cx="12188724" cy="6858000"/>
          </a:xfrm>
          <a:prstGeom prst="rect">
            <a:avLst/>
          </a:prstGeom>
        </p:spPr>
      </p:pic>
      <p:sp>
        <p:nvSpPr>
          <p:cNvPr id="4" name="object 4"/>
          <p:cNvSpPr txBox="1">
            <a:spLocks noGrp="1"/>
          </p:cNvSpPr>
          <p:nvPr>
            <p:ph type="ctrTitle"/>
          </p:nvPr>
        </p:nvSpPr>
        <p:spPr>
          <a:xfrm>
            <a:off x="347300" y="404681"/>
            <a:ext cx="5158105" cy="382156"/>
          </a:xfrm>
          <a:prstGeom prst="rect">
            <a:avLst/>
          </a:prstGeom>
        </p:spPr>
        <p:txBody>
          <a:bodyPr vert="horz" wrap="square" lIns="0" tIns="12700" rIns="0" bIns="0" rtlCol="0" anchor="t">
            <a:spAutoFit/>
          </a:bodyPr>
          <a:lstStyle/>
          <a:p>
            <a:pPr marL="12700">
              <a:spcBef>
                <a:spcPts val="100"/>
              </a:spcBef>
            </a:pPr>
            <a:r>
              <a:rPr lang="en-US" spc="-10" dirty="0">
                <a:solidFill>
                  <a:srgbClr val="FFFFFF"/>
                </a:solidFill>
              </a:rPr>
              <a:t>Dublin Port in the news!</a:t>
            </a:r>
            <a:endParaRPr spc="-10" dirty="0">
              <a:solidFill>
                <a:srgbClr val="FFFFFF"/>
              </a:solidFill>
            </a:endParaRPr>
          </a:p>
        </p:txBody>
      </p:sp>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10050229" y="503993"/>
            <a:ext cx="1782973" cy="3387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6885A05C-A823-BA76-2B3E-67A22DC1810F}"/>
              </a:ext>
            </a:extLst>
          </p:cNvPr>
          <p:cNvPicPr/>
          <p:nvPr/>
        </p:nvPicPr>
        <p:blipFill>
          <a:blip r:embed="rId2" cstate="screen">
            <a:extLst>
              <a:ext uri="{28A0092B-C50C-407E-A947-70E740481C1C}">
                <a14:useLocalDpi xmlns:a14="http://schemas.microsoft.com/office/drawing/2010/main"/>
              </a:ext>
            </a:extLst>
          </a:blip>
          <a:stretch>
            <a:fillRect/>
          </a:stretch>
        </p:blipFill>
        <p:spPr>
          <a:xfrm>
            <a:off x="2647974" y="1980492"/>
            <a:ext cx="4452096" cy="4483505"/>
          </a:xfrm>
          <a:prstGeom prst="rect">
            <a:avLst/>
          </a:prstGeom>
        </p:spPr>
      </p:pic>
      <p:sp>
        <p:nvSpPr>
          <p:cNvPr id="5" name="object 5">
            <a:extLst>
              <a:ext uri="{FF2B5EF4-FFF2-40B4-BE49-F238E27FC236}">
                <a16:creationId xmlns:a16="http://schemas.microsoft.com/office/drawing/2014/main" id="{27361211-3C62-EBDA-3975-5A80746ABFCE}"/>
              </a:ext>
            </a:extLst>
          </p:cNvPr>
          <p:cNvSpPr txBox="1">
            <a:spLocks noGrp="1"/>
          </p:cNvSpPr>
          <p:nvPr>
            <p:ph type="title"/>
          </p:nvPr>
        </p:nvSpPr>
        <p:spPr>
          <a:xfrm>
            <a:off x="347300" y="404681"/>
            <a:ext cx="8613775" cy="751488"/>
          </a:xfrm>
          <a:prstGeom prst="rect">
            <a:avLst/>
          </a:prstGeom>
        </p:spPr>
        <p:txBody>
          <a:bodyPr vert="horz" wrap="square" lIns="0" tIns="12700" rIns="0" bIns="0" rtlCol="0" anchor="t">
            <a:spAutoFit/>
          </a:bodyPr>
          <a:lstStyle/>
          <a:p>
            <a:pPr marL="12700">
              <a:spcBef>
                <a:spcPts val="100"/>
              </a:spcBef>
            </a:pPr>
            <a:r>
              <a:rPr lang="en-US" dirty="0"/>
              <a:t>Rail Freight - Access has been in Dublin Port for many years</a:t>
            </a:r>
            <a:r>
              <a:rPr dirty="0"/>
              <a:t>.</a:t>
            </a:r>
            <a:endParaRPr lang="en-US" dirty="0"/>
          </a:p>
        </p:txBody>
      </p:sp>
      <p:sp>
        <p:nvSpPr>
          <p:cNvPr id="78" name="object 78">
            <a:extLst>
              <a:ext uri="{FF2B5EF4-FFF2-40B4-BE49-F238E27FC236}">
                <a16:creationId xmlns:a16="http://schemas.microsoft.com/office/drawing/2014/main" id="{FF7FBD91-3CD5-F8A9-48DD-2820E2D02C17}"/>
              </a:ext>
            </a:extLst>
          </p:cNvPr>
          <p:cNvSpPr txBox="1"/>
          <p:nvPr/>
        </p:nvSpPr>
        <p:spPr>
          <a:xfrm>
            <a:off x="350102" y="1984034"/>
            <a:ext cx="2521585" cy="756920"/>
          </a:xfrm>
          <a:prstGeom prst="rect">
            <a:avLst/>
          </a:prstGeom>
        </p:spPr>
        <p:txBody>
          <a:bodyPr vert="horz" wrap="square" lIns="0" tIns="12700" rIns="0" bIns="0" rtlCol="0">
            <a:spAutoFit/>
          </a:bodyPr>
          <a:lstStyle/>
          <a:p>
            <a:pPr marL="12700" marR="5080">
              <a:lnSpc>
                <a:spcPct val="100000"/>
              </a:lnSpc>
              <a:spcBef>
                <a:spcPts val="100"/>
              </a:spcBef>
            </a:pPr>
            <a:r>
              <a:rPr sz="1600" dirty="0">
                <a:solidFill>
                  <a:srgbClr val="19124D"/>
                </a:solidFill>
                <a:latin typeface="Arial"/>
                <a:cs typeface="Arial"/>
              </a:rPr>
              <a:t>Ireland’s</a:t>
            </a:r>
            <a:r>
              <a:rPr sz="1600" spc="-35" dirty="0">
                <a:solidFill>
                  <a:srgbClr val="19124D"/>
                </a:solidFill>
                <a:latin typeface="Arial"/>
                <a:cs typeface="Arial"/>
              </a:rPr>
              <a:t> </a:t>
            </a:r>
            <a:r>
              <a:rPr sz="1600" dirty="0">
                <a:solidFill>
                  <a:srgbClr val="19124D"/>
                </a:solidFill>
                <a:latin typeface="Arial"/>
                <a:cs typeface="Arial"/>
              </a:rPr>
              <a:t>geography</a:t>
            </a:r>
            <a:r>
              <a:rPr sz="1600" spc="-30" dirty="0">
                <a:solidFill>
                  <a:srgbClr val="19124D"/>
                </a:solidFill>
                <a:latin typeface="Arial"/>
                <a:cs typeface="Arial"/>
              </a:rPr>
              <a:t> </a:t>
            </a:r>
            <a:r>
              <a:rPr sz="1600" spc="-25" dirty="0">
                <a:solidFill>
                  <a:srgbClr val="19124D"/>
                </a:solidFill>
                <a:latin typeface="Arial"/>
                <a:cs typeface="Arial"/>
              </a:rPr>
              <a:t>and</a:t>
            </a:r>
            <a:r>
              <a:rPr sz="1600" dirty="0">
                <a:solidFill>
                  <a:srgbClr val="19124D"/>
                </a:solidFill>
                <a:latin typeface="Arial"/>
                <a:cs typeface="Arial"/>
              </a:rPr>
              <a:t> low</a:t>
            </a:r>
            <a:r>
              <a:rPr sz="1600" spc="-20" dirty="0">
                <a:solidFill>
                  <a:srgbClr val="19124D"/>
                </a:solidFill>
                <a:latin typeface="Arial"/>
                <a:cs typeface="Arial"/>
              </a:rPr>
              <a:t> </a:t>
            </a:r>
            <a:r>
              <a:rPr sz="1600" dirty="0">
                <a:solidFill>
                  <a:srgbClr val="19124D"/>
                </a:solidFill>
                <a:latin typeface="Arial"/>
                <a:cs typeface="Arial"/>
              </a:rPr>
              <a:t>population</a:t>
            </a:r>
            <a:r>
              <a:rPr sz="1600" spc="-20" dirty="0">
                <a:solidFill>
                  <a:srgbClr val="19124D"/>
                </a:solidFill>
                <a:latin typeface="Arial"/>
                <a:cs typeface="Arial"/>
              </a:rPr>
              <a:t> </a:t>
            </a:r>
            <a:r>
              <a:rPr sz="1600" dirty="0">
                <a:solidFill>
                  <a:srgbClr val="19124D"/>
                </a:solidFill>
                <a:latin typeface="Arial"/>
                <a:cs typeface="Arial"/>
              </a:rPr>
              <a:t>density</a:t>
            </a:r>
            <a:r>
              <a:rPr sz="1600" spc="-15" dirty="0">
                <a:solidFill>
                  <a:srgbClr val="19124D"/>
                </a:solidFill>
                <a:latin typeface="Arial"/>
                <a:cs typeface="Arial"/>
              </a:rPr>
              <a:t> </a:t>
            </a:r>
            <a:r>
              <a:rPr sz="1600" spc="-20" dirty="0">
                <a:solidFill>
                  <a:srgbClr val="19124D"/>
                </a:solidFill>
                <a:latin typeface="Arial"/>
                <a:cs typeface="Arial"/>
              </a:rPr>
              <a:t>pose </a:t>
            </a:r>
            <a:r>
              <a:rPr sz="1600" dirty="0">
                <a:solidFill>
                  <a:srgbClr val="19124D"/>
                </a:solidFill>
                <a:latin typeface="Arial"/>
                <a:cs typeface="Arial"/>
              </a:rPr>
              <a:t>challenges</a:t>
            </a:r>
            <a:r>
              <a:rPr sz="1600" spc="-5" dirty="0">
                <a:solidFill>
                  <a:srgbClr val="19124D"/>
                </a:solidFill>
                <a:latin typeface="Arial"/>
                <a:cs typeface="Arial"/>
              </a:rPr>
              <a:t> </a:t>
            </a:r>
            <a:r>
              <a:rPr sz="1600" dirty="0">
                <a:solidFill>
                  <a:srgbClr val="19124D"/>
                </a:solidFill>
                <a:latin typeface="Arial"/>
                <a:cs typeface="Arial"/>
              </a:rPr>
              <a:t>for</a:t>
            </a:r>
            <a:r>
              <a:rPr sz="1600" spc="-5" dirty="0">
                <a:solidFill>
                  <a:srgbClr val="19124D"/>
                </a:solidFill>
                <a:latin typeface="Arial"/>
                <a:cs typeface="Arial"/>
              </a:rPr>
              <a:t> </a:t>
            </a:r>
            <a:r>
              <a:rPr sz="1600" dirty="0">
                <a:solidFill>
                  <a:srgbClr val="19124D"/>
                </a:solidFill>
                <a:latin typeface="Arial"/>
                <a:cs typeface="Arial"/>
              </a:rPr>
              <a:t>rail</a:t>
            </a:r>
            <a:r>
              <a:rPr sz="1600" spc="-5" dirty="0">
                <a:solidFill>
                  <a:srgbClr val="19124D"/>
                </a:solidFill>
                <a:latin typeface="Arial"/>
                <a:cs typeface="Arial"/>
              </a:rPr>
              <a:t> </a:t>
            </a:r>
            <a:r>
              <a:rPr sz="1600" spc="-10" dirty="0">
                <a:solidFill>
                  <a:srgbClr val="19124D"/>
                </a:solidFill>
                <a:latin typeface="Arial"/>
                <a:cs typeface="Arial"/>
              </a:rPr>
              <a:t>freight.</a:t>
            </a:r>
            <a:endParaRPr sz="1600">
              <a:latin typeface="Arial"/>
              <a:cs typeface="Arial"/>
            </a:endParaRPr>
          </a:p>
        </p:txBody>
      </p:sp>
      <p:sp>
        <p:nvSpPr>
          <p:cNvPr id="79" name="object 79">
            <a:extLst>
              <a:ext uri="{FF2B5EF4-FFF2-40B4-BE49-F238E27FC236}">
                <a16:creationId xmlns:a16="http://schemas.microsoft.com/office/drawing/2014/main" id="{B4FD6999-7148-33F6-B306-C951F1326921}"/>
              </a:ext>
            </a:extLst>
          </p:cNvPr>
          <p:cNvSpPr txBox="1"/>
          <p:nvPr/>
        </p:nvSpPr>
        <p:spPr>
          <a:xfrm>
            <a:off x="350102" y="2959394"/>
            <a:ext cx="2802890" cy="756920"/>
          </a:xfrm>
          <a:prstGeom prst="rect">
            <a:avLst/>
          </a:prstGeom>
        </p:spPr>
        <p:txBody>
          <a:bodyPr vert="horz" wrap="square" lIns="0" tIns="12700" rIns="0" bIns="0" rtlCol="0">
            <a:spAutoFit/>
          </a:bodyPr>
          <a:lstStyle/>
          <a:p>
            <a:pPr marL="12700" marR="5080">
              <a:lnSpc>
                <a:spcPct val="100000"/>
              </a:lnSpc>
              <a:spcBef>
                <a:spcPts val="100"/>
              </a:spcBef>
            </a:pPr>
            <a:r>
              <a:rPr sz="1600" b="1" dirty="0">
                <a:solidFill>
                  <a:srgbClr val="19124D"/>
                </a:solidFill>
                <a:latin typeface="Arial"/>
                <a:cs typeface="Arial"/>
              </a:rPr>
              <a:t>73%</a:t>
            </a:r>
            <a:r>
              <a:rPr sz="1600" b="1" spc="-10" dirty="0">
                <a:solidFill>
                  <a:srgbClr val="19124D"/>
                </a:solidFill>
                <a:latin typeface="Arial"/>
                <a:cs typeface="Arial"/>
              </a:rPr>
              <a:t> </a:t>
            </a:r>
            <a:r>
              <a:rPr sz="1600" b="1" dirty="0">
                <a:solidFill>
                  <a:srgbClr val="19124D"/>
                </a:solidFill>
                <a:latin typeface="Arial"/>
                <a:cs typeface="Arial"/>
              </a:rPr>
              <a:t>of</a:t>
            </a:r>
            <a:r>
              <a:rPr sz="1600" b="1" spc="-5" dirty="0">
                <a:solidFill>
                  <a:srgbClr val="19124D"/>
                </a:solidFill>
                <a:latin typeface="Arial"/>
                <a:cs typeface="Arial"/>
              </a:rPr>
              <a:t> </a:t>
            </a:r>
            <a:r>
              <a:rPr sz="1600" b="1" dirty="0">
                <a:solidFill>
                  <a:srgbClr val="19124D"/>
                </a:solidFill>
                <a:latin typeface="Arial"/>
                <a:cs typeface="Arial"/>
              </a:rPr>
              <a:t>all</a:t>
            </a:r>
            <a:r>
              <a:rPr sz="1600" b="1" spc="-10" dirty="0">
                <a:solidFill>
                  <a:srgbClr val="19124D"/>
                </a:solidFill>
                <a:latin typeface="Arial"/>
                <a:cs typeface="Arial"/>
              </a:rPr>
              <a:t> </a:t>
            </a:r>
            <a:r>
              <a:rPr sz="1600" b="1" dirty="0">
                <a:solidFill>
                  <a:srgbClr val="19124D"/>
                </a:solidFill>
                <a:latin typeface="Arial"/>
                <a:cs typeface="Arial"/>
              </a:rPr>
              <a:t>volume</a:t>
            </a:r>
            <a:r>
              <a:rPr sz="1600" b="1" spc="-5" dirty="0">
                <a:solidFill>
                  <a:srgbClr val="19124D"/>
                </a:solidFill>
                <a:latin typeface="Arial"/>
                <a:cs typeface="Arial"/>
              </a:rPr>
              <a:t> </a:t>
            </a:r>
            <a:r>
              <a:rPr sz="1600" b="1" dirty="0">
                <a:solidFill>
                  <a:srgbClr val="19124D"/>
                </a:solidFill>
                <a:latin typeface="Arial"/>
                <a:cs typeface="Arial"/>
              </a:rPr>
              <a:t>to</a:t>
            </a:r>
            <a:r>
              <a:rPr sz="1600" b="1" spc="-5" dirty="0">
                <a:solidFill>
                  <a:srgbClr val="19124D"/>
                </a:solidFill>
                <a:latin typeface="Arial"/>
                <a:cs typeface="Arial"/>
              </a:rPr>
              <a:t> </a:t>
            </a:r>
            <a:r>
              <a:rPr sz="1600" b="1" spc="-25" dirty="0">
                <a:solidFill>
                  <a:srgbClr val="19124D"/>
                </a:solidFill>
                <a:latin typeface="Arial"/>
                <a:cs typeface="Arial"/>
              </a:rPr>
              <a:t>and </a:t>
            </a:r>
            <a:r>
              <a:rPr sz="1600" b="1" dirty="0">
                <a:solidFill>
                  <a:srgbClr val="19124D"/>
                </a:solidFill>
                <a:latin typeface="Arial"/>
                <a:cs typeface="Arial"/>
              </a:rPr>
              <a:t>from</a:t>
            </a:r>
            <a:r>
              <a:rPr sz="1600" b="1" spc="-25" dirty="0">
                <a:solidFill>
                  <a:srgbClr val="19124D"/>
                </a:solidFill>
                <a:latin typeface="Arial"/>
                <a:cs typeface="Arial"/>
              </a:rPr>
              <a:t> </a:t>
            </a:r>
            <a:r>
              <a:rPr sz="1600" b="1" dirty="0">
                <a:solidFill>
                  <a:srgbClr val="19124D"/>
                </a:solidFill>
                <a:latin typeface="Arial"/>
                <a:cs typeface="Arial"/>
              </a:rPr>
              <a:t>the</a:t>
            </a:r>
            <a:r>
              <a:rPr sz="1600" b="1" spc="-15" dirty="0">
                <a:solidFill>
                  <a:srgbClr val="19124D"/>
                </a:solidFill>
                <a:latin typeface="Arial"/>
                <a:cs typeface="Arial"/>
              </a:rPr>
              <a:t> </a:t>
            </a:r>
            <a:r>
              <a:rPr sz="1600" b="1" dirty="0">
                <a:solidFill>
                  <a:srgbClr val="19124D"/>
                </a:solidFill>
                <a:latin typeface="Arial"/>
                <a:cs typeface="Arial"/>
              </a:rPr>
              <a:t>Port</a:t>
            </a:r>
            <a:r>
              <a:rPr sz="1600" b="1" spc="-15" dirty="0">
                <a:solidFill>
                  <a:srgbClr val="19124D"/>
                </a:solidFill>
                <a:latin typeface="Arial"/>
                <a:cs typeface="Arial"/>
              </a:rPr>
              <a:t> </a:t>
            </a:r>
            <a:r>
              <a:rPr sz="1600" b="1" dirty="0">
                <a:solidFill>
                  <a:srgbClr val="19124D"/>
                </a:solidFill>
                <a:latin typeface="Arial"/>
                <a:cs typeface="Arial"/>
              </a:rPr>
              <a:t>emanates</a:t>
            </a:r>
            <a:r>
              <a:rPr sz="1600" b="1" spc="-15" dirty="0">
                <a:solidFill>
                  <a:srgbClr val="19124D"/>
                </a:solidFill>
                <a:latin typeface="Arial"/>
                <a:cs typeface="Arial"/>
              </a:rPr>
              <a:t> </a:t>
            </a:r>
            <a:r>
              <a:rPr sz="1600" b="1" spc="-20" dirty="0">
                <a:solidFill>
                  <a:srgbClr val="19124D"/>
                </a:solidFill>
                <a:latin typeface="Arial"/>
                <a:cs typeface="Arial"/>
              </a:rPr>
              <a:t>from </a:t>
            </a:r>
            <a:r>
              <a:rPr sz="1600" b="1" dirty="0">
                <a:solidFill>
                  <a:srgbClr val="19124D"/>
                </a:solidFill>
                <a:latin typeface="Arial"/>
                <a:cs typeface="Arial"/>
              </a:rPr>
              <a:t>within</a:t>
            </a:r>
            <a:r>
              <a:rPr sz="1600" b="1" spc="-10" dirty="0">
                <a:solidFill>
                  <a:srgbClr val="19124D"/>
                </a:solidFill>
                <a:latin typeface="Arial"/>
                <a:cs typeface="Arial"/>
              </a:rPr>
              <a:t> </a:t>
            </a:r>
            <a:r>
              <a:rPr sz="1600" b="1" dirty="0">
                <a:solidFill>
                  <a:srgbClr val="19124D"/>
                </a:solidFill>
                <a:latin typeface="Arial"/>
                <a:cs typeface="Arial"/>
              </a:rPr>
              <a:t>90km</a:t>
            </a:r>
            <a:r>
              <a:rPr sz="1600" b="1" spc="-5" dirty="0">
                <a:solidFill>
                  <a:srgbClr val="19124D"/>
                </a:solidFill>
                <a:latin typeface="Arial"/>
                <a:cs typeface="Arial"/>
              </a:rPr>
              <a:t> </a:t>
            </a:r>
            <a:r>
              <a:rPr sz="1600" b="1" dirty="0">
                <a:solidFill>
                  <a:srgbClr val="19124D"/>
                </a:solidFill>
                <a:latin typeface="Arial"/>
                <a:cs typeface="Arial"/>
              </a:rPr>
              <a:t>of</a:t>
            </a:r>
            <a:r>
              <a:rPr sz="1600" b="1" spc="-5" dirty="0">
                <a:solidFill>
                  <a:srgbClr val="19124D"/>
                </a:solidFill>
                <a:latin typeface="Arial"/>
                <a:cs typeface="Arial"/>
              </a:rPr>
              <a:t> </a:t>
            </a:r>
            <a:r>
              <a:rPr sz="1600" b="1" dirty="0">
                <a:solidFill>
                  <a:srgbClr val="19124D"/>
                </a:solidFill>
                <a:latin typeface="Arial"/>
                <a:cs typeface="Arial"/>
              </a:rPr>
              <a:t>the</a:t>
            </a:r>
            <a:r>
              <a:rPr sz="1600" b="1" spc="-5" dirty="0">
                <a:solidFill>
                  <a:srgbClr val="19124D"/>
                </a:solidFill>
                <a:latin typeface="Arial"/>
                <a:cs typeface="Arial"/>
              </a:rPr>
              <a:t> </a:t>
            </a:r>
            <a:r>
              <a:rPr sz="1600" b="1" spc="-10" dirty="0">
                <a:solidFill>
                  <a:srgbClr val="19124D"/>
                </a:solidFill>
                <a:latin typeface="Arial"/>
                <a:cs typeface="Arial"/>
              </a:rPr>
              <a:t>Port.</a:t>
            </a:r>
            <a:endParaRPr sz="1600">
              <a:latin typeface="Arial"/>
              <a:cs typeface="Arial"/>
            </a:endParaRPr>
          </a:p>
        </p:txBody>
      </p:sp>
      <p:sp>
        <p:nvSpPr>
          <p:cNvPr id="80" name="object 80">
            <a:extLst>
              <a:ext uri="{FF2B5EF4-FFF2-40B4-BE49-F238E27FC236}">
                <a16:creationId xmlns:a16="http://schemas.microsoft.com/office/drawing/2014/main" id="{6897854B-1458-3193-156D-4C446809C2C8}"/>
              </a:ext>
            </a:extLst>
          </p:cNvPr>
          <p:cNvSpPr txBox="1"/>
          <p:nvPr/>
        </p:nvSpPr>
        <p:spPr>
          <a:xfrm>
            <a:off x="350102" y="3934754"/>
            <a:ext cx="2724785" cy="1244600"/>
          </a:xfrm>
          <a:prstGeom prst="rect">
            <a:avLst/>
          </a:prstGeom>
        </p:spPr>
        <p:txBody>
          <a:bodyPr vert="horz" wrap="square" lIns="0" tIns="12700" rIns="0" bIns="0" rtlCol="0">
            <a:spAutoFit/>
          </a:bodyPr>
          <a:lstStyle/>
          <a:p>
            <a:pPr marL="12700" marR="5080">
              <a:lnSpc>
                <a:spcPct val="100000"/>
              </a:lnSpc>
              <a:spcBef>
                <a:spcPts val="100"/>
              </a:spcBef>
            </a:pPr>
            <a:r>
              <a:rPr sz="1600" dirty="0">
                <a:solidFill>
                  <a:srgbClr val="19124D"/>
                </a:solidFill>
                <a:latin typeface="Arial"/>
                <a:cs typeface="Arial"/>
              </a:rPr>
              <a:t>The</a:t>
            </a:r>
            <a:r>
              <a:rPr sz="1600" spc="-15" dirty="0">
                <a:solidFill>
                  <a:srgbClr val="19124D"/>
                </a:solidFill>
                <a:latin typeface="Arial"/>
                <a:cs typeface="Arial"/>
              </a:rPr>
              <a:t> </a:t>
            </a:r>
            <a:r>
              <a:rPr sz="1600" dirty="0">
                <a:solidFill>
                  <a:srgbClr val="19124D"/>
                </a:solidFill>
                <a:latin typeface="Arial"/>
                <a:cs typeface="Arial"/>
              </a:rPr>
              <a:t>remaining</a:t>
            </a:r>
            <a:r>
              <a:rPr sz="1600" spc="-15" dirty="0">
                <a:solidFill>
                  <a:srgbClr val="19124D"/>
                </a:solidFill>
                <a:latin typeface="Arial"/>
                <a:cs typeface="Arial"/>
              </a:rPr>
              <a:t> </a:t>
            </a:r>
            <a:r>
              <a:rPr sz="1600" dirty="0">
                <a:solidFill>
                  <a:srgbClr val="19124D"/>
                </a:solidFill>
                <a:latin typeface="Arial"/>
                <a:cs typeface="Arial"/>
              </a:rPr>
              <a:t>27%</a:t>
            </a:r>
            <a:r>
              <a:rPr sz="1600" spc="-15" dirty="0">
                <a:solidFill>
                  <a:srgbClr val="19124D"/>
                </a:solidFill>
                <a:latin typeface="Arial"/>
                <a:cs typeface="Arial"/>
              </a:rPr>
              <a:t> </a:t>
            </a:r>
            <a:r>
              <a:rPr sz="1600" dirty="0">
                <a:solidFill>
                  <a:srgbClr val="19124D"/>
                </a:solidFill>
                <a:latin typeface="Arial"/>
                <a:cs typeface="Arial"/>
              </a:rPr>
              <a:t>is</a:t>
            </a:r>
            <a:r>
              <a:rPr sz="1600" spc="-15" dirty="0">
                <a:solidFill>
                  <a:srgbClr val="19124D"/>
                </a:solidFill>
                <a:latin typeface="Arial"/>
                <a:cs typeface="Arial"/>
              </a:rPr>
              <a:t> </a:t>
            </a:r>
            <a:r>
              <a:rPr sz="1600" spc="-10" dirty="0">
                <a:solidFill>
                  <a:srgbClr val="19124D"/>
                </a:solidFill>
                <a:latin typeface="Arial"/>
                <a:cs typeface="Arial"/>
              </a:rPr>
              <a:t>widely </a:t>
            </a:r>
            <a:r>
              <a:rPr sz="1600" dirty="0">
                <a:solidFill>
                  <a:srgbClr val="19124D"/>
                </a:solidFill>
                <a:latin typeface="Arial"/>
                <a:cs typeface="Arial"/>
              </a:rPr>
              <a:t>dispersed</a:t>
            </a:r>
            <a:r>
              <a:rPr sz="1600" spc="-20" dirty="0">
                <a:solidFill>
                  <a:srgbClr val="19124D"/>
                </a:solidFill>
                <a:latin typeface="Arial"/>
                <a:cs typeface="Arial"/>
              </a:rPr>
              <a:t> </a:t>
            </a:r>
            <a:r>
              <a:rPr sz="1600" dirty="0">
                <a:solidFill>
                  <a:srgbClr val="19124D"/>
                </a:solidFill>
                <a:latin typeface="Arial"/>
                <a:cs typeface="Arial"/>
              </a:rPr>
              <a:t>to</a:t>
            </a:r>
            <a:r>
              <a:rPr sz="1600" spc="-15" dirty="0">
                <a:solidFill>
                  <a:srgbClr val="19124D"/>
                </a:solidFill>
                <a:latin typeface="Arial"/>
                <a:cs typeface="Arial"/>
              </a:rPr>
              <a:t> </a:t>
            </a:r>
            <a:r>
              <a:rPr sz="1600" dirty="0">
                <a:solidFill>
                  <a:srgbClr val="19124D"/>
                </a:solidFill>
                <a:latin typeface="Arial"/>
                <a:cs typeface="Arial"/>
              </a:rPr>
              <a:t>small</a:t>
            </a:r>
            <a:r>
              <a:rPr sz="1600" spc="-15" dirty="0">
                <a:solidFill>
                  <a:srgbClr val="19124D"/>
                </a:solidFill>
                <a:latin typeface="Arial"/>
                <a:cs typeface="Arial"/>
              </a:rPr>
              <a:t> </a:t>
            </a:r>
            <a:r>
              <a:rPr sz="1600" dirty="0">
                <a:solidFill>
                  <a:srgbClr val="19124D"/>
                </a:solidFill>
                <a:latin typeface="Arial"/>
                <a:cs typeface="Arial"/>
              </a:rPr>
              <a:t>centres</a:t>
            </a:r>
            <a:r>
              <a:rPr sz="1600" spc="-15" dirty="0">
                <a:solidFill>
                  <a:srgbClr val="19124D"/>
                </a:solidFill>
                <a:latin typeface="Arial"/>
                <a:cs typeface="Arial"/>
              </a:rPr>
              <a:t> </a:t>
            </a:r>
            <a:r>
              <a:rPr sz="1600" spc="-25" dirty="0">
                <a:solidFill>
                  <a:srgbClr val="19124D"/>
                </a:solidFill>
                <a:latin typeface="Arial"/>
                <a:cs typeface="Arial"/>
              </a:rPr>
              <a:t>of </a:t>
            </a:r>
            <a:r>
              <a:rPr sz="1600" dirty="0">
                <a:solidFill>
                  <a:srgbClr val="19124D"/>
                </a:solidFill>
                <a:latin typeface="Arial"/>
                <a:cs typeface="Arial"/>
              </a:rPr>
              <a:t>population</a:t>
            </a:r>
            <a:r>
              <a:rPr sz="1600" spc="-30" dirty="0">
                <a:solidFill>
                  <a:srgbClr val="19124D"/>
                </a:solidFill>
                <a:latin typeface="Arial"/>
                <a:cs typeface="Arial"/>
              </a:rPr>
              <a:t> </a:t>
            </a:r>
            <a:r>
              <a:rPr sz="1600" dirty="0">
                <a:solidFill>
                  <a:srgbClr val="19124D"/>
                </a:solidFill>
                <a:latin typeface="Arial"/>
                <a:cs typeface="Arial"/>
              </a:rPr>
              <a:t>around</a:t>
            </a:r>
            <a:r>
              <a:rPr sz="1600" spc="-25" dirty="0">
                <a:solidFill>
                  <a:srgbClr val="19124D"/>
                </a:solidFill>
                <a:latin typeface="Arial"/>
                <a:cs typeface="Arial"/>
              </a:rPr>
              <a:t> </a:t>
            </a:r>
            <a:r>
              <a:rPr sz="1600" dirty="0">
                <a:solidFill>
                  <a:srgbClr val="19124D"/>
                </a:solidFill>
                <a:latin typeface="Arial"/>
                <a:cs typeface="Arial"/>
              </a:rPr>
              <a:t>the</a:t>
            </a:r>
            <a:r>
              <a:rPr sz="1600" spc="-25" dirty="0">
                <a:solidFill>
                  <a:srgbClr val="19124D"/>
                </a:solidFill>
                <a:latin typeface="Arial"/>
                <a:cs typeface="Arial"/>
              </a:rPr>
              <a:t> </a:t>
            </a:r>
            <a:r>
              <a:rPr sz="1600" spc="-10" dirty="0">
                <a:solidFill>
                  <a:srgbClr val="19124D"/>
                </a:solidFill>
                <a:latin typeface="Arial"/>
                <a:cs typeface="Arial"/>
              </a:rPr>
              <a:t>country </a:t>
            </a:r>
            <a:r>
              <a:rPr sz="1600" dirty="0">
                <a:solidFill>
                  <a:srgbClr val="19124D"/>
                </a:solidFill>
                <a:latin typeface="Arial"/>
                <a:cs typeface="Arial"/>
              </a:rPr>
              <a:t>and</a:t>
            </a:r>
            <a:r>
              <a:rPr sz="1600" spc="-10" dirty="0">
                <a:solidFill>
                  <a:srgbClr val="19124D"/>
                </a:solidFill>
                <a:latin typeface="Arial"/>
                <a:cs typeface="Arial"/>
              </a:rPr>
              <a:t> </a:t>
            </a:r>
            <a:r>
              <a:rPr sz="1600" dirty="0">
                <a:solidFill>
                  <a:srgbClr val="19124D"/>
                </a:solidFill>
                <a:latin typeface="Arial"/>
                <a:cs typeface="Arial"/>
              </a:rPr>
              <a:t>only</a:t>
            </a:r>
            <a:r>
              <a:rPr sz="1600" spc="-10" dirty="0">
                <a:solidFill>
                  <a:srgbClr val="19124D"/>
                </a:solidFill>
                <a:latin typeface="Arial"/>
                <a:cs typeface="Arial"/>
              </a:rPr>
              <a:t> </a:t>
            </a:r>
            <a:r>
              <a:rPr sz="1600" dirty="0">
                <a:solidFill>
                  <a:srgbClr val="19124D"/>
                </a:solidFill>
                <a:latin typeface="Arial"/>
                <a:cs typeface="Arial"/>
              </a:rPr>
              <a:t>7%</a:t>
            </a:r>
            <a:r>
              <a:rPr sz="1600" spc="-5" dirty="0">
                <a:solidFill>
                  <a:srgbClr val="19124D"/>
                </a:solidFill>
                <a:latin typeface="Arial"/>
                <a:cs typeface="Arial"/>
              </a:rPr>
              <a:t> </a:t>
            </a:r>
            <a:r>
              <a:rPr sz="1600" dirty="0">
                <a:solidFill>
                  <a:srgbClr val="19124D"/>
                </a:solidFill>
                <a:latin typeface="Arial"/>
                <a:cs typeface="Arial"/>
              </a:rPr>
              <a:t>is</a:t>
            </a:r>
            <a:r>
              <a:rPr sz="1600" spc="-10" dirty="0">
                <a:solidFill>
                  <a:srgbClr val="19124D"/>
                </a:solidFill>
                <a:latin typeface="Arial"/>
                <a:cs typeface="Arial"/>
              </a:rPr>
              <a:t> </a:t>
            </a:r>
            <a:r>
              <a:rPr sz="1600" dirty="0">
                <a:solidFill>
                  <a:srgbClr val="19124D"/>
                </a:solidFill>
                <a:latin typeface="Arial"/>
                <a:cs typeface="Arial"/>
              </a:rPr>
              <a:t>suitable</a:t>
            </a:r>
            <a:r>
              <a:rPr sz="1600" spc="-10" dirty="0">
                <a:solidFill>
                  <a:srgbClr val="19124D"/>
                </a:solidFill>
                <a:latin typeface="Arial"/>
                <a:cs typeface="Arial"/>
              </a:rPr>
              <a:t> </a:t>
            </a:r>
            <a:r>
              <a:rPr sz="1600" dirty="0">
                <a:solidFill>
                  <a:srgbClr val="19124D"/>
                </a:solidFill>
                <a:latin typeface="Arial"/>
                <a:cs typeface="Arial"/>
              </a:rPr>
              <a:t>for</a:t>
            </a:r>
            <a:r>
              <a:rPr sz="1600" spc="-5" dirty="0">
                <a:solidFill>
                  <a:srgbClr val="19124D"/>
                </a:solidFill>
                <a:latin typeface="Arial"/>
                <a:cs typeface="Arial"/>
              </a:rPr>
              <a:t> </a:t>
            </a:r>
            <a:r>
              <a:rPr sz="1600" spc="-20" dirty="0">
                <a:solidFill>
                  <a:srgbClr val="19124D"/>
                </a:solidFill>
                <a:latin typeface="Arial"/>
                <a:cs typeface="Arial"/>
              </a:rPr>
              <a:t>rail </a:t>
            </a:r>
            <a:r>
              <a:rPr sz="1600" dirty="0">
                <a:solidFill>
                  <a:srgbClr val="19124D"/>
                </a:solidFill>
                <a:latin typeface="Arial"/>
                <a:cs typeface="Arial"/>
              </a:rPr>
              <a:t>freight </a:t>
            </a:r>
            <a:r>
              <a:rPr sz="1600" spc="-10" dirty="0">
                <a:solidFill>
                  <a:srgbClr val="19124D"/>
                </a:solidFill>
                <a:latin typeface="Arial"/>
                <a:cs typeface="Arial"/>
              </a:rPr>
              <a:t>(LoLo).</a:t>
            </a:r>
            <a:endParaRPr sz="1600">
              <a:latin typeface="Arial"/>
              <a:cs typeface="Arial"/>
            </a:endParaRPr>
          </a:p>
        </p:txBody>
      </p:sp>
      <p:grpSp>
        <p:nvGrpSpPr>
          <p:cNvPr id="2" name="Group 1">
            <a:extLst>
              <a:ext uri="{FF2B5EF4-FFF2-40B4-BE49-F238E27FC236}">
                <a16:creationId xmlns:a16="http://schemas.microsoft.com/office/drawing/2014/main" id="{3095A0B9-81AB-FAA4-CBA8-5CAF42290189}"/>
              </a:ext>
            </a:extLst>
          </p:cNvPr>
          <p:cNvGrpSpPr/>
          <p:nvPr/>
        </p:nvGrpSpPr>
        <p:grpSpPr>
          <a:xfrm>
            <a:off x="3069854" y="1984034"/>
            <a:ext cx="9123339" cy="4414520"/>
            <a:chOff x="3069854" y="1984034"/>
            <a:chExt cx="9123339" cy="4414520"/>
          </a:xfrm>
        </p:grpSpPr>
        <p:pic>
          <p:nvPicPr>
            <p:cNvPr id="3" name="object 2">
              <a:extLst>
                <a:ext uri="{FF2B5EF4-FFF2-40B4-BE49-F238E27FC236}">
                  <a16:creationId xmlns:a16="http://schemas.microsoft.com/office/drawing/2014/main" id="{1AB2A284-26A5-4AF2-D0AF-5A24354F0050}"/>
                </a:ext>
              </a:extLst>
            </p:cNvPr>
            <p:cNvPicPr/>
            <p:nvPr/>
          </p:nvPicPr>
          <p:blipFill>
            <a:blip r:embed="rId3" cstate="screen">
              <a:extLst>
                <a:ext uri="{28A0092B-C50C-407E-A947-70E740481C1C}">
                  <a14:useLocalDpi xmlns:a14="http://schemas.microsoft.com/office/drawing/2010/main"/>
                </a:ext>
              </a:extLst>
            </a:blip>
            <a:stretch>
              <a:fillRect/>
            </a:stretch>
          </p:blipFill>
          <p:spPr>
            <a:xfrm>
              <a:off x="9014206" y="2078483"/>
              <a:ext cx="3178987" cy="4141341"/>
            </a:xfrm>
            <a:prstGeom prst="rect">
              <a:avLst/>
            </a:prstGeom>
          </p:spPr>
        </p:pic>
        <p:pic>
          <p:nvPicPr>
            <p:cNvPr id="6" name="object 6">
              <a:extLst>
                <a:ext uri="{FF2B5EF4-FFF2-40B4-BE49-F238E27FC236}">
                  <a16:creationId xmlns:a16="http://schemas.microsoft.com/office/drawing/2014/main" id="{44B55ECD-F989-5B3E-1159-B5B2D251FB3E}"/>
                </a:ext>
              </a:extLst>
            </p:cNvPr>
            <p:cNvPicPr/>
            <p:nvPr/>
          </p:nvPicPr>
          <p:blipFill>
            <a:blip r:embed="rId4" cstate="screen">
              <a:extLst>
                <a:ext uri="{28A0092B-C50C-407E-A947-70E740481C1C}">
                  <a14:useLocalDpi xmlns:a14="http://schemas.microsoft.com/office/drawing/2010/main"/>
                </a:ext>
              </a:extLst>
            </a:blip>
            <a:stretch>
              <a:fillRect/>
            </a:stretch>
          </p:blipFill>
          <p:spPr>
            <a:xfrm>
              <a:off x="11051119" y="4099656"/>
              <a:ext cx="86690" cy="86702"/>
            </a:xfrm>
            <a:prstGeom prst="rect">
              <a:avLst/>
            </a:prstGeom>
          </p:spPr>
        </p:pic>
        <p:sp>
          <p:nvSpPr>
            <p:cNvPr id="7" name="object 7">
              <a:extLst>
                <a:ext uri="{FF2B5EF4-FFF2-40B4-BE49-F238E27FC236}">
                  <a16:creationId xmlns:a16="http://schemas.microsoft.com/office/drawing/2014/main" id="{DA399B90-D742-F74D-25CB-5DA9AFB9C60E}"/>
                </a:ext>
              </a:extLst>
            </p:cNvPr>
            <p:cNvSpPr txBox="1"/>
            <p:nvPr/>
          </p:nvSpPr>
          <p:spPr>
            <a:xfrm>
              <a:off x="11252851" y="3986770"/>
              <a:ext cx="713105" cy="290830"/>
            </a:xfrm>
            <a:prstGeom prst="rect">
              <a:avLst/>
            </a:prstGeom>
          </p:spPr>
          <p:txBody>
            <a:bodyPr vert="horz" wrap="square" lIns="0" tIns="17780" rIns="0" bIns="0" rtlCol="0">
              <a:spAutoFit/>
            </a:bodyPr>
            <a:lstStyle/>
            <a:p>
              <a:pPr marL="12700">
                <a:lnSpc>
                  <a:spcPct val="100000"/>
                </a:lnSpc>
                <a:spcBef>
                  <a:spcPts val="140"/>
                </a:spcBef>
              </a:pPr>
              <a:r>
                <a:rPr sz="1700" b="1" spc="-10" dirty="0">
                  <a:solidFill>
                    <a:srgbClr val="0067B1"/>
                  </a:solidFill>
                  <a:latin typeface="Arial"/>
                  <a:cs typeface="Arial"/>
                </a:rPr>
                <a:t>Dublin</a:t>
              </a:r>
              <a:endParaRPr sz="1700">
                <a:latin typeface="Arial"/>
                <a:cs typeface="Arial"/>
              </a:endParaRPr>
            </a:p>
          </p:txBody>
        </p:sp>
        <p:sp>
          <p:nvSpPr>
            <p:cNvPr id="8" name="object 8">
              <a:extLst>
                <a:ext uri="{FF2B5EF4-FFF2-40B4-BE49-F238E27FC236}">
                  <a16:creationId xmlns:a16="http://schemas.microsoft.com/office/drawing/2014/main" id="{DAFB1F82-1995-EAD1-26F0-5CC85B23C135}"/>
                </a:ext>
              </a:extLst>
            </p:cNvPr>
            <p:cNvSpPr txBox="1"/>
            <p:nvPr/>
          </p:nvSpPr>
          <p:spPr>
            <a:xfrm>
              <a:off x="11247907" y="5828500"/>
              <a:ext cx="523240" cy="454025"/>
            </a:xfrm>
            <a:prstGeom prst="rect">
              <a:avLst/>
            </a:prstGeom>
          </p:spPr>
          <p:txBody>
            <a:bodyPr vert="horz" wrap="square" lIns="0" tIns="51435" rIns="0" bIns="0" rtlCol="0">
              <a:spAutoFit/>
            </a:bodyPr>
            <a:lstStyle/>
            <a:p>
              <a:pPr marL="12700" marR="5080">
                <a:lnSpc>
                  <a:spcPts val="1530"/>
                </a:lnSpc>
                <a:spcBef>
                  <a:spcPts val="405"/>
                </a:spcBef>
              </a:pPr>
              <a:r>
                <a:rPr sz="1500" b="1" spc="-20" dirty="0">
                  <a:solidFill>
                    <a:srgbClr val="0067B1"/>
                  </a:solidFill>
                  <a:latin typeface="Arial"/>
                  <a:cs typeface="Arial"/>
                </a:rPr>
                <a:t>90km Zone</a:t>
              </a:r>
              <a:endParaRPr sz="1500">
                <a:latin typeface="Arial"/>
                <a:cs typeface="Arial"/>
              </a:endParaRPr>
            </a:p>
          </p:txBody>
        </p:sp>
        <p:grpSp>
          <p:nvGrpSpPr>
            <p:cNvPr id="9" name="object 9">
              <a:extLst>
                <a:ext uri="{FF2B5EF4-FFF2-40B4-BE49-F238E27FC236}">
                  <a16:creationId xmlns:a16="http://schemas.microsoft.com/office/drawing/2014/main" id="{15AE410B-CF30-5820-8D14-C9894E9F60D4}"/>
                </a:ext>
              </a:extLst>
            </p:cNvPr>
            <p:cNvGrpSpPr/>
            <p:nvPr/>
          </p:nvGrpSpPr>
          <p:grpSpPr>
            <a:xfrm>
              <a:off x="11157115" y="5398458"/>
              <a:ext cx="54610" cy="832485"/>
              <a:chOff x="11157115" y="5398458"/>
              <a:chExt cx="54610" cy="832485"/>
            </a:xfrm>
          </p:grpSpPr>
          <p:sp>
            <p:nvSpPr>
              <p:cNvPr id="10" name="object 10">
                <a:extLst>
                  <a:ext uri="{FF2B5EF4-FFF2-40B4-BE49-F238E27FC236}">
                    <a16:creationId xmlns:a16="http://schemas.microsoft.com/office/drawing/2014/main" id="{FB6040C3-ED27-AD72-0BB0-FD563EF43C44}"/>
                  </a:ext>
                </a:extLst>
              </p:cNvPr>
              <p:cNvSpPr/>
              <p:nvPr/>
            </p:nvSpPr>
            <p:spPr>
              <a:xfrm>
                <a:off x="11184382" y="5425721"/>
                <a:ext cx="0" cy="805180"/>
              </a:xfrm>
              <a:custGeom>
                <a:avLst/>
                <a:gdLst/>
                <a:ahLst/>
                <a:cxnLst/>
                <a:rect l="l" t="t" r="r" b="b"/>
                <a:pathLst>
                  <a:path h="805179">
                    <a:moveTo>
                      <a:pt x="0" y="804595"/>
                    </a:moveTo>
                    <a:lnTo>
                      <a:pt x="0" y="0"/>
                    </a:lnTo>
                  </a:path>
                </a:pathLst>
              </a:custGeom>
              <a:ln w="13639">
                <a:solidFill>
                  <a:srgbClr val="0067B1"/>
                </a:solidFill>
              </a:ln>
            </p:spPr>
            <p:txBody>
              <a:bodyPr wrap="square" lIns="0" tIns="0" rIns="0" bIns="0" rtlCol="0"/>
              <a:lstStyle/>
              <a:p>
                <a:endParaRPr/>
              </a:p>
            </p:txBody>
          </p:sp>
          <p:sp>
            <p:nvSpPr>
              <p:cNvPr id="11" name="object 11">
                <a:extLst>
                  <a:ext uri="{FF2B5EF4-FFF2-40B4-BE49-F238E27FC236}">
                    <a16:creationId xmlns:a16="http://schemas.microsoft.com/office/drawing/2014/main" id="{41374D93-2DB8-5B3E-7DF6-FE1439EA0200}"/>
                  </a:ext>
                </a:extLst>
              </p:cNvPr>
              <p:cNvSpPr/>
              <p:nvPr/>
            </p:nvSpPr>
            <p:spPr>
              <a:xfrm>
                <a:off x="11157115" y="5398458"/>
                <a:ext cx="54610" cy="54610"/>
              </a:xfrm>
              <a:custGeom>
                <a:avLst/>
                <a:gdLst/>
                <a:ahLst/>
                <a:cxnLst/>
                <a:rect l="l" t="t" r="r" b="b"/>
                <a:pathLst>
                  <a:path w="54609" h="54610">
                    <a:moveTo>
                      <a:pt x="27266" y="0"/>
                    </a:moveTo>
                    <a:lnTo>
                      <a:pt x="16652" y="2142"/>
                    </a:lnTo>
                    <a:lnTo>
                      <a:pt x="7985" y="7985"/>
                    </a:lnTo>
                    <a:lnTo>
                      <a:pt x="2142" y="16652"/>
                    </a:lnTo>
                    <a:lnTo>
                      <a:pt x="0" y="27266"/>
                    </a:lnTo>
                    <a:lnTo>
                      <a:pt x="2142" y="37881"/>
                    </a:lnTo>
                    <a:lnTo>
                      <a:pt x="7985" y="46548"/>
                    </a:lnTo>
                    <a:lnTo>
                      <a:pt x="16652" y="52391"/>
                    </a:lnTo>
                    <a:lnTo>
                      <a:pt x="27266" y="54533"/>
                    </a:lnTo>
                    <a:lnTo>
                      <a:pt x="37881" y="52391"/>
                    </a:lnTo>
                    <a:lnTo>
                      <a:pt x="46548" y="46548"/>
                    </a:lnTo>
                    <a:lnTo>
                      <a:pt x="52391" y="37881"/>
                    </a:lnTo>
                    <a:lnTo>
                      <a:pt x="54533" y="27266"/>
                    </a:lnTo>
                    <a:lnTo>
                      <a:pt x="52391" y="16652"/>
                    </a:lnTo>
                    <a:lnTo>
                      <a:pt x="46548" y="7985"/>
                    </a:lnTo>
                    <a:lnTo>
                      <a:pt x="37881" y="2142"/>
                    </a:lnTo>
                    <a:lnTo>
                      <a:pt x="27266" y="0"/>
                    </a:lnTo>
                    <a:close/>
                  </a:path>
                </a:pathLst>
              </a:custGeom>
              <a:solidFill>
                <a:srgbClr val="0067B1"/>
              </a:solidFill>
            </p:spPr>
            <p:txBody>
              <a:bodyPr wrap="square" lIns="0" tIns="0" rIns="0" bIns="0" rtlCol="0"/>
              <a:lstStyle/>
              <a:p>
                <a:endParaRPr/>
              </a:p>
            </p:txBody>
          </p:sp>
        </p:grpSp>
        <p:sp>
          <p:nvSpPr>
            <p:cNvPr id="12" name="object 12">
              <a:extLst>
                <a:ext uri="{FF2B5EF4-FFF2-40B4-BE49-F238E27FC236}">
                  <a16:creationId xmlns:a16="http://schemas.microsoft.com/office/drawing/2014/main" id="{06AD4845-1B42-4E36-5C70-4667AB1DF31D}"/>
                </a:ext>
              </a:extLst>
            </p:cNvPr>
            <p:cNvSpPr txBox="1"/>
            <p:nvPr/>
          </p:nvSpPr>
          <p:spPr>
            <a:xfrm>
              <a:off x="10312320" y="4231612"/>
              <a:ext cx="117475" cy="223520"/>
            </a:xfrm>
            <a:prstGeom prst="rect">
              <a:avLst/>
            </a:prstGeom>
          </p:spPr>
          <p:txBody>
            <a:bodyPr vert="horz" wrap="square" lIns="0" tIns="12700" rIns="0" bIns="0" rtlCol="0">
              <a:spAutoFit/>
            </a:bodyPr>
            <a:lstStyle/>
            <a:p>
              <a:pPr marL="12700">
                <a:lnSpc>
                  <a:spcPct val="100000"/>
                </a:lnSpc>
                <a:spcBef>
                  <a:spcPts val="100"/>
                </a:spcBef>
              </a:pPr>
              <a:r>
                <a:rPr sz="1300" b="1" dirty="0">
                  <a:solidFill>
                    <a:srgbClr val="0067B1"/>
                  </a:solidFill>
                  <a:latin typeface="Arial"/>
                  <a:cs typeface="Arial"/>
                </a:rPr>
                <a:t>1</a:t>
              </a:r>
              <a:endParaRPr sz="1300">
                <a:latin typeface="Arial"/>
                <a:cs typeface="Arial"/>
              </a:endParaRPr>
            </a:p>
          </p:txBody>
        </p:sp>
        <p:sp>
          <p:nvSpPr>
            <p:cNvPr id="13" name="object 13">
              <a:extLst>
                <a:ext uri="{FF2B5EF4-FFF2-40B4-BE49-F238E27FC236}">
                  <a16:creationId xmlns:a16="http://schemas.microsoft.com/office/drawing/2014/main" id="{D7114DA7-DC86-84D8-E583-A8ED96DFBE7D}"/>
                </a:ext>
              </a:extLst>
            </p:cNvPr>
            <p:cNvSpPr/>
            <p:nvPr/>
          </p:nvSpPr>
          <p:spPr>
            <a:xfrm>
              <a:off x="10640780" y="3996679"/>
              <a:ext cx="236854" cy="285750"/>
            </a:xfrm>
            <a:custGeom>
              <a:avLst/>
              <a:gdLst/>
              <a:ahLst/>
              <a:cxnLst/>
              <a:rect l="l" t="t" r="r" b="b"/>
              <a:pathLst>
                <a:path w="236854" h="285750">
                  <a:moveTo>
                    <a:pt x="118162" y="0"/>
                  </a:moveTo>
                  <a:lnTo>
                    <a:pt x="73696" y="8651"/>
                  </a:lnTo>
                  <a:lnTo>
                    <a:pt x="34604" y="34604"/>
                  </a:lnTo>
                  <a:lnTo>
                    <a:pt x="8651" y="73696"/>
                  </a:lnTo>
                  <a:lnTo>
                    <a:pt x="0" y="118162"/>
                  </a:lnTo>
                  <a:lnTo>
                    <a:pt x="8651" y="162625"/>
                  </a:lnTo>
                  <a:lnTo>
                    <a:pt x="34604" y="201710"/>
                  </a:lnTo>
                  <a:lnTo>
                    <a:pt x="118157" y="285264"/>
                  </a:lnTo>
                  <a:lnTo>
                    <a:pt x="201710" y="201710"/>
                  </a:lnTo>
                  <a:lnTo>
                    <a:pt x="227664" y="162625"/>
                  </a:lnTo>
                  <a:lnTo>
                    <a:pt x="236315" y="118162"/>
                  </a:lnTo>
                  <a:lnTo>
                    <a:pt x="227664" y="73696"/>
                  </a:lnTo>
                  <a:lnTo>
                    <a:pt x="201710" y="34604"/>
                  </a:lnTo>
                  <a:lnTo>
                    <a:pt x="162625" y="8651"/>
                  </a:lnTo>
                  <a:lnTo>
                    <a:pt x="118162" y="0"/>
                  </a:lnTo>
                  <a:close/>
                </a:path>
              </a:pathLst>
            </a:custGeom>
            <a:solidFill>
              <a:srgbClr val="FFFFFF"/>
            </a:solidFill>
          </p:spPr>
          <p:txBody>
            <a:bodyPr wrap="square" lIns="0" tIns="0" rIns="0" bIns="0" rtlCol="0"/>
            <a:lstStyle/>
            <a:p>
              <a:endParaRPr/>
            </a:p>
          </p:txBody>
        </p:sp>
        <p:sp>
          <p:nvSpPr>
            <p:cNvPr id="14" name="object 14">
              <a:extLst>
                <a:ext uri="{FF2B5EF4-FFF2-40B4-BE49-F238E27FC236}">
                  <a16:creationId xmlns:a16="http://schemas.microsoft.com/office/drawing/2014/main" id="{52D20BA2-75FD-86F6-55EC-B0CC993178F8}"/>
                </a:ext>
              </a:extLst>
            </p:cNvPr>
            <p:cNvSpPr txBox="1"/>
            <p:nvPr/>
          </p:nvSpPr>
          <p:spPr>
            <a:xfrm>
              <a:off x="10700327" y="4002827"/>
              <a:ext cx="117475" cy="223520"/>
            </a:xfrm>
            <a:prstGeom prst="rect">
              <a:avLst/>
            </a:prstGeom>
          </p:spPr>
          <p:txBody>
            <a:bodyPr vert="horz" wrap="square" lIns="0" tIns="12700" rIns="0" bIns="0" rtlCol="0">
              <a:spAutoFit/>
            </a:bodyPr>
            <a:lstStyle/>
            <a:p>
              <a:pPr marL="12700">
                <a:lnSpc>
                  <a:spcPct val="100000"/>
                </a:lnSpc>
                <a:spcBef>
                  <a:spcPts val="100"/>
                </a:spcBef>
              </a:pPr>
              <a:r>
                <a:rPr sz="1300" b="1" dirty="0">
                  <a:solidFill>
                    <a:srgbClr val="0067B1"/>
                  </a:solidFill>
                  <a:latin typeface="Arial"/>
                  <a:cs typeface="Arial"/>
                </a:rPr>
                <a:t>2</a:t>
              </a:r>
              <a:endParaRPr sz="1300">
                <a:latin typeface="Arial"/>
                <a:cs typeface="Arial"/>
              </a:endParaRPr>
            </a:p>
          </p:txBody>
        </p:sp>
        <p:sp>
          <p:nvSpPr>
            <p:cNvPr id="15" name="object 15">
              <a:extLst>
                <a:ext uri="{FF2B5EF4-FFF2-40B4-BE49-F238E27FC236}">
                  <a16:creationId xmlns:a16="http://schemas.microsoft.com/office/drawing/2014/main" id="{85EBFBEA-5A30-6C62-FB04-7BB41DA3CD4C}"/>
                </a:ext>
              </a:extLst>
            </p:cNvPr>
            <p:cNvSpPr txBox="1"/>
            <p:nvPr/>
          </p:nvSpPr>
          <p:spPr>
            <a:xfrm>
              <a:off x="10143114" y="4438361"/>
              <a:ext cx="117475" cy="223520"/>
            </a:xfrm>
            <a:prstGeom prst="rect">
              <a:avLst/>
            </a:prstGeom>
          </p:spPr>
          <p:txBody>
            <a:bodyPr vert="horz" wrap="square" lIns="0" tIns="12700" rIns="0" bIns="0" rtlCol="0">
              <a:spAutoFit/>
            </a:bodyPr>
            <a:lstStyle/>
            <a:p>
              <a:pPr marL="12700">
                <a:lnSpc>
                  <a:spcPct val="100000"/>
                </a:lnSpc>
                <a:spcBef>
                  <a:spcPts val="100"/>
                </a:spcBef>
              </a:pPr>
              <a:r>
                <a:rPr sz="1300" b="1" dirty="0">
                  <a:solidFill>
                    <a:srgbClr val="0067B1"/>
                  </a:solidFill>
                  <a:latin typeface="Arial"/>
                  <a:cs typeface="Arial"/>
                </a:rPr>
                <a:t>8</a:t>
              </a:r>
              <a:endParaRPr sz="1300">
                <a:latin typeface="Arial"/>
                <a:cs typeface="Arial"/>
              </a:endParaRPr>
            </a:p>
          </p:txBody>
        </p:sp>
        <p:sp>
          <p:nvSpPr>
            <p:cNvPr id="16" name="object 16">
              <a:extLst>
                <a:ext uri="{FF2B5EF4-FFF2-40B4-BE49-F238E27FC236}">
                  <a16:creationId xmlns:a16="http://schemas.microsoft.com/office/drawing/2014/main" id="{A17D8788-7A7E-4042-8175-F9C6817470EE}"/>
                </a:ext>
              </a:extLst>
            </p:cNvPr>
            <p:cNvSpPr txBox="1"/>
            <p:nvPr/>
          </p:nvSpPr>
          <p:spPr>
            <a:xfrm>
              <a:off x="10388289" y="4554261"/>
              <a:ext cx="117475" cy="223520"/>
            </a:xfrm>
            <a:prstGeom prst="rect">
              <a:avLst/>
            </a:prstGeom>
          </p:spPr>
          <p:txBody>
            <a:bodyPr vert="horz" wrap="square" lIns="0" tIns="12700" rIns="0" bIns="0" rtlCol="0">
              <a:spAutoFit/>
            </a:bodyPr>
            <a:lstStyle/>
            <a:p>
              <a:pPr marL="12700">
                <a:lnSpc>
                  <a:spcPct val="100000"/>
                </a:lnSpc>
                <a:spcBef>
                  <a:spcPts val="100"/>
                </a:spcBef>
              </a:pPr>
              <a:r>
                <a:rPr sz="1300" b="1" dirty="0">
                  <a:solidFill>
                    <a:srgbClr val="0067B1"/>
                  </a:solidFill>
                  <a:latin typeface="Arial"/>
                  <a:cs typeface="Arial"/>
                </a:rPr>
                <a:t>9</a:t>
              </a:r>
              <a:endParaRPr sz="1300">
                <a:latin typeface="Arial"/>
                <a:cs typeface="Arial"/>
              </a:endParaRPr>
            </a:p>
          </p:txBody>
        </p:sp>
        <p:sp>
          <p:nvSpPr>
            <p:cNvPr id="17" name="object 17">
              <a:extLst>
                <a:ext uri="{FF2B5EF4-FFF2-40B4-BE49-F238E27FC236}">
                  <a16:creationId xmlns:a16="http://schemas.microsoft.com/office/drawing/2014/main" id="{B46C044E-ADF8-A646-F394-D8758FBE20DD}"/>
                </a:ext>
              </a:extLst>
            </p:cNvPr>
            <p:cNvSpPr txBox="1"/>
            <p:nvPr/>
          </p:nvSpPr>
          <p:spPr>
            <a:xfrm>
              <a:off x="11052155" y="4206395"/>
              <a:ext cx="209550" cy="223520"/>
            </a:xfrm>
            <a:prstGeom prst="rect">
              <a:avLst/>
            </a:prstGeom>
          </p:spPr>
          <p:txBody>
            <a:bodyPr vert="horz" wrap="square" lIns="0" tIns="12700" rIns="0" bIns="0" rtlCol="0">
              <a:spAutoFit/>
            </a:bodyPr>
            <a:lstStyle/>
            <a:p>
              <a:pPr marL="12700">
                <a:lnSpc>
                  <a:spcPct val="100000"/>
                </a:lnSpc>
                <a:spcBef>
                  <a:spcPts val="100"/>
                </a:spcBef>
              </a:pPr>
              <a:r>
                <a:rPr sz="1300" b="1" spc="-25" dirty="0">
                  <a:solidFill>
                    <a:srgbClr val="0067B1"/>
                  </a:solidFill>
                  <a:latin typeface="Arial"/>
                  <a:cs typeface="Arial"/>
                </a:rPr>
                <a:t>10</a:t>
              </a:r>
              <a:endParaRPr sz="1300">
                <a:latin typeface="Arial"/>
                <a:cs typeface="Arial"/>
              </a:endParaRPr>
            </a:p>
          </p:txBody>
        </p:sp>
        <p:sp>
          <p:nvSpPr>
            <p:cNvPr id="18" name="object 18">
              <a:extLst>
                <a:ext uri="{FF2B5EF4-FFF2-40B4-BE49-F238E27FC236}">
                  <a16:creationId xmlns:a16="http://schemas.microsoft.com/office/drawing/2014/main" id="{7FFDD86F-6835-0690-8498-B6CB7A6BC15C}"/>
                </a:ext>
              </a:extLst>
            </p:cNvPr>
            <p:cNvSpPr txBox="1"/>
            <p:nvPr/>
          </p:nvSpPr>
          <p:spPr>
            <a:xfrm>
              <a:off x="10858989" y="3288605"/>
              <a:ext cx="209550" cy="223520"/>
            </a:xfrm>
            <a:prstGeom prst="rect">
              <a:avLst/>
            </a:prstGeom>
          </p:spPr>
          <p:txBody>
            <a:bodyPr vert="horz" wrap="square" lIns="0" tIns="12700" rIns="0" bIns="0" rtlCol="0">
              <a:spAutoFit/>
            </a:bodyPr>
            <a:lstStyle/>
            <a:p>
              <a:pPr marL="12700">
                <a:lnSpc>
                  <a:spcPct val="100000"/>
                </a:lnSpc>
                <a:spcBef>
                  <a:spcPts val="100"/>
                </a:spcBef>
              </a:pPr>
              <a:r>
                <a:rPr sz="1300" b="1" spc="-25" dirty="0">
                  <a:solidFill>
                    <a:srgbClr val="0067B1"/>
                  </a:solidFill>
                  <a:latin typeface="Arial"/>
                  <a:cs typeface="Arial"/>
                </a:rPr>
                <a:t>12</a:t>
              </a:r>
              <a:endParaRPr sz="1300">
                <a:latin typeface="Arial"/>
                <a:cs typeface="Arial"/>
              </a:endParaRPr>
            </a:p>
          </p:txBody>
        </p:sp>
        <p:sp>
          <p:nvSpPr>
            <p:cNvPr id="19" name="object 19">
              <a:extLst>
                <a:ext uri="{FF2B5EF4-FFF2-40B4-BE49-F238E27FC236}">
                  <a16:creationId xmlns:a16="http://schemas.microsoft.com/office/drawing/2014/main" id="{709567B1-3888-DA9B-00D7-C0876734A32F}"/>
                </a:ext>
              </a:extLst>
            </p:cNvPr>
            <p:cNvSpPr txBox="1"/>
            <p:nvPr/>
          </p:nvSpPr>
          <p:spPr>
            <a:xfrm>
              <a:off x="10220052" y="3713737"/>
              <a:ext cx="191135" cy="223520"/>
            </a:xfrm>
            <a:prstGeom prst="rect">
              <a:avLst/>
            </a:prstGeom>
          </p:spPr>
          <p:txBody>
            <a:bodyPr vert="horz" wrap="square" lIns="0" tIns="12700" rIns="0" bIns="0" rtlCol="0">
              <a:spAutoFit/>
            </a:bodyPr>
            <a:lstStyle/>
            <a:p>
              <a:pPr marL="12700">
                <a:lnSpc>
                  <a:spcPct val="100000"/>
                </a:lnSpc>
                <a:spcBef>
                  <a:spcPts val="100"/>
                </a:spcBef>
              </a:pPr>
              <a:r>
                <a:rPr sz="1300" b="1" spc="-55" dirty="0">
                  <a:solidFill>
                    <a:srgbClr val="0067B1"/>
                  </a:solidFill>
                  <a:latin typeface="Arial"/>
                  <a:cs typeface="Arial"/>
                </a:rPr>
                <a:t>11</a:t>
              </a:r>
              <a:endParaRPr sz="1300">
                <a:latin typeface="Arial"/>
                <a:cs typeface="Arial"/>
              </a:endParaRPr>
            </a:p>
          </p:txBody>
        </p:sp>
        <p:sp>
          <p:nvSpPr>
            <p:cNvPr id="20" name="object 20">
              <a:extLst>
                <a:ext uri="{FF2B5EF4-FFF2-40B4-BE49-F238E27FC236}">
                  <a16:creationId xmlns:a16="http://schemas.microsoft.com/office/drawing/2014/main" id="{96F42BB6-E505-787A-1B54-F92FC8F62B43}"/>
                </a:ext>
              </a:extLst>
            </p:cNvPr>
            <p:cNvSpPr txBox="1"/>
            <p:nvPr/>
          </p:nvSpPr>
          <p:spPr>
            <a:xfrm>
              <a:off x="10806321" y="3583308"/>
              <a:ext cx="182880" cy="458470"/>
            </a:xfrm>
            <a:prstGeom prst="rect">
              <a:avLst/>
            </a:prstGeom>
          </p:spPr>
          <p:txBody>
            <a:bodyPr vert="horz" wrap="square" lIns="0" tIns="31114" rIns="0" bIns="0" rtlCol="0">
              <a:spAutoFit/>
            </a:bodyPr>
            <a:lstStyle/>
            <a:p>
              <a:pPr marL="12700">
                <a:lnSpc>
                  <a:spcPct val="100000"/>
                </a:lnSpc>
                <a:spcBef>
                  <a:spcPts val="244"/>
                </a:spcBef>
              </a:pPr>
              <a:r>
                <a:rPr sz="1300" b="1" dirty="0">
                  <a:solidFill>
                    <a:srgbClr val="0067B1"/>
                  </a:solidFill>
                  <a:latin typeface="Arial"/>
                  <a:cs typeface="Arial"/>
                </a:rPr>
                <a:t>4</a:t>
              </a:r>
              <a:endParaRPr sz="1300">
                <a:latin typeface="Arial"/>
                <a:cs typeface="Arial"/>
              </a:endParaRPr>
            </a:p>
            <a:p>
              <a:pPr marL="78105">
                <a:lnSpc>
                  <a:spcPct val="100000"/>
                </a:lnSpc>
                <a:spcBef>
                  <a:spcPts val="140"/>
                </a:spcBef>
              </a:pPr>
              <a:r>
                <a:rPr sz="1300" b="1" dirty="0">
                  <a:solidFill>
                    <a:srgbClr val="0067B1"/>
                  </a:solidFill>
                  <a:latin typeface="Arial"/>
                  <a:cs typeface="Arial"/>
                </a:rPr>
                <a:t>7</a:t>
              </a:r>
              <a:endParaRPr sz="1300">
                <a:latin typeface="Arial"/>
                <a:cs typeface="Arial"/>
              </a:endParaRPr>
            </a:p>
          </p:txBody>
        </p:sp>
        <p:sp>
          <p:nvSpPr>
            <p:cNvPr id="21" name="object 21">
              <a:extLst>
                <a:ext uri="{FF2B5EF4-FFF2-40B4-BE49-F238E27FC236}">
                  <a16:creationId xmlns:a16="http://schemas.microsoft.com/office/drawing/2014/main" id="{4F8972CE-23AC-F30B-AC0C-65EC961045D7}"/>
                </a:ext>
              </a:extLst>
            </p:cNvPr>
            <p:cNvSpPr txBox="1"/>
            <p:nvPr/>
          </p:nvSpPr>
          <p:spPr>
            <a:xfrm>
              <a:off x="10570559" y="3686661"/>
              <a:ext cx="117475" cy="223520"/>
            </a:xfrm>
            <a:prstGeom prst="rect">
              <a:avLst/>
            </a:prstGeom>
          </p:spPr>
          <p:txBody>
            <a:bodyPr vert="horz" wrap="square" lIns="0" tIns="12700" rIns="0" bIns="0" rtlCol="0">
              <a:spAutoFit/>
            </a:bodyPr>
            <a:lstStyle/>
            <a:p>
              <a:pPr marL="12700">
                <a:lnSpc>
                  <a:spcPct val="100000"/>
                </a:lnSpc>
                <a:spcBef>
                  <a:spcPts val="100"/>
                </a:spcBef>
              </a:pPr>
              <a:r>
                <a:rPr sz="1300" b="1" dirty="0">
                  <a:solidFill>
                    <a:srgbClr val="0067B1"/>
                  </a:solidFill>
                  <a:latin typeface="Arial"/>
                  <a:cs typeface="Arial"/>
                </a:rPr>
                <a:t>6</a:t>
              </a:r>
              <a:endParaRPr sz="1300">
                <a:latin typeface="Arial"/>
                <a:cs typeface="Arial"/>
              </a:endParaRPr>
            </a:p>
          </p:txBody>
        </p:sp>
        <p:sp>
          <p:nvSpPr>
            <p:cNvPr id="22" name="object 22">
              <a:extLst>
                <a:ext uri="{FF2B5EF4-FFF2-40B4-BE49-F238E27FC236}">
                  <a16:creationId xmlns:a16="http://schemas.microsoft.com/office/drawing/2014/main" id="{3FA4A3DD-F4A3-872B-4932-61397B52359D}"/>
                </a:ext>
              </a:extLst>
            </p:cNvPr>
            <p:cNvSpPr txBox="1"/>
            <p:nvPr/>
          </p:nvSpPr>
          <p:spPr>
            <a:xfrm>
              <a:off x="11072958" y="3717535"/>
              <a:ext cx="117475" cy="223520"/>
            </a:xfrm>
            <a:prstGeom prst="rect">
              <a:avLst/>
            </a:prstGeom>
          </p:spPr>
          <p:txBody>
            <a:bodyPr vert="horz" wrap="square" lIns="0" tIns="12700" rIns="0" bIns="0" rtlCol="0">
              <a:spAutoFit/>
            </a:bodyPr>
            <a:lstStyle/>
            <a:p>
              <a:pPr marL="12700">
                <a:lnSpc>
                  <a:spcPct val="100000"/>
                </a:lnSpc>
                <a:spcBef>
                  <a:spcPts val="100"/>
                </a:spcBef>
              </a:pPr>
              <a:r>
                <a:rPr sz="1300" b="1" dirty="0">
                  <a:solidFill>
                    <a:srgbClr val="0067B1"/>
                  </a:solidFill>
                  <a:latin typeface="Arial"/>
                  <a:cs typeface="Arial"/>
                </a:rPr>
                <a:t>5</a:t>
              </a:r>
              <a:endParaRPr sz="1300">
                <a:latin typeface="Arial"/>
                <a:cs typeface="Arial"/>
              </a:endParaRPr>
            </a:p>
          </p:txBody>
        </p:sp>
        <p:sp>
          <p:nvSpPr>
            <p:cNvPr id="23" name="object 23">
              <a:extLst>
                <a:ext uri="{FF2B5EF4-FFF2-40B4-BE49-F238E27FC236}">
                  <a16:creationId xmlns:a16="http://schemas.microsoft.com/office/drawing/2014/main" id="{EEEB854C-D9EA-D36C-63A1-C19C482C9B00}"/>
                </a:ext>
              </a:extLst>
            </p:cNvPr>
            <p:cNvSpPr txBox="1"/>
            <p:nvPr/>
          </p:nvSpPr>
          <p:spPr>
            <a:xfrm>
              <a:off x="10480909" y="4115591"/>
              <a:ext cx="117475" cy="223520"/>
            </a:xfrm>
            <a:prstGeom prst="rect">
              <a:avLst/>
            </a:prstGeom>
          </p:spPr>
          <p:txBody>
            <a:bodyPr vert="horz" wrap="square" lIns="0" tIns="12700" rIns="0" bIns="0" rtlCol="0">
              <a:spAutoFit/>
            </a:bodyPr>
            <a:lstStyle/>
            <a:p>
              <a:pPr marL="12700">
                <a:lnSpc>
                  <a:spcPct val="100000"/>
                </a:lnSpc>
                <a:spcBef>
                  <a:spcPts val="100"/>
                </a:spcBef>
              </a:pPr>
              <a:r>
                <a:rPr sz="1300" b="1" dirty="0">
                  <a:solidFill>
                    <a:srgbClr val="0067B1"/>
                  </a:solidFill>
                  <a:latin typeface="Arial"/>
                  <a:cs typeface="Arial"/>
                </a:rPr>
                <a:t>3</a:t>
              </a:r>
              <a:endParaRPr sz="1300">
                <a:latin typeface="Arial"/>
                <a:cs typeface="Arial"/>
              </a:endParaRPr>
            </a:p>
          </p:txBody>
        </p:sp>
        <p:sp>
          <p:nvSpPr>
            <p:cNvPr id="24" name="object 24">
              <a:extLst>
                <a:ext uri="{FF2B5EF4-FFF2-40B4-BE49-F238E27FC236}">
                  <a16:creationId xmlns:a16="http://schemas.microsoft.com/office/drawing/2014/main" id="{3246B26F-0329-8E82-53E1-0908C4CB525C}"/>
                </a:ext>
              </a:extLst>
            </p:cNvPr>
            <p:cNvSpPr/>
            <p:nvPr/>
          </p:nvSpPr>
          <p:spPr>
            <a:xfrm>
              <a:off x="4731501" y="2912769"/>
              <a:ext cx="64769" cy="21590"/>
            </a:xfrm>
            <a:custGeom>
              <a:avLst/>
              <a:gdLst/>
              <a:ahLst/>
              <a:cxnLst/>
              <a:rect l="l" t="t" r="r" b="b"/>
              <a:pathLst>
                <a:path w="64770" h="21589">
                  <a:moveTo>
                    <a:pt x="55244" y="12"/>
                  </a:moveTo>
                  <a:lnTo>
                    <a:pt x="15778" y="5986"/>
                  </a:lnTo>
                  <a:lnTo>
                    <a:pt x="0" y="15316"/>
                  </a:lnTo>
                  <a:lnTo>
                    <a:pt x="2311" y="19215"/>
                  </a:lnTo>
                  <a:lnTo>
                    <a:pt x="4635" y="21564"/>
                  </a:lnTo>
                  <a:lnTo>
                    <a:pt x="9296" y="21577"/>
                  </a:lnTo>
                  <a:lnTo>
                    <a:pt x="14731" y="19265"/>
                  </a:lnTo>
                  <a:lnTo>
                    <a:pt x="21742" y="15417"/>
                  </a:lnTo>
                  <a:lnTo>
                    <a:pt x="25641" y="13881"/>
                  </a:lnTo>
                  <a:lnTo>
                    <a:pt x="30314" y="13119"/>
                  </a:lnTo>
                  <a:lnTo>
                    <a:pt x="37299" y="12369"/>
                  </a:lnTo>
                  <a:lnTo>
                    <a:pt x="43751" y="10924"/>
                  </a:lnTo>
                  <a:lnTo>
                    <a:pt x="50345" y="8824"/>
                  </a:lnTo>
                  <a:lnTo>
                    <a:pt x="57230" y="5999"/>
                  </a:lnTo>
                  <a:lnTo>
                    <a:pt x="64554" y="2374"/>
                  </a:lnTo>
                  <a:lnTo>
                    <a:pt x="59893" y="800"/>
                  </a:lnTo>
                  <a:lnTo>
                    <a:pt x="55244" y="12"/>
                  </a:lnTo>
                  <a:close/>
                </a:path>
              </a:pathLst>
            </a:custGeom>
            <a:solidFill>
              <a:srgbClr val="6FCDF3"/>
            </a:solidFill>
          </p:spPr>
          <p:txBody>
            <a:bodyPr wrap="square" lIns="0" tIns="0" rIns="0" bIns="0" rtlCol="0"/>
            <a:lstStyle/>
            <a:p>
              <a:endParaRPr/>
            </a:p>
          </p:txBody>
        </p:sp>
        <p:sp>
          <p:nvSpPr>
            <p:cNvPr id="25" name="object 25">
              <a:extLst>
                <a:ext uri="{FF2B5EF4-FFF2-40B4-BE49-F238E27FC236}">
                  <a16:creationId xmlns:a16="http://schemas.microsoft.com/office/drawing/2014/main" id="{DFA6321D-B995-8C99-0DD3-7AED3696E314}"/>
                </a:ext>
              </a:extLst>
            </p:cNvPr>
            <p:cNvSpPr/>
            <p:nvPr/>
          </p:nvSpPr>
          <p:spPr>
            <a:xfrm>
              <a:off x="5710495" y="2069428"/>
              <a:ext cx="70485" cy="53340"/>
            </a:xfrm>
            <a:custGeom>
              <a:avLst/>
              <a:gdLst/>
              <a:ahLst/>
              <a:cxnLst/>
              <a:rect l="l" t="t" r="r" b="b"/>
              <a:pathLst>
                <a:path w="70485" h="53339">
                  <a:moveTo>
                    <a:pt x="69966" y="12509"/>
                  </a:moveTo>
                  <a:lnTo>
                    <a:pt x="24879" y="12509"/>
                  </a:lnTo>
                  <a:lnTo>
                    <a:pt x="32651" y="12547"/>
                  </a:lnTo>
                  <a:lnTo>
                    <a:pt x="39636" y="15684"/>
                  </a:lnTo>
                  <a:lnTo>
                    <a:pt x="46621" y="20383"/>
                  </a:lnTo>
                  <a:lnTo>
                    <a:pt x="46596" y="25044"/>
                  </a:lnTo>
                  <a:lnTo>
                    <a:pt x="44996" y="35915"/>
                  </a:lnTo>
                  <a:lnTo>
                    <a:pt x="44945" y="47574"/>
                  </a:lnTo>
                  <a:lnTo>
                    <a:pt x="48793" y="53022"/>
                  </a:lnTo>
                  <a:lnTo>
                    <a:pt x="60464" y="53073"/>
                  </a:lnTo>
                  <a:lnTo>
                    <a:pt x="62026" y="51536"/>
                  </a:lnTo>
                  <a:lnTo>
                    <a:pt x="62814" y="49199"/>
                  </a:lnTo>
                  <a:lnTo>
                    <a:pt x="62064" y="43764"/>
                  </a:lnTo>
                  <a:lnTo>
                    <a:pt x="63652" y="35991"/>
                  </a:lnTo>
                  <a:lnTo>
                    <a:pt x="67576" y="26682"/>
                  </a:lnTo>
                  <a:lnTo>
                    <a:pt x="69938" y="19697"/>
                  </a:lnTo>
                  <a:lnTo>
                    <a:pt x="69966" y="12509"/>
                  </a:lnTo>
                  <a:close/>
                </a:path>
                <a:path w="70485" h="53339">
                  <a:moveTo>
                    <a:pt x="4711" y="0"/>
                  </a:moveTo>
                  <a:lnTo>
                    <a:pt x="50" y="3860"/>
                  </a:lnTo>
                  <a:lnTo>
                    <a:pt x="0" y="15519"/>
                  </a:lnTo>
                  <a:lnTo>
                    <a:pt x="2324" y="17856"/>
                  </a:lnTo>
                  <a:lnTo>
                    <a:pt x="10071" y="17894"/>
                  </a:lnTo>
                  <a:lnTo>
                    <a:pt x="14744" y="17145"/>
                  </a:lnTo>
                  <a:lnTo>
                    <a:pt x="20993" y="14058"/>
                  </a:lnTo>
                  <a:lnTo>
                    <a:pt x="22529" y="14058"/>
                  </a:lnTo>
                  <a:lnTo>
                    <a:pt x="23317" y="13284"/>
                  </a:lnTo>
                  <a:lnTo>
                    <a:pt x="24091" y="13284"/>
                  </a:lnTo>
                  <a:lnTo>
                    <a:pt x="24879" y="12509"/>
                  </a:lnTo>
                  <a:lnTo>
                    <a:pt x="69966" y="12509"/>
                  </a:lnTo>
                  <a:lnTo>
                    <a:pt x="69989" y="6489"/>
                  </a:lnTo>
                  <a:lnTo>
                    <a:pt x="67630" y="4787"/>
                  </a:lnTo>
                  <a:lnTo>
                    <a:pt x="37350" y="4787"/>
                  </a:lnTo>
                  <a:lnTo>
                    <a:pt x="30352" y="2438"/>
                  </a:lnTo>
                  <a:lnTo>
                    <a:pt x="24917" y="1638"/>
                  </a:lnTo>
                  <a:lnTo>
                    <a:pt x="21831" y="838"/>
                  </a:lnTo>
                  <a:lnTo>
                    <a:pt x="21043" y="825"/>
                  </a:lnTo>
                  <a:lnTo>
                    <a:pt x="17932" y="50"/>
                  </a:lnTo>
                  <a:lnTo>
                    <a:pt x="4711" y="0"/>
                  </a:lnTo>
                  <a:close/>
                </a:path>
                <a:path w="70485" h="53339">
                  <a:moveTo>
                    <a:pt x="53670" y="2540"/>
                  </a:moveTo>
                  <a:lnTo>
                    <a:pt x="37350" y="4787"/>
                  </a:lnTo>
                  <a:lnTo>
                    <a:pt x="67630" y="4787"/>
                  </a:lnTo>
                  <a:lnTo>
                    <a:pt x="64566" y="2578"/>
                  </a:lnTo>
                  <a:lnTo>
                    <a:pt x="53670" y="2540"/>
                  </a:lnTo>
                  <a:close/>
                </a:path>
              </a:pathLst>
            </a:custGeom>
            <a:solidFill>
              <a:srgbClr val="6FCDF3"/>
            </a:solidFill>
          </p:spPr>
          <p:txBody>
            <a:bodyPr wrap="square" lIns="0" tIns="0" rIns="0" bIns="0" rtlCol="0"/>
            <a:lstStyle/>
            <a:p>
              <a:endParaRPr/>
            </a:p>
          </p:txBody>
        </p:sp>
        <p:sp>
          <p:nvSpPr>
            <p:cNvPr id="26" name="object 26">
              <a:extLst>
                <a:ext uri="{FF2B5EF4-FFF2-40B4-BE49-F238E27FC236}">
                  <a16:creationId xmlns:a16="http://schemas.microsoft.com/office/drawing/2014/main" id="{A3200444-4E24-80F5-3B90-A8195F3FD3E2}"/>
                </a:ext>
              </a:extLst>
            </p:cNvPr>
            <p:cNvSpPr/>
            <p:nvPr/>
          </p:nvSpPr>
          <p:spPr>
            <a:xfrm>
              <a:off x="3323463" y="3738676"/>
              <a:ext cx="85725" cy="33655"/>
            </a:xfrm>
            <a:custGeom>
              <a:avLst/>
              <a:gdLst/>
              <a:ahLst/>
              <a:cxnLst/>
              <a:rect l="l" t="t" r="r" b="b"/>
              <a:pathLst>
                <a:path w="85725" h="33654">
                  <a:moveTo>
                    <a:pt x="25704" y="16878"/>
                  </a:moveTo>
                  <a:lnTo>
                    <a:pt x="24930" y="16103"/>
                  </a:lnTo>
                  <a:lnTo>
                    <a:pt x="24142" y="16090"/>
                  </a:lnTo>
                  <a:lnTo>
                    <a:pt x="23380" y="15316"/>
                  </a:lnTo>
                  <a:lnTo>
                    <a:pt x="22606" y="15303"/>
                  </a:lnTo>
                  <a:lnTo>
                    <a:pt x="19494" y="13754"/>
                  </a:lnTo>
                  <a:lnTo>
                    <a:pt x="17945" y="13741"/>
                  </a:lnTo>
                  <a:lnTo>
                    <a:pt x="17945" y="12966"/>
                  </a:lnTo>
                  <a:lnTo>
                    <a:pt x="14058" y="12941"/>
                  </a:lnTo>
                  <a:lnTo>
                    <a:pt x="4724" y="15240"/>
                  </a:lnTo>
                  <a:lnTo>
                    <a:pt x="38" y="19875"/>
                  </a:lnTo>
                  <a:lnTo>
                    <a:pt x="0" y="31534"/>
                  </a:lnTo>
                  <a:lnTo>
                    <a:pt x="1549" y="33108"/>
                  </a:lnTo>
                  <a:lnTo>
                    <a:pt x="9309" y="33134"/>
                  </a:lnTo>
                  <a:lnTo>
                    <a:pt x="13208" y="30822"/>
                  </a:lnTo>
                  <a:lnTo>
                    <a:pt x="17881" y="26936"/>
                  </a:lnTo>
                  <a:lnTo>
                    <a:pt x="19443" y="24638"/>
                  </a:lnTo>
                  <a:lnTo>
                    <a:pt x="21005" y="23088"/>
                  </a:lnTo>
                  <a:lnTo>
                    <a:pt x="22580" y="20751"/>
                  </a:lnTo>
                  <a:lnTo>
                    <a:pt x="24142" y="17653"/>
                  </a:lnTo>
                  <a:lnTo>
                    <a:pt x="25704" y="16878"/>
                  </a:lnTo>
                  <a:close/>
                </a:path>
                <a:path w="85725" h="33654">
                  <a:moveTo>
                    <a:pt x="65341" y="15494"/>
                  </a:moveTo>
                  <a:lnTo>
                    <a:pt x="62242" y="13144"/>
                  </a:lnTo>
                  <a:lnTo>
                    <a:pt x="57581" y="13131"/>
                  </a:lnTo>
                  <a:lnTo>
                    <a:pt x="53695" y="13119"/>
                  </a:lnTo>
                  <a:lnTo>
                    <a:pt x="50584" y="13881"/>
                  </a:lnTo>
                  <a:lnTo>
                    <a:pt x="50558" y="20866"/>
                  </a:lnTo>
                  <a:lnTo>
                    <a:pt x="53644" y="24790"/>
                  </a:lnTo>
                  <a:lnTo>
                    <a:pt x="62979" y="24828"/>
                  </a:lnTo>
                  <a:lnTo>
                    <a:pt x="65316" y="23266"/>
                  </a:lnTo>
                  <a:lnTo>
                    <a:pt x="65341" y="15494"/>
                  </a:lnTo>
                  <a:close/>
                </a:path>
                <a:path w="85725" h="33654">
                  <a:moveTo>
                    <a:pt x="85598" y="4711"/>
                  </a:moveTo>
                  <a:lnTo>
                    <a:pt x="83273" y="2362"/>
                  </a:lnTo>
                  <a:lnTo>
                    <a:pt x="77838" y="0"/>
                  </a:lnTo>
                  <a:lnTo>
                    <a:pt x="77063" y="0"/>
                  </a:lnTo>
                  <a:lnTo>
                    <a:pt x="74726" y="1549"/>
                  </a:lnTo>
                  <a:lnTo>
                    <a:pt x="73164" y="3098"/>
                  </a:lnTo>
                  <a:lnTo>
                    <a:pt x="73152" y="6972"/>
                  </a:lnTo>
                  <a:lnTo>
                    <a:pt x="75476" y="8547"/>
                  </a:lnTo>
                  <a:lnTo>
                    <a:pt x="80911" y="9334"/>
                  </a:lnTo>
                  <a:lnTo>
                    <a:pt x="82461" y="9347"/>
                  </a:lnTo>
                  <a:lnTo>
                    <a:pt x="84023" y="8585"/>
                  </a:lnTo>
                  <a:lnTo>
                    <a:pt x="84810" y="8585"/>
                  </a:lnTo>
                  <a:lnTo>
                    <a:pt x="85585" y="7810"/>
                  </a:lnTo>
                  <a:lnTo>
                    <a:pt x="85598" y="4711"/>
                  </a:lnTo>
                  <a:close/>
                </a:path>
              </a:pathLst>
            </a:custGeom>
            <a:solidFill>
              <a:srgbClr val="6FCDF3"/>
            </a:solidFill>
          </p:spPr>
          <p:txBody>
            <a:bodyPr wrap="square" lIns="0" tIns="0" rIns="0" bIns="0" rtlCol="0"/>
            <a:lstStyle/>
            <a:p>
              <a:endParaRPr/>
            </a:p>
          </p:txBody>
        </p:sp>
        <p:sp>
          <p:nvSpPr>
            <p:cNvPr id="27" name="object 27">
              <a:extLst>
                <a:ext uri="{FF2B5EF4-FFF2-40B4-BE49-F238E27FC236}">
                  <a16:creationId xmlns:a16="http://schemas.microsoft.com/office/drawing/2014/main" id="{E25D307E-A477-5E9A-5C35-4B6CBD6E8127}"/>
                </a:ext>
              </a:extLst>
            </p:cNvPr>
            <p:cNvSpPr/>
            <p:nvPr/>
          </p:nvSpPr>
          <p:spPr>
            <a:xfrm>
              <a:off x="3206445" y="3830649"/>
              <a:ext cx="117475" cy="41910"/>
            </a:xfrm>
            <a:custGeom>
              <a:avLst/>
              <a:gdLst/>
              <a:ahLst/>
              <a:cxnLst/>
              <a:rect l="l" t="t" r="r" b="b"/>
              <a:pathLst>
                <a:path w="117475" h="41910">
                  <a:moveTo>
                    <a:pt x="17907" y="33985"/>
                  </a:moveTo>
                  <a:lnTo>
                    <a:pt x="13258" y="29298"/>
                  </a:lnTo>
                  <a:lnTo>
                    <a:pt x="11709" y="29298"/>
                  </a:lnTo>
                  <a:lnTo>
                    <a:pt x="11709" y="28511"/>
                  </a:lnTo>
                  <a:lnTo>
                    <a:pt x="3937" y="28486"/>
                  </a:lnTo>
                  <a:lnTo>
                    <a:pt x="38" y="30797"/>
                  </a:lnTo>
                  <a:lnTo>
                    <a:pt x="0" y="39357"/>
                  </a:lnTo>
                  <a:lnTo>
                    <a:pt x="3098" y="41694"/>
                  </a:lnTo>
                  <a:lnTo>
                    <a:pt x="10096" y="41719"/>
                  </a:lnTo>
                  <a:lnTo>
                    <a:pt x="14770" y="41744"/>
                  </a:lnTo>
                  <a:lnTo>
                    <a:pt x="17881" y="39433"/>
                  </a:lnTo>
                  <a:lnTo>
                    <a:pt x="17907" y="33985"/>
                  </a:lnTo>
                  <a:close/>
                </a:path>
                <a:path w="117475" h="41910">
                  <a:moveTo>
                    <a:pt x="82524" y="6273"/>
                  </a:moveTo>
                  <a:lnTo>
                    <a:pt x="71666" y="0"/>
                  </a:lnTo>
                  <a:lnTo>
                    <a:pt x="68541" y="5435"/>
                  </a:lnTo>
                  <a:lnTo>
                    <a:pt x="62306" y="8509"/>
                  </a:lnTo>
                  <a:lnTo>
                    <a:pt x="53759" y="10033"/>
                  </a:lnTo>
                  <a:lnTo>
                    <a:pt x="35864" y="9944"/>
                  </a:lnTo>
                  <a:lnTo>
                    <a:pt x="35102" y="9169"/>
                  </a:lnTo>
                  <a:lnTo>
                    <a:pt x="33553" y="9169"/>
                  </a:lnTo>
                  <a:lnTo>
                    <a:pt x="33451" y="10033"/>
                  </a:lnTo>
                  <a:lnTo>
                    <a:pt x="32766" y="10718"/>
                  </a:lnTo>
                  <a:lnTo>
                    <a:pt x="31978" y="12280"/>
                  </a:lnTo>
                  <a:lnTo>
                    <a:pt x="42811" y="23977"/>
                  </a:lnTo>
                  <a:lnTo>
                    <a:pt x="44361" y="23977"/>
                  </a:lnTo>
                  <a:lnTo>
                    <a:pt x="46697" y="24777"/>
                  </a:lnTo>
                  <a:lnTo>
                    <a:pt x="48247" y="25565"/>
                  </a:lnTo>
                  <a:lnTo>
                    <a:pt x="70789" y="25654"/>
                  </a:lnTo>
                  <a:lnTo>
                    <a:pt x="76225" y="24892"/>
                  </a:lnTo>
                  <a:lnTo>
                    <a:pt x="77787" y="23342"/>
                  </a:lnTo>
                  <a:lnTo>
                    <a:pt x="79349" y="22580"/>
                  </a:lnTo>
                  <a:lnTo>
                    <a:pt x="80124" y="21805"/>
                  </a:lnTo>
                  <a:lnTo>
                    <a:pt x="80911" y="20256"/>
                  </a:lnTo>
                  <a:lnTo>
                    <a:pt x="82473" y="17932"/>
                  </a:lnTo>
                  <a:lnTo>
                    <a:pt x="82511" y="10033"/>
                  </a:lnTo>
                  <a:lnTo>
                    <a:pt x="82524" y="6273"/>
                  </a:lnTo>
                  <a:close/>
                </a:path>
                <a:path w="117475" h="41910">
                  <a:moveTo>
                    <a:pt x="117475" y="12649"/>
                  </a:moveTo>
                  <a:lnTo>
                    <a:pt x="116700" y="12636"/>
                  </a:lnTo>
                  <a:lnTo>
                    <a:pt x="116636" y="11798"/>
                  </a:lnTo>
                  <a:lnTo>
                    <a:pt x="115150" y="10299"/>
                  </a:lnTo>
                  <a:lnTo>
                    <a:pt x="111264" y="9499"/>
                  </a:lnTo>
                  <a:lnTo>
                    <a:pt x="105829" y="7924"/>
                  </a:lnTo>
                  <a:lnTo>
                    <a:pt x="101942" y="9461"/>
                  </a:lnTo>
                  <a:lnTo>
                    <a:pt x="100380" y="11798"/>
                  </a:lnTo>
                  <a:lnTo>
                    <a:pt x="101142" y="16459"/>
                  </a:lnTo>
                  <a:lnTo>
                    <a:pt x="101130" y="17233"/>
                  </a:lnTo>
                  <a:lnTo>
                    <a:pt x="103454" y="18034"/>
                  </a:lnTo>
                  <a:lnTo>
                    <a:pt x="105791" y="18034"/>
                  </a:lnTo>
                  <a:lnTo>
                    <a:pt x="107340" y="18821"/>
                  </a:lnTo>
                  <a:lnTo>
                    <a:pt x="115125" y="18859"/>
                  </a:lnTo>
                  <a:lnTo>
                    <a:pt x="117449" y="18084"/>
                  </a:lnTo>
                  <a:lnTo>
                    <a:pt x="117475" y="12649"/>
                  </a:lnTo>
                  <a:close/>
                </a:path>
              </a:pathLst>
            </a:custGeom>
            <a:solidFill>
              <a:srgbClr val="6FCDF3"/>
            </a:solidFill>
          </p:spPr>
          <p:txBody>
            <a:bodyPr wrap="square" lIns="0" tIns="0" rIns="0" bIns="0" rtlCol="0"/>
            <a:lstStyle/>
            <a:p>
              <a:endParaRPr/>
            </a:p>
          </p:txBody>
        </p:sp>
        <p:sp>
          <p:nvSpPr>
            <p:cNvPr id="28" name="object 28">
              <a:extLst>
                <a:ext uri="{FF2B5EF4-FFF2-40B4-BE49-F238E27FC236}">
                  <a16:creationId xmlns:a16="http://schemas.microsoft.com/office/drawing/2014/main" id="{8D6ED2CB-A1D8-9A38-1C63-C1426F314A91}"/>
                </a:ext>
              </a:extLst>
            </p:cNvPr>
            <p:cNvSpPr/>
            <p:nvPr/>
          </p:nvSpPr>
          <p:spPr>
            <a:xfrm>
              <a:off x="3181165" y="5988886"/>
              <a:ext cx="46355" cy="31115"/>
            </a:xfrm>
            <a:custGeom>
              <a:avLst/>
              <a:gdLst/>
              <a:ahLst/>
              <a:cxnLst/>
              <a:rect l="l" t="t" r="r" b="b"/>
              <a:pathLst>
                <a:path w="46355" h="31114">
                  <a:moveTo>
                    <a:pt x="39763" y="0"/>
                  </a:moveTo>
                  <a:lnTo>
                    <a:pt x="37426" y="1562"/>
                  </a:lnTo>
                  <a:lnTo>
                    <a:pt x="35090" y="2311"/>
                  </a:lnTo>
                  <a:lnTo>
                    <a:pt x="33528" y="3873"/>
                  </a:lnTo>
                  <a:lnTo>
                    <a:pt x="12" y="25488"/>
                  </a:lnTo>
                  <a:lnTo>
                    <a:pt x="0" y="29362"/>
                  </a:lnTo>
                  <a:lnTo>
                    <a:pt x="3098" y="30937"/>
                  </a:lnTo>
                  <a:lnTo>
                    <a:pt x="7759" y="30962"/>
                  </a:lnTo>
                  <a:lnTo>
                    <a:pt x="11848" y="30260"/>
                  </a:lnTo>
                  <a:lnTo>
                    <a:pt x="38938" y="13982"/>
                  </a:lnTo>
                  <a:lnTo>
                    <a:pt x="41262" y="12446"/>
                  </a:lnTo>
                  <a:lnTo>
                    <a:pt x="43611" y="9347"/>
                  </a:lnTo>
                  <a:lnTo>
                    <a:pt x="45948" y="7797"/>
                  </a:lnTo>
                  <a:lnTo>
                    <a:pt x="45961" y="4699"/>
                  </a:lnTo>
                  <a:lnTo>
                    <a:pt x="43637" y="2349"/>
                  </a:lnTo>
                  <a:lnTo>
                    <a:pt x="39763" y="0"/>
                  </a:lnTo>
                  <a:close/>
                </a:path>
              </a:pathLst>
            </a:custGeom>
            <a:solidFill>
              <a:srgbClr val="6FCDF3"/>
            </a:solidFill>
          </p:spPr>
          <p:txBody>
            <a:bodyPr wrap="square" lIns="0" tIns="0" rIns="0" bIns="0" rtlCol="0"/>
            <a:lstStyle/>
            <a:p>
              <a:endParaRPr/>
            </a:p>
          </p:txBody>
        </p:sp>
        <p:sp>
          <p:nvSpPr>
            <p:cNvPr id="29" name="object 29">
              <a:extLst>
                <a:ext uri="{FF2B5EF4-FFF2-40B4-BE49-F238E27FC236}">
                  <a16:creationId xmlns:a16="http://schemas.microsoft.com/office/drawing/2014/main" id="{79363E91-CDF6-1B2B-1FA9-D9641C6613A1}"/>
                </a:ext>
              </a:extLst>
            </p:cNvPr>
            <p:cNvSpPr/>
            <p:nvPr/>
          </p:nvSpPr>
          <p:spPr>
            <a:xfrm>
              <a:off x="3162382" y="5858870"/>
              <a:ext cx="15240" cy="12065"/>
            </a:xfrm>
            <a:custGeom>
              <a:avLst/>
              <a:gdLst/>
              <a:ahLst/>
              <a:cxnLst/>
              <a:rect l="l" t="t" r="r" b="b"/>
              <a:pathLst>
                <a:path w="15239" h="12064">
                  <a:moveTo>
                    <a:pt x="3898" y="1536"/>
                  </a:moveTo>
                  <a:lnTo>
                    <a:pt x="3840" y="2362"/>
                  </a:lnTo>
                  <a:lnTo>
                    <a:pt x="1549" y="3860"/>
                  </a:lnTo>
                  <a:lnTo>
                    <a:pt x="0" y="5410"/>
                  </a:lnTo>
                  <a:lnTo>
                    <a:pt x="69" y="10147"/>
                  </a:lnTo>
                  <a:lnTo>
                    <a:pt x="2298" y="11645"/>
                  </a:lnTo>
                  <a:lnTo>
                    <a:pt x="10845" y="11684"/>
                  </a:lnTo>
                  <a:lnTo>
                    <a:pt x="13970" y="10147"/>
                  </a:lnTo>
                  <a:lnTo>
                    <a:pt x="14744" y="8585"/>
                  </a:lnTo>
                  <a:lnTo>
                    <a:pt x="14707" y="3860"/>
                  </a:lnTo>
                  <a:lnTo>
                    <a:pt x="13220" y="2362"/>
                  </a:lnTo>
                  <a:lnTo>
                    <a:pt x="11671" y="1574"/>
                  </a:lnTo>
                  <a:lnTo>
                    <a:pt x="10121" y="1574"/>
                  </a:lnTo>
                  <a:lnTo>
                    <a:pt x="3898" y="1536"/>
                  </a:lnTo>
                  <a:close/>
                </a:path>
                <a:path w="15239" h="12064">
                  <a:moveTo>
                    <a:pt x="7010" y="0"/>
                  </a:moveTo>
                  <a:lnTo>
                    <a:pt x="5448" y="1549"/>
                  </a:lnTo>
                  <a:lnTo>
                    <a:pt x="10071" y="1549"/>
                  </a:lnTo>
                  <a:lnTo>
                    <a:pt x="7010" y="0"/>
                  </a:lnTo>
                  <a:close/>
                </a:path>
              </a:pathLst>
            </a:custGeom>
            <a:solidFill>
              <a:srgbClr val="6FCDF3"/>
            </a:solidFill>
          </p:spPr>
          <p:txBody>
            <a:bodyPr wrap="square" lIns="0" tIns="0" rIns="0" bIns="0" rtlCol="0"/>
            <a:lstStyle/>
            <a:p>
              <a:endParaRPr/>
            </a:p>
          </p:txBody>
        </p:sp>
        <p:sp>
          <p:nvSpPr>
            <p:cNvPr id="30" name="object 30">
              <a:extLst>
                <a:ext uri="{FF2B5EF4-FFF2-40B4-BE49-F238E27FC236}">
                  <a16:creationId xmlns:a16="http://schemas.microsoft.com/office/drawing/2014/main" id="{2F71087C-4A78-91FB-50DE-566D29173674}"/>
                </a:ext>
              </a:extLst>
            </p:cNvPr>
            <p:cNvSpPr/>
            <p:nvPr/>
          </p:nvSpPr>
          <p:spPr>
            <a:xfrm>
              <a:off x="3371317" y="3636872"/>
              <a:ext cx="66675" cy="31115"/>
            </a:xfrm>
            <a:custGeom>
              <a:avLst/>
              <a:gdLst/>
              <a:ahLst/>
              <a:cxnLst/>
              <a:rect l="l" t="t" r="r" b="b"/>
              <a:pathLst>
                <a:path w="66675" h="31114">
                  <a:moveTo>
                    <a:pt x="36639" y="0"/>
                  </a:moveTo>
                  <a:lnTo>
                    <a:pt x="35090" y="0"/>
                  </a:lnTo>
                  <a:lnTo>
                    <a:pt x="33528" y="774"/>
                  </a:lnTo>
                  <a:lnTo>
                    <a:pt x="31191" y="1536"/>
                  </a:lnTo>
                  <a:lnTo>
                    <a:pt x="21831" y="10820"/>
                  </a:lnTo>
                  <a:lnTo>
                    <a:pt x="21056" y="10820"/>
                  </a:lnTo>
                  <a:lnTo>
                    <a:pt x="14820" y="13906"/>
                  </a:lnTo>
                  <a:lnTo>
                    <a:pt x="12484" y="15455"/>
                  </a:lnTo>
                  <a:lnTo>
                    <a:pt x="3911" y="19291"/>
                  </a:lnTo>
                  <a:lnTo>
                    <a:pt x="12" y="23164"/>
                  </a:lnTo>
                  <a:lnTo>
                    <a:pt x="0" y="27063"/>
                  </a:lnTo>
                  <a:lnTo>
                    <a:pt x="774" y="27063"/>
                  </a:lnTo>
                  <a:lnTo>
                    <a:pt x="2311" y="30187"/>
                  </a:lnTo>
                  <a:lnTo>
                    <a:pt x="6972" y="30975"/>
                  </a:lnTo>
                  <a:lnTo>
                    <a:pt x="26416" y="31064"/>
                  </a:lnTo>
                  <a:lnTo>
                    <a:pt x="43758" y="29693"/>
                  </a:lnTo>
                  <a:lnTo>
                    <a:pt x="56157" y="26620"/>
                  </a:lnTo>
                  <a:lnTo>
                    <a:pt x="63611" y="21921"/>
                  </a:lnTo>
                  <a:lnTo>
                    <a:pt x="66116" y="15671"/>
                  </a:lnTo>
                  <a:lnTo>
                    <a:pt x="66128" y="13347"/>
                  </a:lnTo>
                  <a:lnTo>
                    <a:pt x="60693" y="10223"/>
                  </a:lnTo>
                  <a:lnTo>
                    <a:pt x="48285" y="4711"/>
                  </a:lnTo>
                  <a:lnTo>
                    <a:pt x="45961" y="3937"/>
                  </a:lnTo>
                  <a:lnTo>
                    <a:pt x="42849" y="2362"/>
                  </a:lnTo>
                  <a:lnTo>
                    <a:pt x="40513" y="1587"/>
                  </a:lnTo>
                  <a:lnTo>
                    <a:pt x="38976" y="1574"/>
                  </a:lnTo>
                  <a:lnTo>
                    <a:pt x="38188" y="787"/>
                  </a:lnTo>
                  <a:lnTo>
                    <a:pt x="36639" y="0"/>
                  </a:lnTo>
                  <a:close/>
                </a:path>
              </a:pathLst>
            </a:custGeom>
            <a:solidFill>
              <a:srgbClr val="6FCDF3"/>
            </a:solidFill>
          </p:spPr>
          <p:txBody>
            <a:bodyPr wrap="square" lIns="0" tIns="0" rIns="0" bIns="0" rtlCol="0"/>
            <a:lstStyle/>
            <a:p>
              <a:endParaRPr/>
            </a:p>
          </p:txBody>
        </p:sp>
        <p:sp>
          <p:nvSpPr>
            <p:cNvPr id="31" name="object 31">
              <a:extLst>
                <a:ext uri="{FF2B5EF4-FFF2-40B4-BE49-F238E27FC236}">
                  <a16:creationId xmlns:a16="http://schemas.microsoft.com/office/drawing/2014/main" id="{FAE6EB7C-BA22-32E8-B61B-878433754A1F}"/>
                </a:ext>
              </a:extLst>
            </p:cNvPr>
            <p:cNvSpPr/>
            <p:nvPr/>
          </p:nvSpPr>
          <p:spPr>
            <a:xfrm>
              <a:off x="3069854" y="5644140"/>
              <a:ext cx="82550" cy="45720"/>
            </a:xfrm>
            <a:custGeom>
              <a:avLst/>
              <a:gdLst/>
              <a:ahLst/>
              <a:cxnLst/>
              <a:rect l="l" t="t" r="r" b="b"/>
              <a:pathLst>
                <a:path w="82550" h="45720">
                  <a:moveTo>
                    <a:pt x="50685" y="0"/>
                  </a:moveTo>
                  <a:lnTo>
                    <a:pt x="39886" y="7099"/>
                  </a:lnTo>
                  <a:lnTo>
                    <a:pt x="31592" y="12261"/>
                  </a:lnTo>
                  <a:lnTo>
                    <a:pt x="24605" y="16398"/>
                  </a:lnTo>
                  <a:lnTo>
                    <a:pt x="19519" y="19303"/>
                  </a:lnTo>
                  <a:lnTo>
                    <a:pt x="11328" y="24238"/>
                  </a:lnTo>
                  <a:lnTo>
                    <a:pt x="5392" y="29835"/>
                  </a:lnTo>
                  <a:lnTo>
                    <a:pt x="1640" y="36170"/>
                  </a:lnTo>
                  <a:lnTo>
                    <a:pt x="0" y="43319"/>
                  </a:lnTo>
                  <a:lnTo>
                    <a:pt x="1536" y="44881"/>
                  </a:lnTo>
                  <a:lnTo>
                    <a:pt x="3086" y="45669"/>
                  </a:lnTo>
                  <a:lnTo>
                    <a:pt x="9309" y="45694"/>
                  </a:lnTo>
                  <a:lnTo>
                    <a:pt x="16306" y="44157"/>
                  </a:lnTo>
                  <a:lnTo>
                    <a:pt x="26428" y="41097"/>
                  </a:lnTo>
                  <a:lnTo>
                    <a:pt x="31980" y="41097"/>
                  </a:lnTo>
                  <a:lnTo>
                    <a:pt x="74209" y="23029"/>
                  </a:lnTo>
                  <a:lnTo>
                    <a:pt x="82511" y="11010"/>
                  </a:lnTo>
                  <a:lnTo>
                    <a:pt x="81749" y="8686"/>
                  </a:lnTo>
                  <a:lnTo>
                    <a:pt x="80200" y="7899"/>
                  </a:lnTo>
                  <a:lnTo>
                    <a:pt x="80027" y="7873"/>
                  </a:lnTo>
                  <a:lnTo>
                    <a:pt x="73977" y="7873"/>
                  </a:lnTo>
                  <a:lnTo>
                    <a:pt x="64655" y="7835"/>
                  </a:lnTo>
                  <a:lnTo>
                    <a:pt x="62331" y="6273"/>
                  </a:lnTo>
                  <a:lnTo>
                    <a:pt x="57670" y="3911"/>
                  </a:lnTo>
                  <a:lnTo>
                    <a:pt x="50685" y="0"/>
                  </a:lnTo>
                  <a:close/>
                </a:path>
                <a:path w="82550" h="45720">
                  <a:moveTo>
                    <a:pt x="31980" y="41097"/>
                  </a:moveTo>
                  <a:lnTo>
                    <a:pt x="26428" y="41097"/>
                  </a:lnTo>
                  <a:lnTo>
                    <a:pt x="31864" y="41122"/>
                  </a:lnTo>
                  <a:close/>
                </a:path>
                <a:path w="82550" h="45720">
                  <a:moveTo>
                    <a:pt x="74752" y="7099"/>
                  </a:moveTo>
                  <a:lnTo>
                    <a:pt x="73990" y="7099"/>
                  </a:lnTo>
                  <a:lnTo>
                    <a:pt x="73977" y="7873"/>
                  </a:lnTo>
                  <a:lnTo>
                    <a:pt x="80027" y="7873"/>
                  </a:lnTo>
                  <a:lnTo>
                    <a:pt x="74752" y="7099"/>
                  </a:lnTo>
                  <a:close/>
                </a:path>
                <a:path w="82550" h="45720">
                  <a:moveTo>
                    <a:pt x="68541" y="7073"/>
                  </a:moveTo>
                  <a:lnTo>
                    <a:pt x="64655" y="7835"/>
                  </a:lnTo>
                  <a:lnTo>
                    <a:pt x="73865" y="7835"/>
                  </a:lnTo>
                  <a:lnTo>
                    <a:pt x="71653" y="7086"/>
                  </a:lnTo>
                  <a:lnTo>
                    <a:pt x="68541" y="7073"/>
                  </a:lnTo>
                  <a:close/>
                </a:path>
              </a:pathLst>
            </a:custGeom>
            <a:solidFill>
              <a:srgbClr val="6FCDF3"/>
            </a:solidFill>
          </p:spPr>
          <p:txBody>
            <a:bodyPr wrap="square" lIns="0" tIns="0" rIns="0" bIns="0" rtlCol="0"/>
            <a:lstStyle/>
            <a:p>
              <a:endParaRPr/>
            </a:p>
          </p:txBody>
        </p:sp>
        <p:sp>
          <p:nvSpPr>
            <p:cNvPr id="32" name="object 32">
              <a:extLst>
                <a:ext uri="{FF2B5EF4-FFF2-40B4-BE49-F238E27FC236}">
                  <a16:creationId xmlns:a16="http://schemas.microsoft.com/office/drawing/2014/main" id="{4F5F5F83-2226-1B46-FCE1-CFADF638054B}"/>
                </a:ext>
              </a:extLst>
            </p:cNvPr>
            <p:cNvSpPr/>
            <p:nvPr/>
          </p:nvSpPr>
          <p:spPr>
            <a:xfrm>
              <a:off x="4327080" y="2303538"/>
              <a:ext cx="127000" cy="154305"/>
            </a:xfrm>
            <a:custGeom>
              <a:avLst/>
              <a:gdLst/>
              <a:ahLst/>
              <a:cxnLst/>
              <a:rect l="l" t="t" r="r" b="b"/>
              <a:pathLst>
                <a:path w="127000" h="154305">
                  <a:moveTo>
                    <a:pt x="44310" y="120154"/>
                  </a:moveTo>
                  <a:lnTo>
                    <a:pt x="42760" y="117043"/>
                  </a:lnTo>
                  <a:lnTo>
                    <a:pt x="38874" y="115455"/>
                  </a:lnTo>
                  <a:lnTo>
                    <a:pt x="41236" y="107696"/>
                  </a:lnTo>
                  <a:lnTo>
                    <a:pt x="42824" y="103060"/>
                  </a:lnTo>
                  <a:lnTo>
                    <a:pt x="42849" y="96050"/>
                  </a:lnTo>
                  <a:lnTo>
                    <a:pt x="39763" y="92938"/>
                  </a:lnTo>
                  <a:lnTo>
                    <a:pt x="35102" y="89027"/>
                  </a:lnTo>
                  <a:lnTo>
                    <a:pt x="31991" y="87464"/>
                  </a:lnTo>
                  <a:lnTo>
                    <a:pt x="29679" y="85890"/>
                  </a:lnTo>
                  <a:lnTo>
                    <a:pt x="25793" y="84328"/>
                  </a:lnTo>
                  <a:lnTo>
                    <a:pt x="24269" y="82778"/>
                  </a:lnTo>
                  <a:lnTo>
                    <a:pt x="21920" y="81991"/>
                  </a:lnTo>
                  <a:lnTo>
                    <a:pt x="20370" y="81191"/>
                  </a:lnTo>
                  <a:lnTo>
                    <a:pt x="14935" y="78828"/>
                  </a:lnTo>
                  <a:lnTo>
                    <a:pt x="11061" y="77266"/>
                  </a:lnTo>
                  <a:lnTo>
                    <a:pt x="7962" y="76492"/>
                  </a:lnTo>
                  <a:lnTo>
                    <a:pt x="3276" y="80340"/>
                  </a:lnTo>
                  <a:lnTo>
                    <a:pt x="927" y="85001"/>
                  </a:lnTo>
                  <a:lnTo>
                    <a:pt x="889" y="91986"/>
                  </a:lnTo>
                  <a:lnTo>
                    <a:pt x="1676" y="92773"/>
                  </a:lnTo>
                  <a:lnTo>
                    <a:pt x="3975" y="100558"/>
                  </a:lnTo>
                  <a:lnTo>
                    <a:pt x="5499" y="104457"/>
                  </a:lnTo>
                  <a:lnTo>
                    <a:pt x="5486" y="107556"/>
                  </a:lnTo>
                  <a:lnTo>
                    <a:pt x="3924" y="111429"/>
                  </a:lnTo>
                  <a:lnTo>
                    <a:pt x="0" y="119189"/>
                  </a:lnTo>
                  <a:lnTo>
                    <a:pt x="0" y="122301"/>
                  </a:lnTo>
                  <a:lnTo>
                    <a:pt x="31788" y="135648"/>
                  </a:lnTo>
                  <a:lnTo>
                    <a:pt x="33350" y="135648"/>
                  </a:lnTo>
                  <a:lnTo>
                    <a:pt x="38036" y="133337"/>
                  </a:lnTo>
                  <a:lnTo>
                    <a:pt x="39598" y="131800"/>
                  </a:lnTo>
                  <a:lnTo>
                    <a:pt x="42710" y="129476"/>
                  </a:lnTo>
                  <a:lnTo>
                    <a:pt x="44284" y="127152"/>
                  </a:lnTo>
                  <a:lnTo>
                    <a:pt x="44310" y="120154"/>
                  </a:lnTo>
                  <a:close/>
                </a:path>
                <a:path w="127000" h="154305">
                  <a:moveTo>
                    <a:pt x="73723" y="147485"/>
                  </a:moveTo>
                  <a:lnTo>
                    <a:pt x="72186" y="145148"/>
                  </a:lnTo>
                  <a:lnTo>
                    <a:pt x="68287" y="142798"/>
                  </a:lnTo>
                  <a:lnTo>
                    <a:pt x="66751" y="142011"/>
                  </a:lnTo>
                  <a:lnTo>
                    <a:pt x="65201" y="140449"/>
                  </a:lnTo>
                  <a:lnTo>
                    <a:pt x="64427" y="142786"/>
                  </a:lnTo>
                  <a:lnTo>
                    <a:pt x="63627" y="145110"/>
                  </a:lnTo>
                  <a:lnTo>
                    <a:pt x="62839" y="148209"/>
                  </a:lnTo>
                  <a:lnTo>
                    <a:pt x="62826" y="152095"/>
                  </a:lnTo>
                  <a:lnTo>
                    <a:pt x="64376" y="153657"/>
                  </a:lnTo>
                  <a:lnTo>
                    <a:pt x="67487" y="153670"/>
                  </a:lnTo>
                  <a:lnTo>
                    <a:pt x="71361" y="153682"/>
                  </a:lnTo>
                  <a:lnTo>
                    <a:pt x="73710" y="152146"/>
                  </a:lnTo>
                  <a:lnTo>
                    <a:pt x="73723" y="147485"/>
                  </a:lnTo>
                  <a:close/>
                </a:path>
                <a:path w="127000" h="154305">
                  <a:moveTo>
                    <a:pt x="89649" y="55067"/>
                  </a:moveTo>
                  <a:lnTo>
                    <a:pt x="87337" y="53492"/>
                  </a:lnTo>
                  <a:lnTo>
                    <a:pt x="81889" y="53467"/>
                  </a:lnTo>
                  <a:lnTo>
                    <a:pt x="80340" y="54241"/>
                  </a:lnTo>
                  <a:lnTo>
                    <a:pt x="78752" y="59664"/>
                  </a:lnTo>
                  <a:lnTo>
                    <a:pt x="73240" y="75971"/>
                  </a:lnTo>
                  <a:lnTo>
                    <a:pt x="74790" y="75984"/>
                  </a:lnTo>
                  <a:lnTo>
                    <a:pt x="76352" y="76771"/>
                  </a:lnTo>
                  <a:lnTo>
                    <a:pt x="77139" y="76771"/>
                  </a:lnTo>
                  <a:lnTo>
                    <a:pt x="79463" y="73672"/>
                  </a:lnTo>
                  <a:lnTo>
                    <a:pt x="83388" y="68249"/>
                  </a:lnTo>
                  <a:lnTo>
                    <a:pt x="87299" y="62052"/>
                  </a:lnTo>
                  <a:lnTo>
                    <a:pt x="89636" y="58940"/>
                  </a:lnTo>
                  <a:lnTo>
                    <a:pt x="89649" y="55067"/>
                  </a:lnTo>
                  <a:close/>
                </a:path>
                <a:path w="127000" h="154305">
                  <a:moveTo>
                    <a:pt x="126390" y="7023"/>
                  </a:moveTo>
                  <a:lnTo>
                    <a:pt x="125628" y="5461"/>
                  </a:lnTo>
                  <a:lnTo>
                    <a:pt x="124066" y="3898"/>
                  </a:lnTo>
                  <a:lnTo>
                    <a:pt x="122542" y="1574"/>
                  </a:lnTo>
                  <a:lnTo>
                    <a:pt x="120992" y="12"/>
                  </a:lnTo>
                  <a:lnTo>
                    <a:pt x="119443" y="0"/>
                  </a:lnTo>
                  <a:lnTo>
                    <a:pt x="114769" y="762"/>
                  </a:lnTo>
                  <a:lnTo>
                    <a:pt x="113207" y="3086"/>
                  </a:lnTo>
                  <a:lnTo>
                    <a:pt x="113195" y="7747"/>
                  </a:lnTo>
                  <a:lnTo>
                    <a:pt x="113957" y="10858"/>
                  </a:lnTo>
                  <a:lnTo>
                    <a:pt x="114719" y="14757"/>
                  </a:lnTo>
                  <a:lnTo>
                    <a:pt x="120142" y="15557"/>
                  </a:lnTo>
                  <a:lnTo>
                    <a:pt x="124790" y="15582"/>
                  </a:lnTo>
                  <a:lnTo>
                    <a:pt x="126365" y="13246"/>
                  </a:lnTo>
                  <a:lnTo>
                    <a:pt x="126390" y="7023"/>
                  </a:lnTo>
                  <a:close/>
                </a:path>
              </a:pathLst>
            </a:custGeom>
            <a:solidFill>
              <a:srgbClr val="6FCDF3"/>
            </a:solidFill>
          </p:spPr>
          <p:txBody>
            <a:bodyPr wrap="square" lIns="0" tIns="0" rIns="0" bIns="0" rtlCol="0"/>
            <a:lstStyle/>
            <a:p>
              <a:endParaRPr/>
            </a:p>
          </p:txBody>
        </p:sp>
        <p:sp>
          <p:nvSpPr>
            <p:cNvPr id="33" name="object 33">
              <a:extLst>
                <a:ext uri="{FF2B5EF4-FFF2-40B4-BE49-F238E27FC236}">
                  <a16:creationId xmlns:a16="http://schemas.microsoft.com/office/drawing/2014/main" id="{5BC92CF8-AEF5-6FAD-97FB-707426895171}"/>
                </a:ext>
              </a:extLst>
            </p:cNvPr>
            <p:cNvSpPr/>
            <p:nvPr/>
          </p:nvSpPr>
          <p:spPr>
            <a:xfrm>
              <a:off x="4514910" y="2115708"/>
              <a:ext cx="36830" cy="25400"/>
            </a:xfrm>
            <a:custGeom>
              <a:avLst/>
              <a:gdLst/>
              <a:ahLst/>
              <a:cxnLst/>
              <a:rect l="l" t="t" r="r" b="b"/>
              <a:pathLst>
                <a:path w="36829" h="25400">
                  <a:moveTo>
                    <a:pt x="5448" y="25"/>
                  </a:moveTo>
                  <a:lnTo>
                    <a:pt x="12" y="0"/>
                  </a:lnTo>
                  <a:lnTo>
                    <a:pt x="0" y="3898"/>
                  </a:lnTo>
                  <a:lnTo>
                    <a:pt x="3098" y="6248"/>
                  </a:lnTo>
                  <a:lnTo>
                    <a:pt x="4622" y="9359"/>
                  </a:lnTo>
                  <a:lnTo>
                    <a:pt x="4597" y="14782"/>
                  </a:lnTo>
                  <a:lnTo>
                    <a:pt x="5384" y="14795"/>
                  </a:lnTo>
                  <a:lnTo>
                    <a:pt x="8483" y="16357"/>
                  </a:lnTo>
                  <a:lnTo>
                    <a:pt x="14706" y="18719"/>
                  </a:lnTo>
                  <a:lnTo>
                    <a:pt x="15481" y="18719"/>
                  </a:lnTo>
                  <a:lnTo>
                    <a:pt x="17792" y="19507"/>
                  </a:lnTo>
                  <a:lnTo>
                    <a:pt x="19354" y="20307"/>
                  </a:lnTo>
                  <a:lnTo>
                    <a:pt x="23228" y="21869"/>
                  </a:lnTo>
                  <a:lnTo>
                    <a:pt x="28676" y="23444"/>
                  </a:lnTo>
                  <a:lnTo>
                    <a:pt x="35661" y="25031"/>
                  </a:lnTo>
                  <a:lnTo>
                    <a:pt x="36436" y="24256"/>
                  </a:lnTo>
                  <a:lnTo>
                    <a:pt x="32588" y="19583"/>
                  </a:lnTo>
                  <a:lnTo>
                    <a:pt x="30251" y="16459"/>
                  </a:lnTo>
                  <a:lnTo>
                    <a:pt x="30251" y="15671"/>
                  </a:lnTo>
                  <a:lnTo>
                    <a:pt x="28714" y="13347"/>
                  </a:lnTo>
                  <a:lnTo>
                    <a:pt x="27952" y="10998"/>
                  </a:lnTo>
                  <a:lnTo>
                    <a:pt x="27165" y="10223"/>
                  </a:lnTo>
                  <a:lnTo>
                    <a:pt x="20967" y="7861"/>
                  </a:lnTo>
                  <a:lnTo>
                    <a:pt x="16306" y="6299"/>
                  </a:lnTo>
                  <a:lnTo>
                    <a:pt x="12433" y="3949"/>
                  </a:lnTo>
                  <a:lnTo>
                    <a:pt x="11645" y="3949"/>
                  </a:lnTo>
                  <a:lnTo>
                    <a:pt x="10858" y="3162"/>
                  </a:lnTo>
                  <a:lnTo>
                    <a:pt x="10096" y="3162"/>
                  </a:lnTo>
                  <a:lnTo>
                    <a:pt x="7772" y="1587"/>
                  </a:lnTo>
                  <a:lnTo>
                    <a:pt x="6223" y="800"/>
                  </a:lnTo>
                  <a:lnTo>
                    <a:pt x="5448" y="25"/>
                  </a:lnTo>
                  <a:close/>
                </a:path>
              </a:pathLst>
            </a:custGeom>
            <a:solidFill>
              <a:srgbClr val="6FCDF3"/>
            </a:solidFill>
          </p:spPr>
          <p:txBody>
            <a:bodyPr wrap="square" lIns="0" tIns="0" rIns="0" bIns="0" rtlCol="0"/>
            <a:lstStyle/>
            <a:p>
              <a:endParaRPr/>
            </a:p>
          </p:txBody>
        </p:sp>
        <p:sp>
          <p:nvSpPr>
            <p:cNvPr id="34" name="object 34">
              <a:extLst>
                <a:ext uri="{FF2B5EF4-FFF2-40B4-BE49-F238E27FC236}">
                  <a16:creationId xmlns:a16="http://schemas.microsoft.com/office/drawing/2014/main" id="{9CFA8C95-55BD-CB52-2C33-AF4D0BFCF3AD}"/>
                </a:ext>
              </a:extLst>
            </p:cNvPr>
            <p:cNvSpPr/>
            <p:nvPr/>
          </p:nvSpPr>
          <p:spPr>
            <a:xfrm>
              <a:off x="4556468" y="2209953"/>
              <a:ext cx="12065" cy="12700"/>
            </a:xfrm>
            <a:custGeom>
              <a:avLst/>
              <a:gdLst/>
              <a:ahLst/>
              <a:cxnLst/>
              <a:rect l="l" t="t" r="r" b="b"/>
              <a:pathLst>
                <a:path w="12064" h="12700">
                  <a:moveTo>
                    <a:pt x="2349" y="0"/>
                  </a:moveTo>
                  <a:lnTo>
                    <a:pt x="2336" y="2324"/>
                  </a:lnTo>
                  <a:lnTo>
                    <a:pt x="1562" y="4660"/>
                  </a:lnTo>
                  <a:lnTo>
                    <a:pt x="774" y="6210"/>
                  </a:lnTo>
                  <a:lnTo>
                    <a:pt x="0" y="6985"/>
                  </a:lnTo>
                  <a:lnTo>
                    <a:pt x="0" y="8534"/>
                  </a:lnTo>
                  <a:lnTo>
                    <a:pt x="1536" y="10096"/>
                  </a:lnTo>
                  <a:lnTo>
                    <a:pt x="5422" y="12446"/>
                  </a:lnTo>
                  <a:lnTo>
                    <a:pt x="11633" y="12471"/>
                  </a:lnTo>
                  <a:lnTo>
                    <a:pt x="11645" y="7810"/>
                  </a:lnTo>
                  <a:lnTo>
                    <a:pt x="9334" y="3911"/>
                  </a:lnTo>
                  <a:lnTo>
                    <a:pt x="6261" y="800"/>
                  </a:lnTo>
                  <a:lnTo>
                    <a:pt x="5473" y="787"/>
                  </a:lnTo>
                  <a:lnTo>
                    <a:pt x="5473" y="12"/>
                  </a:lnTo>
                  <a:lnTo>
                    <a:pt x="2349" y="0"/>
                  </a:lnTo>
                  <a:close/>
                </a:path>
              </a:pathLst>
            </a:custGeom>
            <a:solidFill>
              <a:srgbClr val="6FCDF3"/>
            </a:solidFill>
          </p:spPr>
          <p:txBody>
            <a:bodyPr wrap="square" lIns="0" tIns="0" rIns="0" bIns="0" rtlCol="0"/>
            <a:lstStyle/>
            <a:p>
              <a:endParaRPr/>
            </a:p>
          </p:txBody>
        </p:sp>
        <p:sp>
          <p:nvSpPr>
            <p:cNvPr id="35" name="object 35">
              <a:extLst>
                <a:ext uri="{FF2B5EF4-FFF2-40B4-BE49-F238E27FC236}">
                  <a16:creationId xmlns:a16="http://schemas.microsoft.com/office/drawing/2014/main" id="{6B1D041F-EDE0-CDBF-BF68-2B0506A534B8}"/>
                </a:ext>
              </a:extLst>
            </p:cNvPr>
            <p:cNvSpPr/>
            <p:nvPr/>
          </p:nvSpPr>
          <p:spPr>
            <a:xfrm>
              <a:off x="4950055" y="2315743"/>
              <a:ext cx="39370" cy="33020"/>
            </a:xfrm>
            <a:custGeom>
              <a:avLst/>
              <a:gdLst/>
              <a:ahLst/>
              <a:cxnLst/>
              <a:rect l="l" t="t" r="r" b="b"/>
              <a:pathLst>
                <a:path w="39370" h="33019">
                  <a:moveTo>
                    <a:pt x="13296" y="38"/>
                  </a:moveTo>
                  <a:lnTo>
                    <a:pt x="4737" y="0"/>
                  </a:lnTo>
                  <a:lnTo>
                    <a:pt x="50" y="4660"/>
                  </a:lnTo>
                  <a:lnTo>
                    <a:pt x="0" y="16319"/>
                  </a:lnTo>
                  <a:lnTo>
                    <a:pt x="2324" y="20205"/>
                  </a:lnTo>
                  <a:lnTo>
                    <a:pt x="6197" y="24891"/>
                  </a:lnTo>
                  <a:lnTo>
                    <a:pt x="10045" y="30352"/>
                  </a:lnTo>
                  <a:lnTo>
                    <a:pt x="13931" y="32689"/>
                  </a:lnTo>
                  <a:lnTo>
                    <a:pt x="23253" y="32740"/>
                  </a:lnTo>
                  <a:lnTo>
                    <a:pt x="29476" y="29654"/>
                  </a:lnTo>
                  <a:lnTo>
                    <a:pt x="38836" y="23482"/>
                  </a:lnTo>
                  <a:lnTo>
                    <a:pt x="38849" y="19583"/>
                  </a:lnTo>
                  <a:lnTo>
                    <a:pt x="36537" y="14909"/>
                  </a:lnTo>
                  <a:lnTo>
                    <a:pt x="32677" y="11798"/>
                  </a:lnTo>
                  <a:lnTo>
                    <a:pt x="28803" y="9436"/>
                  </a:lnTo>
                  <a:lnTo>
                    <a:pt x="28803" y="7886"/>
                  </a:lnTo>
                  <a:lnTo>
                    <a:pt x="24904" y="5549"/>
                  </a:lnTo>
                  <a:lnTo>
                    <a:pt x="20269" y="3187"/>
                  </a:lnTo>
                  <a:lnTo>
                    <a:pt x="13296" y="38"/>
                  </a:lnTo>
                  <a:close/>
                </a:path>
              </a:pathLst>
            </a:custGeom>
            <a:solidFill>
              <a:srgbClr val="6FCDF3"/>
            </a:solidFill>
          </p:spPr>
          <p:txBody>
            <a:bodyPr wrap="square" lIns="0" tIns="0" rIns="0" bIns="0" rtlCol="0"/>
            <a:lstStyle/>
            <a:p>
              <a:endParaRPr/>
            </a:p>
          </p:txBody>
        </p:sp>
        <p:sp>
          <p:nvSpPr>
            <p:cNvPr id="36" name="object 36">
              <a:extLst>
                <a:ext uri="{FF2B5EF4-FFF2-40B4-BE49-F238E27FC236}">
                  <a16:creationId xmlns:a16="http://schemas.microsoft.com/office/drawing/2014/main" id="{DF21562C-2802-54CB-A324-F31409F66CF3}"/>
                </a:ext>
              </a:extLst>
            </p:cNvPr>
            <p:cNvSpPr/>
            <p:nvPr/>
          </p:nvSpPr>
          <p:spPr>
            <a:xfrm>
              <a:off x="3246983" y="3419855"/>
              <a:ext cx="254635" cy="162560"/>
            </a:xfrm>
            <a:custGeom>
              <a:avLst/>
              <a:gdLst/>
              <a:ahLst/>
              <a:cxnLst/>
              <a:rect l="l" t="t" r="r" b="b"/>
              <a:pathLst>
                <a:path w="254635" h="162560">
                  <a:moveTo>
                    <a:pt x="213639" y="73444"/>
                  </a:moveTo>
                  <a:lnTo>
                    <a:pt x="211315" y="71882"/>
                  </a:lnTo>
                  <a:lnTo>
                    <a:pt x="207429" y="71869"/>
                  </a:lnTo>
                  <a:lnTo>
                    <a:pt x="197319" y="74155"/>
                  </a:lnTo>
                  <a:lnTo>
                    <a:pt x="190322" y="72580"/>
                  </a:lnTo>
                  <a:lnTo>
                    <a:pt x="190436" y="45364"/>
                  </a:lnTo>
                  <a:lnTo>
                    <a:pt x="198221" y="43065"/>
                  </a:lnTo>
                  <a:lnTo>
                    <a:pt x="202120" y="38430"/>
                  </a:lnTo>
                  <a:lnTo>
                    <a:pt x="185178" y="1828"/>
                  </a:lnTo>
                  <a:lnTo>
                    <a:pt x="178968" y="1803"/>
                  </a:lnTo>
                  <a:lnTo>
                    <a:pt x="175844" y="3340"/>
                  </a:lnTo>
                  <a:lnTo>
                    <a:pt x="172720" y="7200"/>
                  </a:lnTo>
                  <a:lnTo>
                    <a:pt x="169608" y="8750"/>
                  </a:lnTo>
                  <a:lnTo>
                    <a:pt x="167271" y="10299"/>
                  </a:lnTo>
                  <a:lnTo>
                    <a:pt x="154051" y="10248"/>
                  </a:lnTo>
                  <a:lnTo>
                    <a:pt x="145503" y="8648"/>
                  </a:lnTo>
                  <a:lnTo>
                    <a:pt x="143179" y="7861"/>
                  </a:lnTo>
                  <a:lnTo>
                    <a:pt x="140855" y="6299"/>
                  </a:lnTo>
                  <a:lnTo>
                    <a:pt x="133096" y="1612"/>
                  </a:lnTo>
                  <a:lnTo>
                    <a:pt x="129222" y="38"/>
                  </a:lnTo>
                  <a:lnTo>
                    <a:pt x="123012" y="0"/>
                  </a:lnTo>
                  <a:lnTo>
                    <a:pt x="118325" y="3873"/>
                  </a:lnTo>
                  <a:lnTo>
                    <a:pt x="112852" y="11620"/>
                  </a:lnTo>
                  <a:lnTo>
                    <a:pt x="108153" y="19380"/>
                  </a:lnTo>
                  <a:lnTo>
                    <a:pt x="101917" y="23241"/>
                  </a:lnTo>
                  <a:lnTo>
                    <a:pt x="92595" y="23202"/>
                  </a:lnTo>
                  <a:lnTo>
                    <a:pt x="91046" y="22415"/>
                  </a:lnTo>
                  <a:lnTo>
                    <a:pt x="84048" y="20840"/>
                  </a:lnTo>
                  <a:lnTo>
                    <a:pt x="66992" y="11430"/>
                  </a:lnTo>
                  <a:lnTo>
                    <a:pt x="59232" y="9067"/>
                  </a:lnTo>
                  <a:lnTo>
                    <a:pt x="45237" y="9017"/>
                  </a:lnTo>
                  <a:lnTo>
                    <a:pt x="42125" y="12103"/>
                  </a:lnTo>
                  <a:lnTo>
                    <a:pt x="43649" y="17551"/>
                  </a:lnTo>
                  <a:lnTo>
                    <a:pt x="44399" y="23774"/>
                  </a:lnTo>
                  <a:lnTo>
                    <a:pt x="41275" y="29210"/>
                  </a:lnTo>
                  <a:lnTo>
                    <a:pt x="31927" y="33058"/>
                  </a:lnTo>
                  <a:lnTo>
                    <a:pt x="24930" y="34569"/>
                  </a:lnTo>
                  <a:lnTo>
                    <a:pt x="14033" y="36093"/>
                  </a:lnTo>
                  <a:lnTo>
                    <a:pt x="4699" y="38379"/>
                  </a:lnTo>
                  <a:lnTo>
                    <a:pt x="25" y="40690"/>
                  </a:lnTo>
                  <a:lnTo>
                    <a:pt x="0" y="49237"/>
                  </a:lnTo>
                  <a:lnTo>
                    <a:pt x="3873" y="50825"/>
                  </a:lnTo>
                  <a:lnTo>
                    <a:pt x="11645" y="50850"/>
                  </a:lnTo>
                  <a:lnTo>
                    <a:pt x="20980" y="50114"/>
                  </a:lnTo>
                  <a:lnTo>
                    <a:pt x="25628" y="51676"/>
                  </a:lnTo>
                  <a:lnTo>
                    <a:pt x="27178" y="54013"/>
                  </a:lnTo>
                  <a:lnTo>
                    <a:pt x="31813" y="58699"/>
                  </a:lnTo>
                  <a:lnTo>
                    <a:pt x="38798" y="62623"/>
                  </a:lnTo>
                  <a:lnTo>
                    <a:pt x="45770" y="68084"/>
                  </a:lnTo>
                  <a:lnTo>
                    <a:pt x="49644" y="70434"/>
                  </a:lnTo>
                  <a:lnTo>
                    <a:pt x="53530" y="70446"/>
                  </a:lnTo>
                  <a:lnTo>
                    <a:pt x="55867" y="68910"/>
                  </a:lnTo>
                  <a:lnTo>
                    <a:pt x="58991" y="67373"/>
                  </a:lnTo>
                  <a:lnTo>
                    <a:pt x="59766" y="66598"/>
                  </a:lnTo>
                  <a:lnTo>
                    <a:pt x="61328" y="65811"/>
                  </a:lnTo>
                  <a:lnTo>
                    <a:pt x="62115" y="64274"/>
                  </a:lnTo>
                  <a:lnTo>
                    <a:pt x="64439" y="64274"/>
                  </a:lnTo>
                  <a:lnTo>
                    <a:pt x="66763" y="65062"/>
                  </a:lnTo>
                  <a:lnTo>
                    <a:pt x="71437" y="65087"/>
                  </a:lnTo>
                  <a:lnTo>
                    <a:pt x="75323" y="65874"/>
                  </a:lnTo>
                  <a:lnTo>
                    <a:pt x="88531" y="67500"/>
                  </a:lnTo>
                  <a:lnTo>
                    <a:pt x="94742" y="67525"/>
                  </a:lnTo>
                  <a:lnTo>
                    <a:pt x="100965" y="66763"/>
                  </a:lnTo>
                  <a:lnTo>
                    <a:pt x="107188" y="65239"/>
                  </a:lnTo>
                  <a:lnTo>
                    <a:pt x="111074" y="63703"/>
                  </a:lnTo>
                  <a:lnTo>
                    <a:pt x="114198" y="62928"/>
                  </a:lnTo>
                  <a:lnTo>
                    <a:pt x="117309" y="60617"/>
                  </a:lnTo>
                  <a:lnTo>
                    <a:pt x="119646" y="60629"/>
                  </a:lnTo>
                  <a:lnTo>
                    <a:pt x="122745" y="62179"/>
                  </a:lnTo>
                  <a:lnTo>
                    <a:pt x="126619" y="66078"/>
                  </a:lnTo>
                  <a:lnTo>
                    <a:pt x="130492" y="69215"/>
                  </a:lnTo>
                  <a:lnTo>
                    <a:pt x="132029" y="73113"/>
                  </a:lnTo>
                  <a:lnTo>
                    <a:pt x="132016" y="76225"/>
                  </a:lnTo>
                  <a:lnTo>
                    <a:pt x="131533" y="83667"/>
                  </a:lnTo>
                  <a:lnTo>
                    <a:pt x="130098" y="92049"/>
                  </a:lnTo>
                  <a:lnTo>
                    <a:pt x="127647" y="101447"/>
                  </a:lnTo>
                  <a:lnTo>
                    <a:pt x="124091" y="111937"/>
                  </a:lnTo>
                  <a:lnTo>
                    <a:pt x="126111" y="115900"/>
                  </a:lnTo>
                  <a:lnTo>
                    <a:pt x="132130" y="119646"/>
                  </a:lnTo>
                  <a:lnTo>
                    <a:pt x="142087" y="123266"/>
                  </a:lnTo>
                  <a:lnTo>
                    <a:pt x="155905" y="126834"/>
                  </a:lnTo>
                  <a:lnTo>
                    <a:pt x="161607" y="129514"/>
                  </a:lnTo>
                  <a:lnTo>
                    <a:pt x="165976" y="134073"/>
                  </a:lnTo>
                  <a:lnTo>
                    <a:pt x="169176" y="140665"/>
                  </a:lnTo>
                  <a:lnTo>
                    <a:pt x="171348" y="149440"/>
                  </a:lnTo>
                  <a:lnTo>
                    <a:pt x="171348" y="150215"/>
                  </a:lnTo>
                  <a:lnTo>
                    <a:pt x="170573" y="150215"/>
                  </a:lnTo>
                  <a:lnTo>
                    <a:pt x="171348" y="150990"/>
                  </a:lnTo>
                  <a:lnTo>
                    <a:pt x="171348" y="151777"/>
                  </a:lnTo>
                  <a:lnTo>
                    <a:pt x="172885" y="153339"/>
                  </a:lnTo>
                  <a:lnTo>
                    <a:pt x="177520" y="159575"/>
                  </a:lnTo>
                  <a:lnTo>
                    <a:pt x="181406" y="161925"/>
                  </a:lnTo>
                  <a:lnTo>
                    <a:pt x="193840" y="161975"/>
                  </a:lnTo>
                  <a:lnTo>
                    <a:pt x="198526" y="157327"/>
                  </a:lnTo>
                  <a:lnTo>
                    <a:pt x="198577" y="146456"/>
                  </a:lnTo>
                  <a:lnTo>
                    <a:pt x="197053" y="137109"/>
                  </a:lnTo>
                  <a:lnTo>
                    <a:pt x="197078" y="132448"/>
                  </a:lnTo>
                  <a:lnTo>
                    <a:pt x="198653" y="126250"/>
                  </a:lnTo>
                  <a:lnTo>
                    <a:pt x="201015" y="119253"/>
                  </a:lnTo>
                  <a:lnTo>
                    <a:pt x="202577" y="116916"/>
                  </a:lnTo>
                  <a:lnTo>
                    <a:pt x="204152" y="113817"/>
                  </a:lnTo>
                  <a:lnTo>
                    <a:pt x="204939" y="111493"/>
                  </a:lnTo>
                  <a:lnTo>
                    <a:pt x="208940" y="103657"/>
                  </a:lnTo>
                  <a:lnTo>
                    <a:pt x="211620" y="95300"/>
                  </a:lnTo>
                  <a:lnTo>
                    <a:pt x="213131" y="86499"/>
                  </a:lnTo>
                  <a:lnTo>
                    <a:pt x="213626" y="77343"/>
                  </a:lnTo>
                  <a:lnTo>
                    <a:pt x="213639" y="73444"/>
                  </a:lnTo>
                  <a:close/>
                </a:path>
                <a:path w="254635" h="162560">
                  <a:moveTo>
                    <a:pt x="233235" y="36233"/>
                  </a:moveTo>
                  <a:lnTo>
                    <a:pt x="222389" y="28397"/>
                  </a:lnTo>
                  <a:lnTo>
                    <a:pt x="220040" y="29184"/>
                  </a:lnTo>
                  <a:lnTo>
                    <a:pt x="220014" y="29984"/>
                  </a:lnTo>
                  <a:lnTo>
                    <a:pt x="219265" y="30721"/>
                  </a:lnTo>
                  <a:lnTo>
                    <a:pt x="219240" y="36944"/>
                  </a:lnTo>
                  <a:lnTo>
                    <a:pt x="220789" y="38506"/>
                  </a:lnTo>
                  <a:lnTo>
                    <a:pt x="226999" y="38531"/>
                  </a:lnTo>
                  <a:lnTo>
                    <a:pt x="230124" y="37769"/>
                  </a:lnTo>
                  <a:lnTo>
                    <a:pt x="233235" y="36233"/>
                  </a:lnTo>
                  <a:close/>
                </a:path>
                <a:path w="254635" h="162560">
                  <a:moveTo>
                    <a:pt x="254165" y="48742"/>
                  </a:moveTo>
                  <a:lnTo>
                    <a:pt x="252615" y="48742"/>
                  </a:lnTo>
                  <a:lnTo>
                    <a:pt x="247180" y="47942"/>
                  </a:lnTo>
                  <a:lnTo>
                    <a:pt x="241744" y="47917"/>
                  </a:lnTo>
                  <a:lnTo>
                    <a:pt x="241731" y="48691"/>
                  </a:lnTo>
                  <a:lnTo>
                    <a:pt x="240944" y="49466"/>
                  </a:lnTo>
                  <a:lnTo>
                    <a:pt x="240931" y="54902"/>
                  </a:lnTo>
                  <a:lnTo>
                    <a:pt x="243255" y="57251"/>
                  </a:lnTo>
                  <a:lnTo>
                    <a:pt x="247916" y="57277"/>
                  </a:lnTo>
                  <a:lnTo>
                    <a:pt x="254165" y="48742"/>
                  </a:lnTo>
                  <a:close/>
                </a:path>
              </a:pathLst>
            </a:custGeom>
            <a:solidFill>
              <a:srgbClr val="6FCDF3"/>
            </a:solidFill>
          </p:spPr>
          <p:txBody>
            <a:bodyPr wrap="square" lIns="0" tIns="0" rIns="0" bIns="0" rtlCol="0"/>
            <a:lstStyle/>
            <a:p>
              <a:endParaRPr/>
            </a:p>
          </p:txBody>
        </p:sp>
        <p:sp>
          <p:nvSpPr>
            <p:cNvPr id="37" name="object 37">
              <a:extLst>
                <a:ext uri="{FF2B5EF4-FFF2-40B4-BE49-F238E27FC236}">
                  <a16:creationId xmlns:a16="http://schemas.microsoft.com/office/drawing/2014/main" id="{B3B6DFE5-7C6A-DC4F-E825-6EB55F7CF531}"/>
                </a:ext>
              </a:extLst>
            </p:cNvPr>
            <p:cNvSpPr/>
            <p:nvPr/>
          </p:nvSpPr>
          <p:spPr>
            <a:xfrm>
              <a:off x="3269335" y="3292855"/>
              <a:ext cx="45720" cy="82550"/>
            </a:xfrm>
            <a:custGeom>
              <a:avLst/>
              <a:gdLst/>
              <a:ahLst/>
              <a:cxnLst/>
              <a:rect l="l" t="t" r="r" b="b"/>
              <a:pathLst>
                <a:path w="45720" h="82550">
                  <a:moveTo>
                    <a:pt x="19469" y="24853"/>
                  </a:moveTo>
                  <a:lnTo>
                    <a:pt x="12484" y="22491"/>
                  </a:lnTo>
                  <a:lnTo>
                    <a:pt x="5486" y="25565"/>
                  </a:lnTo>
                  <a:lnTo>
                    <a:pt x="1574" y="30213"/>
                  </a:lnTo>
                  <a:lnTo>
                    <a:pt x="0" y="35648"/>
                  </a:lnTo>
                  <a:lnTo>
                    <a:pt x="774" y="35648"/>
                  </a:lnTo>
                  <a:lnTo>
                    <a:pt x="1549" y="36423"/>
                  </a:lnTo>
                  <a:lnTo>
                    <a:pt x="18681" y="26390"/>
                  </a:lnTo>
                  <a:lnTo>
                    <a:pt x="19469" y="24853"/>
                  </a:lnTo>
                  <a:close/>
                </a:path>
                <a:path w="45720" h="82550">
                  <a:moveTo>
                    <a:pt x="31978" y="7810"/>
                  </a:moveTo>
                  <a:lnTo>
                    <a:pt x="30441" y="4699"/>
                  </a:lnTo>
                  <a:lnTo>
                    <a:pt x="29667" y="3911"/>
                  </a:lnTo>
                  <a:lnTo>
                    <a:pt x="28092" y="774"/>
                  </a:lnTo>
                  <a:lnTo>
                    <a:pt x="27343" y="12"/>
                  </a:lnTo>
                  <a:lnTo>
                    <a:pt x="24231" y="0"/>
                  </a:lnTo>
                  <a:lnTo>
                    <a:pt x="22656" y="800"/>
                  </a:lnTo>
                  <a:lnTo>
                    <a:pt x="20345" y="3086"/>
                  </a:lnTo>
                  <a:lnTo>
                    <a:pt x="20307" y="12420"/>
                  </a:lnTo>
                  <a:lnTo>
                    <a:pt x="24955" y="13995"/>
                  </a:lnTo>
                  <a:lnTo>
                    <a:pt x="28054" y="14782"/>
                  </a:lnTo>
                  <a:lnTo>
                    <a:pt x="31178" y="12471"/>
                  </a:lnTo>
                  <a:lnTo>
                    <a:pt x="31965" y="10134"/>
                  </a:lnTo>
                  <a:lnTo>
                    <a:pt x="31978" y="7810"/>
                  </a:lnTo>
                  <a:close/>
                </a:path>
                <a:path w="45720" h="82550">
                  <a:moveTo>
                    <a:pt x="45707" y="72377"/>
                  </a:moveTo>
                  <a:lnTo>
                    <a:pt x="41821" y="70027"/>
                  </a:lnTo>
                  <a:lnTo>
                    <a:pt x="33274" y="69989"/>
                  </a:lnTo>
                  <a:lnTo>
                    <a:pt x="32486" y="71539"/>
                  </a:lnTo>
                  <a:lnTo>
                    <a:pt x="31699" y="73875"/>
                  </a:lnTo>
                  <a:lnTo>
                    <a:pt x="31673" y="80086"/>
                  </a:lnTo>
                  <a:lnTo>
                    <a:pt x="33223" y="82435"/>
                  </a:lnTo>
                  <a:lnTo>
                    <a:pt x="37109" y="82448"/>
                  </a:lnTo>
                  <a:lnTo>
                    <a:pt x="42545" y="82473"/>
                  </a:lnTo>
                  <a:lnTo>
                    <a:pt x="45669" y="80137"/>
                  </a:lnTo>
                  <a:lnTo>
                    <a:pt x="45707" y="72377"/>
                  </a:lnTo>
                  <a:close/>
                </a:path>
              </a:pathLst>
            </a:custGeom>
            <a:solidFill>
              <a:srgbClr val="6FCDF3"/>
            </a:solidFill>
          </p:spPr>
          <p:txBody>
            <a:bodyPr wrap="square" lIns="0" tIns="0" rIns="0" bIns="0" rtlCol="0"/>
            <a:lstStyle/>
            <a:p>
              <a:endParaRPr/>
            </a:p>
          </p:txBody>
        </p:sp>
        <p:sp>
          <p:nvSpPr>
            <p:cNvPr id="38" name="object 38">
              <a:extLst>
                <a:ext uri="{FF2B5EF4-FFF2-40B4-BE49-F238E27FC236}">
                  <a16:creationId xmlns:a16="http://schemas.microsoft.com/office/drawing/2014/main" id="{A37A69CC-E054-0CDC-F68F-67DA5FE76B76}"/>
                </a:ext>
              </a:extLst>
            </p:cNvPr>
            <p:cNvSpPr/>
            <p:nvPr/>
          </p:nvSpPr>
          <p:spPr>
            <a:xfrm>
              <a:off x="3335808" y="3220739"/>
              <a:ext cx="12700" cy="12065"/>
            </a:xfrm>
            <a:custGeom>
              <a:avLst/>
              <a:gdLst/>
              <a:ahLst/>
              <a:cxnLst/>
              <a:rect l="l" t="t" r="r" b="b"/>
              <a:pathLst>
                <a:path w="12700" h="12064">
                  <a:moveTo>
                    <a:pt x="3162" y="0"/>
                  </a:moveTo>
                  <a:lnTo>
                    <a:pt x="12" y="7772"/>
                  </a:lnTo>
                  <a:lnTo>
                    <a:pt x="0" y="9321"/>
                  </a:lnTo>
                  <a:lnTo>
                    <a:pt x="1562" y="10883"/>
                  </a:lnTo>
                  <a:lnTo>
                    <a:pt x="3886" y="11671"/>
                  </a:lnTo>
                  <a:lnTo>
                    <a:pt x="10096" y="11696"/>
                  </a:lnTo>
                  <a:lnTo>
                    <a:pt x="11671" y="10147"/>
                  </a:lnTo>
                  <a:lnTo>
                    <a:pt x="12458" y="6261"/>
                  </a:lnTo>
                  <a:lnTo>
                    <a:pt x="7810" y="2362"/>
                  </a:lnTo>
                  <a:lnTo>
                    <a:pt x="3924" y="787"/>
                  </a:lnTo>
                  <a:lnTo>
                    <a:pt x="3162" y="0"/>
                  </a:lnTo>
                  <a:close/>
                </a:path>
              </a:pathLst>
            </a:custGeom>
            <a:solidFill>
              <a:srgbClr val="6FCDF3"/>
            </a:solidFill>
          </p:spPr>
          <p:txBody>
            <a:bodyPr wrap="square" lIns="0" tIns="0" rIns="0" bIns="0" rtlCol="0"/>
            <a:lstStyle/>
            <a:p>
              <a:endParaRPr/>
            </a:p>
          </p:txBody>
        </p:sp>
        <p:sp>
          <p:nvSpPr>
            <p:cNvPr id="39" name="object 39">
              <a:extLst>
                <a:ext uri="{FF2B5EF4-FFF2-40B4-BE49-F238E27FC236}">
                  <a16:creationId xmlns:a16="http://schemas.microsoft.com/office/drawing/2014/main" id="{98C592A4-342F-1264-FE82-5D2E578A0F4C}"/>
                </a:ext>
              </a:extLst>
            </p:cNvPr>
            <p:cNvSpPr/>
            <p:nvPr/>
          </p:nvSpPr>
          <p:spPr>
            <a:xfrm>
              <a:off x="3286171" y="3943384"/>
              <a:ext cx="16510" cy="12065"/>
            </a:xfrm>
            <a:custGeom>
              <a:avLst/>
              <a:gdLst/>
              <a:ahLst/>
              <a:cxnLst/>
              <a:rect l="l" t="t" r="r" b="b"/>
              <a:pathLst>
                <a:path w="16510" h="12064">
                  <a:moveTo>
                    <a:pt x="25" y="0"/>
                  </a:moveTo>
                  <a:lnTo>
                    <a:pt x="0" y="7772"/>
                  </a:lnTo>
                  <a:lnTo>
                    <a:pt x="3098" y="11684"/>
                  </a:lnTo>
                  <a:lnTo>
                    <a:pt x="13970" y="11722"/>
                  </a:lnTo>
                  <a:lnTo>
                    <a:pt x="16306" y="10947"/>
                  </a:lnTo>
                  <a:lnTo>
                    <a:pt x="16319" y="8623"/>
                  </a:lnTo>
                  <a:lnTo>
                    <a:pt x="9334" y="4699"/>
                  </a:lnTo>
                  <a:lnTo>
                    <a:pt x="3911" y="1574"/>
                  </a:lnTo>
                  <a:lnTo>
                    <a:pt x="25" y="0"/>
                  </a:lnTo>
                  <a:close/>
                </a:path>
              </a:pathLst>
            </a:custGeom>
            <a:solidFill>
              <a:srgbClr val="6FCDF3"/>
            </a:solidFill>
          </p:spPr>
          <p:txBody>
            <a:bodyPr wrap="square" lIns="0" tIns="0" rIns="0" bIns="0" rtlCol="0"/>
            <a:lstStyle/>
            <a:p>
              <a:endParaRPr/>
            </a:p>
          </p:txBody>
        </p:sp>
        <p:sp>
          <p:nvSpPr>
            <p:cNvPr id="40" name="object 40">
              <a:extLst>
                <a:ext uri="{FF2B5EF4-FFF2-40B4-BE49-F238E27FC236}">
                  <a16:creationId xmlns:a16="http://schemas.microsoft.com/office/drawing/2014/main" id="{52C59AC5-058A-8C01-5D06-0E45005E1D98}"/>
                </a:ext>
              </a:extLst>
            </p:cNvPr>
            <p:cNvSpPr/>
            <p:nvPr/>
          </p:nvSpPr>
          <p:spPr>
            <a:xfrm>
              <a:off x="3549078" y="4194949"/>
              <a:ext cx="70485" cy="82550"/>
            </a:xfrm>
            <a:custGeom>
              <a:avLst/>
              <a:gdLst/>
              <a:ahLst/>
              <a:cxnLst/>
              <a:rect l="l" t="t" r="r" b="b"/>
              <a:pathLst>
                <a:path w="70485" h="82550">
                  <a:moveTo>
                    <a:pt x="17170" y="64414"/>
                  </a:moveTo>
                  <a:lnTo>
                    <a:pt x="15621" y="62839"/>
                  </a:lnTo>
                  <a:lnTo>
                    <a:pt x="11734" y="61264"/>
                  </a:lnTo>
                  <a:lnTo>
                    <a:pt x="8636" y="61252"/>
                  </a:lnTo>
                  <a:lnTo>
                    <a:pt x="6286" y="63576"/>
                  </a:lnTo>
                  <a:lnTo>
                    <a:pt x="5511" y="65138"/>
                  </a:lnTo>
                  <a:lnTo>
                    <a:pt x="1600" y="69773"/>
                  </a:lnTo>
                  <a:lnTo>
                    <a:pt x="38" y="72885"/>
                  </a:lnTo>
                  <a:lnTo>
                    <a:pt x="0" y="79883"/>
                  </a:lnTo>
                  <a:lnTo>
                    <a:pt x="1549" y="82219"/>
                  </a:lnTo>
                  <a:lnTo>
                    <a:pt x="13208" y="82270"/>
                  </a:lnTo>
                  <a:lnTo>
                    <a:pt x="17106" y="77622"/>
                  </a:lnTo>
                  <a:lnTo>
                    <a:pt x="17157" y="66738"/>
                  </a:lnTo>
                  <a:lnTo>
                    <a:pt x="17170" y="64414"/>
                  </a:lnTo>
                  <a:close/>
                </a:path>
                <a:path w="70485" h="82550">
                  <a:moveTo>
                    <a:pt x="69303" y="52197"/>
                  </a:moveTo>
                  <a:lnTo>
                    <a:pt x="66979" y="49847"/>
                  </a:lnTo>
                  <a:lnTo>
                    <a:pt x="66992" y="49072"/>
                  </a:lnTo>
                  <a:lnTo>
                    <a:pt x="64668" y="46723"/>
                  </a:lnTo>
                  <a:lnTo>
                    <a:pt x="61595" y="36601"/>
                  </a:lnTo>
                  <a:lnTo>
                    <a:pt x="63169" y="33502"/>
                  </a:lnTo>
                  <a:lnTo>
                    <a:pt x="63957" y="31178"/>
                  </a:lnTo>
                  <a:lnTo>
                    <a:pt x="63969" y="26517"/>
                  </a:lnTo>
                  <a:lnTo>
                    <a:pt x="61645" y="24180"/>
                  </a:lnTo>
                  <a:lnTo>
                    <a:pt x="57759" y="24168"/>
                  </a:lnTo>
                  <a:lnTo>
                    <a:pt x="49974" y="28790"/>
                  </a:lnTo>
                  <a:lnTo>
                    <a:pt x="44513" y="31877"/>
                  </a:lnTo>
                  <a:lnTo>
                    <a:pt x="24930" y="69100"/>
                  </a:lnTo>
                  <a:lnTo>
                    <a:pt x="24892" y="78435"/>
                  </a:lnTo>
                  <a:lnTo>
                    <a:pt x="27990" y="80759"/>
                  </a:lnTo>
                  <a:lnTo>
                    <a:pt x="33426" y="82346"/>
                  </a:lnTo>
                  <a:lnTo>
                    <a:pt x="42748" y="82384"/>
                  </a:lnTo>
                  <a:lnTo>
                    <a:pt x="46647" y="81622"/>
                  </a:lnTo>
                  <a:lnTo>
                    <a:pt x="53632" y="80873"/>
                  </a:lnTo>
                  <a:lnTo>
                    <a:pt x="57531" y="78574"/>
                  </a:lnTo>
                  <a:lnTo>
                    <a:pt x="59105" y="75463"/>
                  </a:lnTo>
                  <a:lnTo>
                    <a:pt x="59905" y="68465"/>
                  </a:lnTo>
                  <a:lnTo>
                    <a:pt x="60706" y="64592"/>
                  </a:lnTo>
                  <a:lnTo>
                    <a:pt x="62268" y="63030"/>
                  </a:lnTo>
                  <a:lnTo>
                    <a:pt x="66941" y="59944"/>
                  </a:lnTo>
                  <a:lnTo>
                    <a:pt x="69291" y="56845"/>
                  </a:lnTo>
                  <a:lnTo>
                    <a:pt x="69303" y="52197"/>
                  </a:lnTo>
                  <a:close/>
                </a:path>
                <a:path w="70485" h="82550">
                  <a:moveTo>
                    <a:pt x="70281" y="4775"/>
                  </a:moveTo>
                  <a:lnTo>
                    <a:pt x="65620" y="3213"/>
                  </a:lnTo>
                  <a:lnTo>
                    <a:pt x="57861" y="1625"/>
                  </a:lnTo>
                  <a:lnTo>
                    <a:pt x="51650" y="25"/>
                  </a:lnTo>
                  <a:lnTo>
                    <a:pt x="44653" y="0"/>
                  </a:lnTo>
                  <a:lnTo>
                    <a:pt x="34544" y="736"/>
                  </a:lnTo>
                  <a:lnTo>
                    <a:pt x="29095" y="3835"/>
                  </a:lnTo>
                  <a:lnTo>
                    <a:pt x="29057" y="13157"/>
                  </a:lnTo>
                  <a:lnTo>
                    <a:pt x="32931" y="16281"/>
                  </a:lnTo>
                  <a:lnTo>
                    <a:pt x="39903" y="19418"/>
                  </a:lnTo>
                  <a:lnTo>
                    <a:pt x="42240" y="19418"/>
                  </a:lnTo>
                  <a:lnTo>
                    <a:pt x="47688" y="17119"/>
                  </a:lnTo>
                  <a:lnTo>
                    <a:pt x="55473" y="14046"/>
                  </a:lnTo>
                  <a:lnTo>
                    <a:pt x="63271" y="10198"/>
                  </a:lnTo>
                  <a:lnTo>
                    <a:pt x="67945" y="7099"/>
                  </a:lnTo>
                  <a:lnTo>
                    <a:pt x="69507" y="4775"/>
                  </a:lnTo>
                  <a:lnTo>
                    <a:pt x="70281" y="4775"/>
                  </a:lnTo>
                  <a:close/>
                </a:path>
              </a:pathLst>
            </a:custGeom>
            <a:solidFill>
              <a:srgbClr val="6FCDF3"/>
            </a:solidFill>
          </p:spPr>
          <p:txBody>
            <a:bodyPr wrap="square" lIns="0" tIns="0" rIns="0" bIns="0" rtlCol="0"/>
            <a:lstStyle/>
            <a:p>
              <a:endParaRPr/>
            </a:p>
          </p:txBody>
        </p:sp>
        <p:sp>
          <p:nvSpPr>
            <p:cNvPr id="41" name="object 41">
              <a:extLst>
                <a:ext uri="{FF2B5EF4-FFF2-40B4-BE49-F238E27FC236}">
                  <a16:creationId xmlns:a16="http://schemas.microsoft.com/office/drawing/2014/main" id="{D3E7106A-1003-9DC6-E44E-8796E5AD8E72}"/>
                </a:ext>
              </a:extLst>
            </p:cNvPr>
            <p:cNvSpPr/>
            <p:nvPr/>
          </p:nvSpPr>
          <p:spPr>
            <a:xfrm>
              <a:off x="3664578" y="4715293"/>
              <a:ext cx="15875" cy="12065"/>
            </a:xfrm>
            <a:custGeom>
              <a:avLst/>
              <a:gdLst/>
              <a:ahLst/>
              <a:cxnLst/>
              <a:rect l="l" t="t" r="r" b="b"/>
              <a:pathLst>
                <a:path w="15875" h="12064">
                  <a:moveTo>
                    <a:pt x="14033" y="0"/>
                  </a:moveTo>
                  <a:lnTo>
                    <a:pt x="6261" y="1523"/>
                  </a:lnTo>
                  <a:lnTo>
                    <a:pt x="1574" y="5397"/>
                  </a:lnTo>
                  <a:lnTo>
                    <a:pt x="0" y="11607"/>
                  </a:lnTo>
                  <a:lnTo>
                    <a:pt x="2324" y="11620"/>
                  </a:lnTo>
                  <a:lnTo>
                    <a:pt x="4660" y="10071"/>
                  </a:lnTo>
                  <a:lnTo>
                    <a:pt x="9334" y="8534"/>
                  </a:lnTo>
                  <a:lnTo>
                    <a:pt x="13233" y="6235"/>
                  </a:lnTo>
                  <a:lnTo>
                    <a:pt x="15570" y="4673"/>
                  </a:lnTo>
                  <a:lnTo>
                    <a:pt x="15532" y="1523"/>
                  </a:lnTo>
                  <a:lnTo>
                    <a:pt x="14808" y="787"/>
                  </a:lnTo>
                  <a:lnTo>
                    <a:pt x="14033" y="787"/>
                  </a:lnTo>
                  <a:lnTo>
                    <a:pt x="14033" y="0"/>
                  </a:lnTo>
                  <a:close/>
                </a:path>
              </a:pathLst>
            </a:custGeom>
            <a:solidFill>
              <a:srgbClr val="6FCDF3"/>
            </a:solidFill>
          </p:spPr>
          <p:txBody>
            <a:bodyPr wrap="square" lIns="0" tIns="0" rIns="0" bIns="0" rtlCol="0"/>
            <a:lstStyle/>
            <a:p>
              <a:endParaRPr/>
            </a:p>
          </p:txBody>
        </p:sp>
        <p:sp>
          <p:nvSpPr>
            <p:cNvPr id="42" name="object 42">
              <a:extLst>
                <a:ext uri="{FF2B5EF4-FFF2-40B4-BE49-F238E27FC236}">
                  <a16:creationId xmlns:a16="http://schemas.microsoft.com/office/drawing/2014/main" id="{AC25FD44-1D42-0A15-2788-67B9CDE5C22E}"/>
                </a:ext>
              </a:extLst>
            </p:cNvPr>
            <p:cNvSpPr/>
            <p:nvPr/>
          </p:nvSpPr>
          <p:spPr>
            <a:xfrm>
              <a:off x="3387265" y="5961177"/>
              <a:ext cx="92710" cy="29845"/>
            </a:xfrm>
            <a:custGeom>
              <a:avLst/>
              <a:gdLst/>
              <a:ahLst/>
              <a:cxnLst/>
              <a:rect l="l" t="t" r="r" b="b"/>
              <a:pathLst>
                <a:path w="92710" h="29845">
                  <a:moveTo>
                    <a:pt x="86385" y="12"/>
                  </a:moveTo>
                  <a:lnTo>
                    <a:pt x="85610" y="0"/>
                  </a:lnTo>
                  <a:lnTo>
                    <a:pt x="73939" y="3835"/>
                  </a:lnTo>
                  <a:lnTo>
                    <a:pt x="68491" y="6146"/>
                  </a:lnTo>
                  <a:lnTo>
                    <a:pt x="66154" y="6146"/>
                  </a:lnTo>
                  <a:lnTo>
                    <a:pt x="22618" y="7505"/>
                  </a:lnTo>
                  <a:lnTo>
                    <a:pt x="0" y="26073"/>
                  </a:lnTo>
                  <a:lnTo>
                    <a:pt x="5435" y="29210"/>
                  </a:lnTo>
                  <a:lnTo>
                    <a:pt x="15544" y="29248"/>
                  </a:lnTo>
                  <a:lnTo>
                    <a:pt x="21384" y="28981"/>
                  </a:lnTo>
                  <a:lnTo>
                    <a:pt x="60642" y="24777"/>
                  </a:lnTo>
                  <a:lnTo>
                    <a:pt x="92583" y="7023"/>
                  </a:lnTo>
                  <a:lnTo>
                    <a:pt x="91821" y="3911"/>
                  </a:lnTo>
                  <a:lnTo>
                    <a:pt x="89496" y="1574"/>
                  </a:lnTo>
                  <a:lnTo>
                    <a:pt x="86385" y="12"/>
                  </a:lnTo>
                  <a:close/>
                </a:path>
              </a:pathLst>
            </a:custGeom>
            <a:solidFill>
              <a:srgbClr val="6FCDF3"/>
            </a:solidFill>
          </p:spPr>
          <p:txBody>
            <a:bodyPr wrap="square" lIns="0" tIns="0" rIns="0" bIns="0" rtlCol="0"/>
            <a:lstStyle/>
            <a:p>
              <a:endParaRPr/>
            </a:p>
          </p:txBody>
        </p:sp>
        <p:sp>
          <p:nvSpPr>
            <p:cNvPr id="43" name="object 43">
              <a:extLst>
                <a:ext uri="{FF2B5EF4-FFF2-40B4-BE49-F238E27FC236}">
                  <a16:creationId xmlns:a16="http://schemas.microsoft.com/office/drawing/2014/main" id="{E9F4B286-1458-DA9F-8608-1478C71565F0}"/>
                </a:ext>
              </a:extLst>
            </p:cNvPr>
            <p:cNvSpPr/>
            <p:nvPr/>
          </p:nvSpPr>
          <p:spPr>
            <a:xfrm>
              <a:off x="3493529" y="4355490"/>
              <a:ext cx="202565" cy="116205"/>
            </a:xfrm>
            <a:custGeom>
              <a:avLst/>
              <a:gdLst/>
              <a:ahLst/>
              <a:cxnLst/>
              <a:rect l="l" t="t" r="r" b="b"/>
              <a:pathLst>
                <a:path w="202564" h="116204">
                  <a:moveTo>
                    <a:pt x="128079" y="49466"/>
                  </a:moveTo>
                  <a:lnTo>
                    <a:pt x="127304" y="47129"/>
                  </a:lnTo>
                  <a:lnTo>
                    <a:pt x="125768" y="44780"/>
                  </a:lnTo>
                  <a:lnTo>
                    <a:pt x="124993" y="43230"/>
                  </a:lnTo>
                  <a:lnTo>
                    <a:pt x="124155" y="42392"/>
                  </a:lnTo>
                  <a:lnTo>
                    <a:pt x="122669" y="40894"/>
                  </a:lnTo>
                  <a:lnTo>
                    <a:pt x="121132" y="38544"/>
                  </a:lnTo>
                  <a:lnTo>
                    <a:pt x="119570" y="40093"/>
                  </a:lnTo>
                  <a:lnTo>
                    <a:pt x="118795" y="40093"/>
                  </a:lnTo>
                  <a:lnTo>
                    <a:pt x="116446" y="41630"/>
                  </a:lnTo>
                  <a:lnTo>
                    <a:pt x="112560" y="42392"/>
                  </a:lnTo>
                  <a:lnTo>
                    <a:pt x="106349" y="42367"/>
                  </a:lnTo>
                  <a:lnTo>
                    <a:pt x="104787" y="41579"/>
                  </a:lnTo>
                  <a:lnTo>
                    <a:pt x="103238" y="41579"/>
                  </a:lnTo>
                  <a:lnTo>
                    <a:pt x="100914" y="40792"/>
                  </a:lnTo>
                  <a:lnTo>
                    <a:pt x="99364" y="39230"/>
                  </a:lnTo>
                  <a:lnTo>
                    <a:pt x="97802" y="38442"/>
                  </a:lnTo>
                  <a:lnTo>
                    <a:pt x="104851" y="26822"/>
                  </a:lnTo>
                  <a:lnTo>
                    <a:pt x="95250" y="22123"/>
                  </a:lnTo>
                  <a:lnTo>
                    <a:pt x="94957" y="21996"/>
                  </a:lnTo>
                  <a:lnTo>
                    <a:pt x="87363" y="18669"/>
                  </a:lnTo>
                  <a:lnTo>
                    <a:pt x="81292" y="16548"/>
                  </a:lnTo>
                  <a:lnTo>
                    <a:pt x="76911" y="15824"/>
                  </a:lnTo>
                  <a:lnTo>
                    <a:pt x="74574" y="18135"/>
                  </a:lnTo>
                  <a:lnTo>
                    <a:pt x="70675" y="20459"/>
                  </a:lnTo>
                  <a:lnTo>
                    <a:pt x="67564" y="21996"/>
                  </a:lnTo>
                  <a:lnTo>
                    <a:pt x="62903" y="21971"/>
                  </a:lnTo>
                  <a:lnTo>
                    <a:pt x="59016" y="21183"/>
                  </a:lnTo>
                  <a:lnTo>
                    <a:pt x="55143" y="18834"/>
                  </a:lnTo>
                  <a:lnTo>
                    <a:pt x="51282" y="14160"/>
                  </a:lnTo>
                  <a:lnTo>
                    <a:pt x="48183" y="10248"/>
                  </a:lnTo>
                  <a:lnTo>
                    <a:pt x="44310" y="7912"/>
                  </a:lnTo>
                  <a:lnTo>
                    <a:pt x="41973" y="7124"/>
                  </a:lnTo>
                  <a:lnTo>
                    <a:pt x="39649" y="7112"/>
                  </a:lnTo>
                  <a:lnTo>
                    <a:pt x="35750" y="8648"/>
                  </a:lnTo>
                  <a:lnTo>
                    <a:pt x="33426" y="10198"/>
                  </a:lnTo>
                  <a:lnTo>
                    <a:pt x="32639" y="10185"/>
                  </a:lnTo>
                  <a:lnTo>
                    <a:pt x="27216" y="4724"/>
                  </a:lnTo>
                  <a:lnTo>
                    <a:pt x="21018" y="1587"/>
                  </a:lnTo>
                  <a:lnTo>
                    <a:pt x="15582" y="800"/>
                  </a:lnTo>
                  <a:lnTo>
                    <a:pt x="13246" y="12"/>
                  </a:lnTo>
                  <a:lnTo>
                    <a:pt x="10922" y="0"/>
                  </a:lnTo>
                  <a:lnTo>
                    <a:pt x="8572" y="12"/>
                  </a:lnTo>
                  <a:lnTo>
                    <a:pt x="7810" y="762"/>
                  </a:lnTo>
                  <a:lnTo>
                    <a:pt x="2362" y="736"/>
                  </a:lnTo>
                  <a:lnTo>
                    <a:pt x="25" y="3060"/>
                  </a:lnTo>
                  <a:lnTo>
                    <a:pt x="0" y="9271"/>
                  </a:lnTo>
                  <a:lnTo>
                    <a:pt x="1549" y="11633"/>
                  </a:lnTo>
                  <a:lnTo>
                    <a:pt x="5422" y="13970"/>
                  </a:lnTo>
                  <a:lnTo>
                    <a:pt x="7747" y="15532"/>
                  </a:lnTo>
                  <a:lnTo>
                    <a:pt x="17081" y="18669"/>
                  </a:lnTo>
                  <a:lnTo>
                    <a:pt x="20154" y="20243"/>
                  </a:lnTo>
                  <a:lnTo>
                    <a:pt x="22491" y="21031"/>
                  </a:lnTo>
                  <a:lnTo>
                    <a:pt x="25590" y="21818"/>
                  </a:lnTo>
                  <a:lnTo>
                    <a:pt x="27152" y="21831"/>
                  </a:lnTo>
                  <a:lnTo>
                    <a:pt x="27927" y="21831"/>
                  </a:lnTo>
                  <a:lnTo>
                    <a:pt x="28702" y="22618"/>
                  </a:lnTo>
                  <a:lnTo>
                    <a:pt x="35991" y="24676"/>
                  </a:lnTo>
                  <a:lnTo>
                    <a:pt x="42773" y="27330"/>
                  </a:lnTo>
                  <a:lnTo>
                    <a:pt x="49110" y="30568"/>
                  </a:lnTo>
                  <a:lnTo>
                    <a:pt x="55079" y="34391"/>
                  </a:lnTo>
                  <a:lnTo>
                    <a:pt x="55854" y="34391"/>
                  </a:lnTo>
                  <a:lnTo>
                    <a:pt x="55854" y="35153"/>
                  </a:lnTo>
                  <a:lnTo>
                    <a:pt x="59512" y="37630"/>
                  </a:lnTo>
                  <a:lnTo>
                    <a:pt x="71767" y="46697"/>
                  </a:lnTo>
                  <a:lnTo>
                    <a:pt x="80645" y="53149"/>
                  </a:lnTo>
                  <a:lnTo>
                    <a:pt x="82969" y="54711"/>
                  </a:lnTo>
                  <a:lnTo>
                    <a:pt x="84518" y="56261"/>
                  </a:lnTo>
                  <a:lnTo>
                    <a:pt x="86842" y="57835"/>
                  </a:lnTo>
                  <a:lnTo>
                    <a:pt x="97701" y="64871"/>
                  </a:lnTo>
                  <a:lnTo>
                    <a:pt x="104673" y="68783"/>
                  </a:lnTo>
                  <a:lnTo>
                    <a:pt x="112445" y="68821"/>
                  </a:lnTo>
                  <a:lnTo>
                    <a:pt x="116344" y="67284"/>
                  </a:lnTo>
                  <a:lnTo>
                    <a:pt x="125704" y="59550"/>
                  </a:lnTo>
                  <a:lnTo>
                    <a:pt x="128054" y="55676"/>
                  </a:lnTo>
                  <a:lnTo>
                    <a:pt x="128079" y="49466"/>
                  </a:lnTo>
                  <a:close/>
                </a:path>
                <a:path w="202564" h="116204">
                  <a:moveTo>
                    <a:pt x="167652" y="65938"/>
                  </a:moveTo>
                  <a:lnTo>
                    <a:pt x="164541" y="64363"/>
                  </a:lnTo>
                  <a:lnTo>
                    <a:pt x="159880" y="62788"/>
                  </a:lnTo>
                  <a:lnTo>
                    <a:pt x="159105" y="62788"/>
                  </a:lnTo>
                  <a:lnTo>
                    <a:pt x="155232" y="61226"/>
                  </a:lnTo>
                  <a:lnTo>
                    <a:pt x="154457" y="61214"/>
                  </a:lnTo>
                  <a:lnTo>
                    <a:pt x="152895" y="62763"/>
                  </a:lnTo>
                  <a:lnTo>
                    <a:pt x="151333" y="63538"/>
                  </a:lnTo>
                  <a:lnTo>
                    <a:pt x="149771" y="65087"/>
                  </a:lnTo>
                  <a:lnTo>
                    <a:pt x="146659" y="66624"/>
                  </a:lnTo>
                  <a:lnTo>
                    <a:pt x="143535" y="69710"/>
                  </a:lnTo>
                  <a:lnTo>
                    <a:pt x="141973" y="70485"/>
                  </a:lnTo>
                  <a:lnTo>
                    <a:pt x="140411" y="72809"/>
                  </a:lnTo>
                  <a:lnTo>
                    <a:pt x="138087" y="74358"/>
                  </a:lnTo>
                  <a:lnTo>
                    <a:pt x="136512" y="76682"/>
                  </a:lnTo>
                  <a:lnTo>
                    <a:pt x="136474" y="85242"/>
                  </a:lnTo>
                  <a:lnTo>
                    <a:pt x="138811" y="85242"/>
                  </a:lnTo>
                  <a:lnTo>
                    <a:pt x="141147" y="86029"/>
                  </a:lnTo>
                  <a:lnTo>
                    <a:pt x="145021" y="86055"/>
                  </a:lnTo>
                  <a:lnTo>
                    <a:pt x="146583" y="86055"/>
                  </a:lnTo>
                  <a:lnTo>
                    <a:pt x="151244" y="84518"/>
                  </a:lnTo>
                  <a:lnTo>
                    <a:pt x="152031" y="83743"/>
                  </a:lnTo>
                  <a:lnTo>
                    <a:pt x="153581" y="83743"/>
                  </a:lnTo>
                  <a:lnTo>
                    <a:pt x="154368" y="82969"/>
                  </a:lnTo>
                  <a:lnTo>
                    <a:pt x="155143" y="82981"/>
                  </a:lnTo>
                  <a:lnTo>
                    <a:pt x="156692" y="82207"/>
                  </a:lnTo>
                  <a:lnTo>
                    <a:pt x="157480" y="82219"/>
                  </a:lnTo>
                  <a:lnTo>
                    <a:pt x="158254" y="81432"/>
                  </a:lnTo>
                  <a:lnTo>
                    <a:pt x="159029" y="81445"/>
                  </a:lnTo>
                  <a:lnTo>
                    <a:pt x="159029" y="80670"/>
                  </a:lnTo>
                  <a:lnTo>
                    <a:pt x="160591" y="80670"/>
                  </a:lnTo>
                  <a:lnTo>
                    <a:pt x="160591" y="79895"/>
                  </a:lnTo>
                  <a:lnTo>
                    <a:pt x="162928" y="77558"/>
                  </a:lnTo>
                  <a:lnTo>
                    <a:pt x="165277" y="74472"/>
                  </a:lnTo>
                  <a:lnTo>
                    <a:pt x="167627" y="69811"/>
                  </a:lnTo>
                  <a:lnTo>
                    <a:pt x="167652" y="65938"/>
                  </a:lnTo>
                  <a:close/>
                </a:path>
                <a:path w="202564" h="116204">
                  <a:moveTo>
                    <a:pt x="202488" y="100279"/>
                  </a:moveTo>
                  <a:lnTo>
                    <a:pt x="200164" y="97929"/>
                  </a:lnTo>
                  <a:lnTo>
                    <a:pt x="197065" y="97142"/>
                  </a:lnTo>
                  <a:lnTo>
                    <a:pt x="194729" y="97129"/>
                  </a:lnTo>
                  <a:lnTo>
                    <a:pt x="180708" y="103289"/>
                  </a:lnTo>
                  <a:lnTo>
                    <a:pt x="174472" y="107149"/>
                  </a:lnTo>
                  <a:lnTo>
                    <a:pt x="174447" y="113372"/>
                  </a:lnTo>
                  <a:lnTo>
                    <a:pt x="178333" y="115722"/>
                  </a:lnTo>
                  <a:lnTo>
                    <a:pt x="196989" y="115798"/>
                  </a:lnTo>
                  <a:lnTo>
                    <a:pt x="202438" y="111925"/>
                  </a:lnTo>
                  <a:lnTo>
                    <a:pt x="202476" y="104165"/>
                  </a:lnTo>
                  <a:lnTo>
                    <a:pt x="202488" y="100279"/>
                  </a:lnTo>
                  <a:close/>
                </a:path>
              </a:pathLst>
            </a:custGeom>
            <a:solidFill>
              <a:srgbClr val="6FCDF3"/>
            </a:solidFill>
          </p:spPr>
          <p:txBody>
            <a:bodyPr wrap="square" lIns="0" tIns="0" rIns="0" bIns="0" rtlCol="0"/>
            <a:lstStyle/>
            <a:p>
              <a:endParaRPr/>
            </a:p>
          </p:txBody>
        </p:sp>
        <p:sp>
          <p:nvSpPr>
            <p:cNvPr id="44" name="object 44">
              <a:extLst>
                <a:ext uri="{FF2B5EF4-FFF2-40B4-BE49-F238E27FC236}">
                  <a16:creationId xmlns:a16="http://schemas.microsoft.com/office/drawing/2014/main" id="{4C53536B-DE6C-5D12-577E-9C9D9DA0B076}"/>
                </a:ext>
              </a:extLst>
            </p:cNvPr>
            <p:cNvSpPr/>
            <p:nvPr/>
          </p:nvSpPr>
          <p:spPr>
            <a:xfrm>
              <a:off x="3441755" y="4083983"/>
              <a:ext cx="19685" cy="29209"/>
            </a:xfrm>
            <a:custGeom>
              <a:avLst/>
              <a:gdLst/>
              <a:ahLst/>
              <a:cxnLst/>
              <a:rect l="l" t="t" r="r" b="b"/>
              <a:pathLst>
                <a:path w="19685" h="29210">
                  <a:moveTo>
                    <a:pt x="10198" y="0"/>
                  </a:moveTo>
                  <a:lnTo>
                    <a:pt x="0" y="25615"/>
                  </a:lnTo>
                  <a:lnTo>
                    <a:pt x="1536" y="28727"/>
                  </a:lnTo>
                  <a:lnTo>
                    <a:pt x="9309" y="28765"/>
                  </a:lnTo>
                  <a:lnTo>
                    <a:pt x="12420" y="26441"/>
                  </a:lnTo>
                  <a:lnTo>
                    <a:pt x="15544" y="22567"/>
                  </a:lnTo>
                  <a:lnTo>
                    <a:pt x="18656" y="19481"/>
                  </a:lnTo>
                  <a:lnTo>
                    <a:pt x="19456" y="16370"/>
                  </a:lnTo>
                  <a:lnTo>
                    <a:pt x="19481" y="10934"/>
                  </a:lnTo>
                  <a:lnTo>
                    <a:pt x="18707" y="8585"/>
                  </a:lnTo>
                  <a:lnTo>
                    <a:pt x="15620" y="4686"/>
                  </a:lnTo>
                  <a:lnTo>
                    <a:pt x="14084" y="2349"/>
                  </a:lnTo>
                  <a:lnTo>
                    <a:pt x="11747" y="774"/>
                  </a:lnTo>
                  <a:lnTo>
                    <a:pt x="10198" y="0"/>
                  </a:lnTo>
                  <a:close/>
                </a:path>
              </a:pathLst>
            </a:custGeom>
            <a:solidFill>
              <a:srgbClr val="6FCDF3"/>
            </a:solidFill>
          </p:spPr>
          <p:txBody>
            <a:bodyPr wrap="square" lIns="0" tIns="0" rIns="0" bIns="0" rtlCol="0"/>
            <a:lstStyle/>
            <a:p>
              <a:endParaRPr/>
            </a:p>
          </p:txBody>
        </p:sp>
        <p:sp>
          <p:nvSpPr>
            <p:cNvPr id="45" name="object 45">
              <a:extLst>
                <a:ext uri="{FF2B5EF4-FFF2-40B4-BE49-F238E27FC236}">
                  <a16:creationId xmlns:a16="http://schemas.microsoft.com/office/drawing/2014/main" id="{D241D068-BEC5-437A-FDC5-FDA0F6B47E0C}"/>
                </a:ext>
              </a:extLst>
            </p:cNvPr>
            <p:cNvSpPr/>
            <p:nvPr/>
          </p:nvSpPr>
          <p:spPr>
            <a:xfrm>
              <a:off x="3643253" y="5904470"/>
              <a:ext cx="38735" cy="19685"/>
            </a:xfrm>
            <a:custGeom>
              <a:avLst/>
              <a:gdLst/>
              <a:ahLst/>
              <a:cxnLst/>
              <a:rect l="l" t="t" r="r" b="b"/>
              <a:pathLst>
                <a:path w="38735" h="19685">
                  <a:moveTo>
                    <a:pt x="21843" y="0"/>
                  </a:moveTo>
                  <a:lnTo>
                    <a:pt x="21069" y="774"/>
                  </a:lnTo>
                  <a:lnTo>
                    <a:pt x="18732" y="1536"/>
                  </a:lnTo>
                  <a:lnTo>
                    <a:pt x="15620" y="3860"/>
                  </a:lnTo>
                  <a:lnTo>
                    <a:pt x="4698" y="10807"/>
                  </a:lnTo>
                  <a:lnTo>
                    <a:pt x="787" y="15455"/>
                  </a:lnTo>
                  <a:lnTo>
                    <a:pt x="0" y="17779"/>
                  </a:lnTo>
                  <a:lnTo>
                    <a:pt x="1562" y="18567"/>
                  </a:lnTo>
                  <a:lnTo>
                    <a:pt x="5448" y="19354"/>
                  </a:lnTo>
                  <a:lnTo>
                    <a:pt x="9334" y="19367"/>
                  </a:lnTo>
                  <a:lnTo>
                    <a:pt x="16342" y="18669"/>
                  </a:lnTo>
                  <a:lnTo>
                    <a:pt x="23431" y="16516"/>
                  </a:lnTo>
                  <a:lnTo>
                    <a:pt x="30672" y="12905"/>
                  </a:lnTo>
                  <a:lnTo>
                    <a:pt x="38138" y="7835"/>
                  </a:lnTo>
                  <a:lnTo>
                    <a:pt x="38163" y="838"/>
                  </a:lnTo>
                  <a:lnTo>
                    <a:pt x="35064" y="50"/>
                  </a:lnTo>
                  <a:lnTo>
                    <a:pt x="21843" y="0"/>
                  </a:lnTo>
                  <a:close/>
                </a:path>
              </a:pathLst>
            </a:custGeom>
            <a:solidFill>
              <a:srgbClr val="6FCDF3"/>
            </a:solidFill>
          </p:spPr>
          <p:txBody>
            <a:bodyPr wrap="square" lIns="0" tIns="0" rIns="0" bIns="0" rtlCol="0"/>
            <a:lstStyle/>
            <a:p>
              <a:endParaRPr/>
            </a:p>
          </p:txBody>
        </p:sp>
        <p:sp>
          <p:nvSpPr>
            <p:cNvPr id="46" name="object 46">
              <a:extLst>
                <a:ext uri="{FF2B5EF4-FFF2-40B4-BE49-F238E27FC236}">
                  <a16:creationId xmlns:a16="http://schemas.microsoft.com/office/drawing/2014/main" id="{E8E286CE-1C37-F331-665A-EE71C526664E}"/>
                </a:ext>
              </a:extLst>
            </p:cNvPr>
            <p:cNvSpPr/>
            <p:nvPr/>
          </p:nvSpPr>
          <p:spPr>
            <a:xfrm>
              <a:off x="3472460" y="4187470"/>
              <a:ext cx="16510" cy="24765"/>
            </a:xfrm>
            <a:custGeom>
              <a:avLst/>
              <a:gdLst/>
              <a:ahLst/>
              <a:cxnLst/>
              <a:rect l="l" t="t" r="r" b="b"/>
              <a:pathLst>
                <a:path w="16510" h="24764">
                  <a:moveTo>
                    <a:pt x="7823" y="12"/>
                  </a:moveTo>
                  <a:lnTo>
                    <a:pt x="3149" y="0"/>
                  </a:lnTo>
                  <a:lnTo>
                    <a:pt x="38" y="3098"/>
                  </a:lnTo>
                  <a:lnTo>
                    <a:pt x="0" y="10083"/>
                  </a:lnTo>
                  <a:lnTo>
                    <a:pt x="1549" y="12420"/>
                  </a:lnTo>
                  <a:lnTo>
                    <a:pt x="5422" y="16332"/>
                  </a:lnTo>
                  <a:lnTo>
                    <a:pt x="8508" y="21005"/>
                  </a:lnTo>
                  <a:lnTo>
                    <a:pt x="11607" y="23355"/>
                  </a:lnTo>
                  <a:lnTo>
                    <a:pt x="14719" y="24142"/>
                  </a:lnTo>
                  <a:lnTo>
                    <a:pt x="15493" y="23368"/>
                  </a:lnTo>
                  <a:lnTo>
                    <a:pt x="16268" y="21818"/>
                  </a:lnTo>
                  <a:lnTo>
                    <a:pt x="16332" y="7810"/>
                  </a:lnTo>
                  <a:lnTo>
                    <a:pt x="14033" y="1600"/>
                  </a:lnTo>
                  <a:lnTo>
                    <a:pt x="7823" y="12"/>
                  </a:lnTo>
                  <a:close/>
                </a:path>
              </a:pathLst>
            </a:custGeom>
            <a:solidFill>
              <a:srgbClr val="6FCDF3"/>
            </a:solidFill>
          </p:spPr>
          <p:txBody>
            <a:bodyPr wrap="square" lIns="0" tIns="0" rIns="0" bIns="0" rtlCol="0"/>
            <a:lstStyle/>
            <a:p>
              <a:endParaRPr/>
            </a:p>
          </p:txBody>
        </p:sp>
        <p:sp>
          <p:nvSpPr>
            <p:cNvPr id="47" name="object 47">
              <a:extLst>
                <a:ext uri="{FF2B5EF4-FFF2-40B4-BE49-F238E27FC236}">
                  <a16:creationId xmlns:a16="http://schemas.microsoft.com/office/drawing/2014/main" id="{36542FAC-83B5-42B5-B939-9358E8AA7D75}"/>
                </a:ext>
              </a:extLst>
            </p:cNvPr>
            <p:cNvSpPr/>
            <p:nvPr/>
          </p:nvSpPr>
          <p:spPr>
            <a:xfrm>
              <a:off x="3606965" y="3622294"/>
              <a:ext cx="33020" cy="12065"/>
            </a:xfrm>
            <a:custGeom>
              <a:avLst/>
              <a:gdLst/>
              <a:ahLst/>
              <a:cxnLst/>
              <a:rect l="l" t="t" r="r" b="b"/>
              <a:pathLst>
                <a:path w="33020" h="12064">
                  <a:moveTo>
                    <a:pt x="11671" y="4584"/>
                  </a:moveTo>
                  <a:lnTo>
                    <a:pt x="7797" y="3009"/>
                  </a:lnTo>
                  <a:lnTo>
                    <a:pt x="812" y="1422"/>
                  </a:lnTo>
                  <a:lnTo>
                    <a:pt x="25" y="2984"/>
                  </a:lnTo>
                  <a:lnTo>
                    <a:pt x="0" y="9194"/>
                  </a:lnTo>
                  <a:lnTo>
                    <a:pt x="1549" y="10756"/>
                  </a:lnTo>
                  <a:lnTo>
                    <a:pt x="9321" y="10795"/>
                  </a:lnTo>
                  <a:lnTo>
                    <a:pt x="11658" y="10020"/>
                  </a:lnTo>
                  <a:lnTo>
                    <a:pt x="11658" y="7683"/>
                  </a:lnTo>
                  <a:lnTo>
                    <a:pt x="11671" y="4584"/>
                  </a:lnTo>
                  <a:close/>
                </a:path>
                <a:path w="33020" h="12064">
                  <a:moveTo>
                    <a:pt x="32664" y="2349"/>
                  </a:moveTo>
                  <a:lnTo>
                    <a:pt x="31889" y="1562"/>
                  </a:lnTo>
                  <a:lnTo>
                    <a:pt x="31115" y="1562"/>
                  </a:lnTo>
                  <a:lnTo>
                    <a:pt x="30340" y="787"/>
                  </a:lnTo>
                  <a:lnTo>
                    <a:pt x="30340" y="0"/>
                  </a:lnTo>
                  <a:lnTo>
                    <a:pt x="22555" y="1524"/>
                  </a:lnTo>
                  <a:lnTo>
                    <a:pt x="19443" y="3848"/>
                  </a:lnTo>
                  <a:lnTo>
                    <a:pt x="19418" y="10071"/>
                  </a:lnTo>
                  <a:lnTo>
                    <a:pt x="21742" y="11633"/>
                  </a:lnTo>
                  <a:lnTo>
                    <a:pt x="31076" y="11671"/>
                  </a:lnTo>
                  <a:lnTo>
                    <a:pt x="32626" y="10121"/>
                  </a:lnTo>
                  <a:lnTo>
                    <a:pt x="32651" y="5461"/>
                  </a:lnTo>
                  <a:lnTo>
                    <a:pt x="32664" y="2349"/>
                  </a:lnTo>
                  <a:close/>
                </a:path>
              </a:pathLst>
            </a:custGeom>
            <a:solidFill>
              <a:srgbClr val="6FCDF3"/>
            </a:solidFill>
          </p:spPr>
          <p:txBody>
            <a:bodyPr wrap="square" lIns="0" tIns="0" rIns="0" bIns="0" rtlCol="0"/>
            <a:lstStyle/>
            <a:p>
              <a:endParaRPr/>
            </a:p>
          </p:txBody>
        </p:sp>
        <p:sp>
          <p:nvSpPr>
            <p:cNvPr id="48" name="object 48">
              <a:extLst>
                <a:ext uri="{FF2B5EF4-FFF2-40B4-BE49-F238E27FC236}">
                  <a16:creationId xmlns:a16="http://schemas.microsoft.com/office/drawing/2014/main" id="{86BD9611-F09D-C432-A440-D086455A9E69}"/>
                </a:ext>
              </a:extLst>
            </p:cNvPr>
            <p:cNvSpPr/>
            <p:nvPr/>
          </p:nvSpPr>
          <p:spPr>
            <a:xfrm>
              <a:off x="3610521" y="6094221"/>
              <a:ext cx="122555" cy="66675"/>
            </a:xfrm>
            <a:custGeom>
              <a:avLst/>
              <a:gdLst/>
              <a:ahLst/>
              <a:cxnLst/>
              <a:rect l="l" t="t" r="r" b="b"/>
              <a:pathLst>
                <a:path w="122554" h="66675">
                  <a:moveTo>
                    <a:pt x="17157" y="24612"/>
                  </a:moveTo>
                  <a:lnTo>
                    <a:pt x="14808" y="25387"/>
                  </a:lnTo>
                  <a:lnTo>
                    <a:pt x="7823" y="25361"/>
                  </a:lnTo>
                  <a:lnTo>
                    <a:pt x="3136" y="28448"/>
                  </a:lnTo>
                  <a:lnTo>
                    <a:pt x="12" y="33096"/>
                  </a:lnTo>
                  <a:lnTo>
                    <a:pt x="0" y="34658"/>
                  </a:lnTo>
                  <a:lnTo>
                    <a:pt x="8547" y="34683"/>
                  </a:lnTo>
                  <a:lnTo>
                    <a:pt x="13220" y="33147"/>
                  </a:lnTo>
                  <a:lnTo>
                    <a:pt x="16344" y="31597"/>
                  </a:lnTo>
                  <a:lnTo>
                    <a:pt x="17119" y="30835"/>
                  </a:lnTo>
                  <a:lnTo>
                    <a:pt x="17157" y="24612"/>
                  </a:lnTo>
                  <a:close/>
                </a:path>
                <a:path w="122554" h="66675">
                  <a:moveTo>
                    <a:pt x="43484" y="48044"/>
                  </a:moveTo>
                  <a:lnTo>
                    <a:pt x="35699" y="49555"/>
                  </a:lnTo>
                  <a:lnTo>
                    <a:pt x="30251" y="51866"/>
                  </a:lnTo>
                  <a:lnTo>
                    <a:pt x="27127" y="54965"/>
                  </a:lnTo>
                  <a:lnTo>
                    <a:pt x="27114" y="59639"/>
                  </a:lnTo>
                  <a:lnTo>
                    <a:pt x="34886" y="59664"/>
                  </a:lnTo>
                  <a:lnTo>
                    <a:pt x="43484" y="48044"/>
                  </a:lnTo>
                  <a:close/>
                </a:path>
                <a:path w="122554" h="66675">
                  <a:moveTo>
                    <a:pt x="58356" y="18567"/>
                  </a:moveTo>
                  <a:lnTo>
                    <a:pt x="56832" y="15455"/>
                  </a:lnTo>
                  <a:lnTo>
                    <a:pt x="49822" y="15417"/>
                  </a:lnTo>
                  <a:lnTo>
                    <a:pt x="46710" y="17741"/>
                  </a:lnTo>
                  <a:lnTo>
                    <a:pt x="43573" y="22390"/>
                  </a:lnTo>
                  <a:lnTo>
                    <a:pt x="43573" y="24714"/>
                  </a:lnTo>
                  <a:lnTo>
                    <a:pt x="46672" y="25514"/>
                  </a:lnTo>
                  <a:lnTo>
                    <a:pt x="56007" y="25552"/>
                  </a:lnTo>
                  <a:lnTo>
                    <a:pt x="58343" y="24003"/>
                  </a:lnTo>
                  <a:lnTo>
                    <a:pt x="58356" y="20116"/>
                  </a:lnTo>
                  <a:lnTo>
                    <a:pt x="58356" y="18567"/>
                  </a:lnTo>
                  <a:close/>
                </a:path>
                <a:path w="122554" h="66675">
                  <a:moveTo>
                    <a:pt x="87972" y="3886"/>
                  </a:moveTo>
                  <a:lnTo>
                    <a:pt x="76301" y="3886"/>
                  </a:lnTo>
                  <a:lnTo>
                    <a:pt x="75514" y="3886"/>
                  </a:lnTo>
                  <a:lnTo>
                    <a:pt x="72402" y="6959"/>
                  </a:lnTo>
                  <a:lnTo>
                    <a:pt x="70853" y="7734"/>
                  </a:lnTo>
                  <a:lnTo>
                    <a:pt x="70840" y="10071"/>
                  </a:lnTo>
                  <a:lnTo>
                    <a:pt x="82499" y="10134"/>
                  </a:lnTo>
                  <a:lnTo>
                    <a:pt x="85610" y="7023"/>
                  </a:lnTo>
                  <a:lnTo>
                    <a:pt x="87960" y="5486"/>
                  </a:lnTo>
                  <a:lnTo>
                    <a:pt x="87972" y="3886"/>
                  </a:lnTo>
                  <a:close/>
                </a:path>
                <a:path w="122554" h="66675">
                  <a:moveTo>
                    <a:pt x="87972" y="2374"/>
                  </a:moveTo>
                  <a:lnTo>
                    <a:pt x="86423" y="1587"/>
                  </a:lnTo>
                  <a:lnTo>
                    <a:pt x="83312" y="1574"/>
                  </a:lnTo>
                  <a:lnTo>
                    <a:pt x="79425" y="0"/>
                  </a:lnTo>
                  <a:lnTo>
                    <a:pt x="79425" y="787"/>
                  </a:lnTo>
                  <a:lnTo>
                    <a:pt x="76314" y="3873"/>
                  </a:lnTo>
                  <a:lnTo>
                    <a:pt x="87972" y="3873"/>
                  </a:lnTo>
                  <a:lnTo>
                    <a:pt x="87972" y="2374"/>
                  </a:lnTo>
                  <a:close/>
                </a:path>
                <a:path w="122554" h="66675">
                  <a:moveTo>
                    <a:pt x="98755" y="25742"/>
                  </a:moveTo>
                  <a:lnTo>
                    <a:pt x="97993" y="24180"/>
                  </a:lnTo>
                  <a:lnTo>
                    <a:pt x="96443" y="23406"/>
                  </a:lnTo>
                  <a:lnTo>
                    <a:pt x="92557" y="23380"/>
                  </a:lnTo>
                  <a:lnTo>
                    <a:pt x="90995" y="23380"/>
                  </a:lnTo>
                  <a:lnTo>
                    <a:pt x="90220" y="24142"/>
                  </a:lnTo>
                  <a:lnTo>
                    <a:pt x="90220" y="23380"/>
                  </a:lnTo>
                  <a:lnTo>
                    <a:pt x="86334" y="23355"/>
                  </a:lnTo>
                  <a:lnTo>
                    <a:pt x="84772" y="24892"/>
                  </a:lnTo>
                  <a:lnTo>
                    <a:pt x="83985" y="26466"/>
                  </a:lnTo>
                  <a:lnTo>
                    <a:pt x="82435" y="27228"/>
                  </a:lnTo>
                  <a:lnTo>
                    <a:pt x="80873" y="28765"/>
                  </a:lnTo>
                  <a:lnTo>
                    <a:pt x="80086" y="28765"/>
                  </a:lnTo>
                  <a:lnTo>
                    <a:pt x="78536" y="30314"/>
                  </a:lnTo>
                  <a:lnTo>
                    <a:pt x="78600" y="31165"/>
                  </a:lnTo>
                  <a:lnTo>
                    <a:pt x="80073" y="32651"/>
                  </a:lnTo>
                  <a:lnTo>
                    <a:pt x="83185" y="32651"/>
                  </a:lnTo>
                  <a:lnTo>
                    <a:pt x="83185" y="33439"/>
                  </a:lnTo>
                  <a:lnTo>
                    <a:pt x="87845" y="33464"/>
                  </a:lnTo>
                  <a:lnTo>
                    <a:pt x="88620" y="33464"/>
                  </a:lnTo>
                  <a:lnTo>
                    <a:pt x="95618" y="32715"/>
                  </a:lnTo>
                  <a:lnTo>
                    <a:pt x="98742" y="31165"/>
                  </a:lnTo>
                  <a:lnTo>
                    <a:pt x="98755" y="25742"/>
                  </a:lnTo>
                  <a:close/>
                </a:path>
                <a:path w="122554" h="66675">
                  <a:moveTo>
                    <a:pt x="121970" y="49923"/>
                  </a:moveTo>
                  <a:lnTo>
                    <a:pt x="119646" y="48361"/>
                  </a:lnTo>
                  <a:lnTo>
                    <a:pt x="114211" y="48336"/>
                  </a:lnTo>
                  <a:lnTo>
                    <a:pt x="113436" y="46774"/>
                  </a:lnTo>
                  <a:lnTo>
                    <a:pt x="111899" y="45212"/>
                  </a:lnTo>
                  <a:lnTo>
                    <a:pt x="110337" y="45212"/>
                  </a:lnTo>
                  <a:lnTo>
                    <a:pt x="108788" y="44437"/>
                  </a:lnTo>
                  <a:lnTo>
                    <a:pt x="103352" y="44411"/>
                  </a:lnTo>
                  <a:lnTo>
                    <a:pt x="90830" y="63792"/>
                  </a:lnTo>
                  <a:lnTo>
                    <a:pt x="93154" y="64579"/>
                  </a:lnTo>
                  <a:lnTo>
                    <a:pt x="95478" y="66128"/>
                  </a:lnTo>
                  <a:lnTo>
                    <a:pt x="101701" y="66167"/>
                  </a:lnTo>
                  <a:lnTo>
                    <a:pt x="104927" y="64579"/>
                  </a:lnTo>
                  <a:lnTo>
                    <a:pt x="110261" y="62306"/>
                  </a:lnTo>
                  <a:lnTo>
                    <a:pt x="110274" y="61544"/>
                  </a:lnTo>
                  <a:lnTo>
                    <a:pt x="111048" y="61544"/>
                  </a:lnTo>
                  <a:lnTo>
                    <a:pt x="111823" y="60769"/>
                  </a:lnTo>
                  <a:lnTo>
                    <a:pt x="112610" y="60769"/>
                  </a:lnTo>
                  <a:lnTo>
                    <a:pt x="118833" y="56921"/>
                  </a:lnTo>
                  <a:lnTo>
                    <a:pt x="121958" y="53809"/>
                  </a:lnTo>
                  <a:lnTo>
                    <a:pt x="121970" y="49923"/>
                  </a:lnTo>
                  <a:close/>
                </a:path>
              </a:pathLst>
            </a:custGeom>
            <a:solidFill>
              <a:srgbClr val="6FCDF3"/>
            </a:solidFill>
          </p:spPr>
          <p:txBody>
            <a:bodyPr wrap="square" lIns="0" tIns="0" rIns="0" bIns="0" rtlCol="0"/>
            <a:lstStyle/>
            <a:p>
              <a:endParaRPr/>
            </a:p>
          </p:txBody>
        </p:sp>
        <p:grpSp>
          <p:nvGrpSpPr>
            <p:cNvPr id="49" name="object 49">
              <a:extLst>
                <a:ext uri="{FF2B5EF4-FFF2-40B4-BE49-F238E27FC236}">
                  <a16:creationId xmlns:a16="http://schemas.microsoft.com/office/drawing/2014/main" id="{BAB6FA6C-2F0E-C84D-89C0-3BE227479754}"/>
                </a:ext>
              </a:extLst>
            </p:cNvPr>
            <p:cNvGrpSpPr/>
            <p:nvPr/>
          </p:nvGrpSpPr>
          <p:grpSpPr>
            <a:xfrm>
              <a:off x="4384386" y="5664197"/>
              <a:ext cx="130810" cy="100330"/>
              <a:chOff x="4384386" y="5664197"/>
              <a:chExt cx="130810" cy="100330"/>
            </a:xfrm>
          </p:grpSpPr>
          <p:sp>
            <p:nvSpPr>
              <p:cNvPr id="50" name="object 50">
                <a:extLst>
                  <a:ext uri="{FF2B5EF4-FFF2-40B4-BE49-F238E27FC236}">
                    <a16:creationId xmlns:a16="http://schemas.microsoft.com/office/drawing/2014/main" id="{29FCED33-4170-C781-3F3B-1DF21BD20546}"/>
                  </a:ext>
                </a:extLst>
              </p:cNvPr>
              <p:cNvSpPr/>
              <p:nvPr/>
            </p:nvSpPr>
            <p:spPr>
              <a:xfrm>
                <a:off x="4470973" y="5739296"/>
                <a:ext cx="43815" cy="25400"/>
              </a:xfrm>
              <a:custGeom>
                <a:avLst/>
                <a:gdLst/>
                <a:ahLst/>
                <a:cxnLst/>
                <a:rect l="l" t="t" r="r" b="b"/>
                <a:pathLst>
                  <a:path w="43814" h="25400">
                    <a:moveTo>
                      <a:pt x="39700" y="25"/>
                    </a:moveTo>
                    <a:lnTo>
                      <a:pt x="1600" y="8420"/>
                    </a:lnTo>
                    <a:lnTo>
                      <a:pt x="800" y="11518"/>
                    </a:lnTo>
                    <a:lnTo>
                      <a:pt x="25" y="12293"/>
                    </a:lnTo>
                    <a:lnTo>
                      <a:pt x="0" y="20078"/>
                    </a:lnTo>
                    <a:lnTo>
                      <a:pt x="3098" y="23190"/>
                    </a:lnTo>
                    <a:lnTo>
                      <a:pt x="9309" y="24765"/>
                    </a:lnTo>
                    <a:lnTo>
                      <a:pt x="17068" y="24803"/>
                    </a:lnTo>
                    <a:lnTo>
                      <a:pt x="28743" y="23563"/>
                    </a:lnTo>
                    <a:lnTo>
                      <a:pt x="37009" y="19831"/>
                    </a:lnTo>
                    <a:lnTo>
                      <a:pt x="41934" y="13755"/>
                    </a:lnTo>
                    <a:lnTo>
                      <a:pt x="43586" y="5486"/>
                    </a:lnTo>
                    <a:lnTo>
                      <a:pt x="43599" y="1600"/>
                    </a:lnTo>
                    <a:lnTo>
                      <a:pt x="39700" y="25"/>
                    </a:lnTo>
                    <a:close/>
                  </a:path>
                </a:pathLst>
              </a:custGeom>
              <a:solidFill>
                <a:srgbClr val="6FCDF3"/>
              </a:solidFill>
            </p:spPr>
            <p:txBody>
              <a:bodyPr wrap="square" lIns="0" tIns="0" rIns="0" bIns="0" rtlCol="0"/>
              <a:lstStyle/>
              <a:p>
                <a:endParaRPr/>
              </a:p>
            </p:txBody>
          </p:sp>
          <p:sp>
            <p:nvSpPr>
              <p:cNvPr id="51" name="object 51">
                <a:extLst>
                  <a:ext uri="{FF2B5EF4-FFF2-40B4-BE49-F238E27FC236}">
                    <a16:creationId xmlns:a16="http://schemas.microsoft.com/office/drawing/2014/main" id="{63E39CB2-E179-14DC-C19E-9CC0DC4A605C}"/>
                  </a:ext>
                </a:extLst>
              </p:cNvPr>
              <p:cNvSpPr/>
              <p:nvPr/>
            </p:nvSpPr>
            <p:spPr>
              <a:xfrm>
                <a:off x="4384386" y="5664197"/>
                <a:ext cx="74930" cy="74930"/>
              </a:xfrm>
              <a:custGeom>
                <a:avLst/>
                <a:gdLst/>
                <a:ahLst/>
                <a:cxnLst/>
                <a:rect l="l" t="t" r="r" b="b"/>
                <a:pathLst>
                  <a:path w="74929" h="74929">
                    <a:moveTo>
                      <a:pt x="37261" y="0"/>
                    </a:moveTo>
                    <a:lnTo>
                      <a:pt x="22754" y="2927"/>
                    </a:lnTo>
                    <a:lnTo>
                      <a:pt x="10910" y="10910"/>
                    </a:lnTo>
                    <a:lnTo>
                      <a:pt x="2927" y="22754"/>
                    </a:lnTo>
                    <a:lnTo>
                      <a:pt x="0" y="37261"/>
                    </a:lnTo>
                    <a:lnTo>
                      <a:pt x="2927" y="51763"/>
                    </a:lnTo>
                    <a:lnTo>
                      <a:pt x="10910" y="63607"/>
                    </a:lnTo>
                    <a:lnTo>
                      <a:pt x="22754" y="71594"/>
                    </a:lnTo>
                    <a:lnTo>
                      <a:pt x="37261" y="74523"/>
                    </a:lnTo>
                    <a:lnTo>
                      <a:pt x="51768" y="71594"/>
                    </a:lnTo>
                    <a:lnTo>
                      <a:pt x="63612" y="63607"/>
                    </a:lnTo>
                    <a:lnTo>
                      <a:pt x="71596" y="51763"/>
                    </a:lnTo>
                    <a:lnTo>
                      <a:pt x="74523" y="37261"/>
                    </a:lnTo>
                    <a:lnTo>
                      <a:pt x="71596" y="22754"/>
                    </a:lnTo>
                    <a:lnTo>
                      <a:pt x="63612" y="10910"/>
                    </a:lnTo>
                    <a:lnTo>
                      <a:pt x="51768" y="2927"/>
                    </a:lnTo>
                    <a:lnTo>
                      <a:pt x="37261" y="0"/>
                    </a:lnTo>
                    <a:close/>
                  </a:path>
                </a:pathLst>
              </a:custGeom>
              <a:solidFill>
                <a:srgbClr val="0067B1"/>
              </a:solidFill>
            </p:spPr>
            <p:txBody>
              <a:bodyPr wrap="square" lIns="0" tIns="0" rIns="0" bIns="0" rtlCol="0"/>
              <a:lstStyle/>
              <a:p>
                <a:endParaRPr/>
              </a:p>
            </p:txBody>
          </p:sp>
        </p:grpSp>
        <p:sp>
          <p:nvSpPr>
            <p:cNvPr id="52" name="object 52">
              <a:extLst>
                <a:ext uri="{FF2B5EF4-FFF2-40B4-BE49-F238E27FC236}">
                  <a16:creationId xmlns:a16="http://schemas.microsoft.com/office/drawing/2014/main" id="{ED320EC0-4164-AB54-EF5B-47127840AB46}"/>
                </a:ext>
              </a:extLst>
            </p:cNvPr>
            <p:cNvSpPr/>
            <p:nvPr/>
          </p:nvSpPr>
          <p:spPr>
            <a:xfrm>
              <a:off x="5147335" y="4076367"/>
              <a:ext cx="31750" cy="31750"/>
            </a:xfrm>
            <a:custGeom>
              <a:avLst/>
              <a:gdLst/>
              <a:ahLst/>
              <a:cxnLst/>
              <a:rect l="l" t="t" r="r" b="b"/>
              <a:pathLst>
                <a:path w="31750" h="31750">
                  <a:moveTo>
                    <a:pt x="15786" y="0"/>
                  </a:moveTo>
                  <a:lnTo>
                    <a:pt x="9848" y="1154"/>
                  </a:lnTo>
                  <a:lnTo>
                    <a:pt x="4629" y="4619"/>
                  </a:lnTo>
                  <a:lnTo>
                    <a:pt x="1157" y="9838"/>
                  </a:lnTo>
                  <a:lnTo>
                    <a:pt x="0" y="15776"/>
                  </a:lnTo>
                  <a:lnTo>
                    <a:pt x="1157" y="21714"/>
                  </a:lnTo>
                  <a:lnTo>
                    <a:pt x="4629" y="26933"/>
                  </a:lnTo>
                  <a:lnTo>
                    <a:pt x="9848" y="30398"/>
                  </a:lnTo>
                  <a:lnTo>
                    <a:pt x="15786" y="31553"/>
                  </a:lnTo>
                  <a:lnTo>
                    <a:pt x="21724" y="30398"/>
                  </a:lnTo>
                  <a:lnTo>
                    <a:pt x="26943" y="26933"/>
                  </a:lnTo>
                  <a:lnTo>
                    <a:pt x="30407" y="21714"/>
                  </a:lnTo>
                  <a:lnTo>
                    <a:pt x="31562" y="15776"/>
                  </a:lnTo>
                  <a:lnTo>
                    <a:pt x="30407" y="9838"/>
                  </a:lnTo>
                  <a:lnTo>
                    <a:pt x="26943" y="4619"/>
                  </a:lnTo>
                  <a:lnTo>
                    <a:pt x="21724" y="1154"/>
                  </a:lnTo>
                  <a:lnTo>
                    <a:pt x="15786" y="0"/>
                  </a:lnTo>
                  <a:close/>
                </a:path>
              </a:pathLst>
            </a:custGeom>
            <a:solidFill>
              <a:srgbClr val="FFFFFF"/>
            </a:solidFill>
          </p:spPr>
          <p:txBody>
            <a:bodyPr wrap="square" lIns="0" tIns="0" rIns="0" bIns="0" rtlCol="0"/>
            <a:lstStyle/>
            <a:p>
              <a:endParaRPr/>
            </a:p>
          </p:txBody>
        </p:sp>
        <p:grpSp>
          <p:nvGrpSpPr>
            <p:cNvPr id="53" name="object 53">
              <a:extLst>
                <a:ext uri="{FF2B5EF4-FFF2-40B4-BE49-F238E27FC236}">
                  <a16:creationId xmlns:a16="http://schemas.microsoft.com/office/drawing/2014/main" id="{36D29D29-63EF-D395-855E-A51180C10051}"/>
                </a:ext>
              </a:extLst>
            </p:cNvPr>
            <p:cNvGrpSpPr/>
            <p:nvPr/>
          </p:nvGrpSpPr>
          <p:grpSpPr>
            <a:xfrm>
              <a:off x="5786445" y="4119631"/>
              <a:ext cx="80645" cy="74930"/>
              <a:chOff x="5786445" y="4119631"/>
              <a:chExt cx="80645" cy="74930"/>
            </a:xfrm>
          </p:grpSpPr>
          <p:sp>
            <p:nvSpPr>
              <p:cNvPr id="54" name="object 54">
                <a:extLst>
                  <a:ext uri="{FF2B5EF4-FFF2-40B4-BE49-F238E27FC236}">
                    <a16:creationId xmlns:a16="http://schemas.microsoft.com/office/drawing/2014/main" id="{FB4CDCEE-065A-E14E-ED62-99019AE9BE29}"/>
                  </a:ext>
                </a:extLst>
              </p:cNvPr>
              <p:cNvSpPr/>
              <p:nvPr/>
            </p:nvSpPr>
            <p:spPr>
              <a:xfrm>
                <a:off x="5786445" y="4133651"/>
                <a:ext cx="31750" cy="31750"/>
              </a:xfrm>
              <a:custGeom>
                <a:avLst/>
                <a:gdLst/>
                <a:ahLst/>
                <a:cxnLst/>
                <a:rect l="l" t="t" r="r" b="b"/>
                <a:pathLst>
                  <a:path w="31750" h="31750">
                    <a:moveTo>
                      <a:pt x="15786" y="0"/>
                    </a:moveTo>
                    <a:lnTo>
                      <a:pt x="9848" y="1154"/>
                    </a:lnTo>
                    <a:lnTo>
                      <a:pt x="4629" y="4619"/>
                    </a:lnTo>
                    <a:lnTo>
                      <a:pt x="1157" y="9838"/>
                    </a:lnTo>
                    <a:lnTo>
                      <a:pt x="0" y="15776"/>
                    </a:lnTo>
                    <a:lnTo>
                      <a:pt x="1157" y="21714"/>
                    </a:lnTo>
                    <a:lnTo>
                      <a:pt x="4629" y="26933"/>
                    </a:lnTo>
                    <a:lnTo>
                      <a:pt x="9848" y="30398"/>
                    </a:lnTo>
                    <a:lnTo>
                      <a:pt x="15786" y="31553"/>
                    </a:lnTo>
                    <a:lnTo>
                      <a:pt x="21724" y="30398"/>
                    </a:lnTo>
                    <a:lnTo>
                      <a:pt x="26943" y="26933"/>
                    </a:lnTo>
                    <a:lnTo>
                      <a:pt x="30407" y="21714"/>
                    </a:lnTo>
                    <a:lnTo>
                      <a:pt x="31562" y="15776"/>
                    </a:lnTo>
                    <a:lnTo>
                      <a:pt x="30407" y="9838"/>
                    </a:lnTo>
                    <a:lnTo>
                      <a:pt x="26943" y="4619"/>
                    </a:lnTo>
                    <a:lnTo>
                      <a:pt x="21724" y="1154"/>
                    </a:lnTo>
                    <a:lnTo>
                      <a:pt x="15786" y="0"/>
                    </a:lnTo>
                    <a:close/>
                  </a:path>
                </a:pathLst>
              </a:custGeom>
              <a:solidFill>
                <a:srgbClr val="FFFFFF"/>
              </a:solidFill>
            </p:spPr>
            <p:txBody>
              <a:bodyPr wrap="square" lIns="0" tIns="0" rIns="0" bIns="0" rtlCol="0"/>
              <a:lstStyle/>
              <a:p>
                <a:endParaRPr/>
              </a:p>
            </p:txBody>
          </p:sp>
          <p:sp>
            <p:nvSpPr>
              <p:cNvPr id="55" name="object 55">
                <a:extLst>
                  <a:ext uri="{FF2B5EF4-FFF2-40B4-BE49-F238E27FC236}">
                    <a16:creationId xmlns:a16="http://schemas.microsoft.com/office/drawing/2014/main" id="{297B5827-BD90-4367-362A-7C56D88A80BF}"/>
                  </a:ext>
                </a:extLst>
              </p:cNvPr>
              <p:cNvSpPr/>
              <p:nvPr/>
            </p:nvSpPr>
            <p:spPr>
              <a:xfrm>
                <a:off x="5792086" y="4119631"/>
                <a:ext cx="74930" cy="74930"/>
              </a:xfrm>
              <a:custGeom>
                <a:avLst/>
                <a:gdLst/>
                <a:ahLst/>
                <a:cxnLst/>
                <a:rect l="l" t="t" r="r" b="b"/>
                <a:pathLst>
                  <a:path w="74929" h="74929">
                    <a:moveTo>
                      <a:pt x="37261" y="0"/>
                    </a:moveTo>
                    <a:lnTo>
                      <a:pt x="22754" y="2927"/>
                    </a:lnTo>
                    <a:lnTo>
                      <a:pt x="10910" y="10910"/>
                    </a:lnTo>
                    <a:lnTo>
                      <a:pt x="2927" y="22754"/>
                    </a:lnTo>
                    <a:lnTo>
                      <a:pt x="0" y="37261"/>
                    </a:lnTo>
                    <a:lnTo>
                      <a:pt x="2927" y="51763"/>
                    </a:lnTo>
                    <a:lnTo>
                      <a:pt x="10910" y="63607"/>
                    </a:lnTo>
                    <a:lnTo>
                      <a:pt x="22754" y="71594"/>
                    </a:lnTo>
                    <a:lnTo>
                      <a:pt x="37261" y="74523"/>
                    </a:lnTo>
                    <a:lnTo>
                      <a:pt x="51768" y="71594"/>
                    </a:lnTo>
                    <a:lnTo>
                      <a:pt x="63612" y="63607"/>
                    </a:lnTo>
                    <a:lnTo>
                      <a:pt x="71596" y="51763"/>
                    </a:lnTo>
                    <a:lnTo>
                      <a:pt x="74523" y="37261"/>
                    </a:lnTo>
                    <a:lnTo>
                      <a:pt x="71596" y="22754"/>
                    </a:lnTo>
                    <a:lnTo>
                      <a:pt x="63612" y="10910"/>
                    </a:lnTo>
                    <a:lnTo>
                      <a:pt x="51768" y="2927"/>
                    </a:lnTo>
                    <a:lnTo>
                      <a:pt x="37261" y="0"/>
                    </a:lnTo>
                    <a:close/>
                  </a:path>
                </a:pathLst>
              </a:custGeom>
              <a:solidFill>
                <a:srgbClr val="0067B1"/>
              </a:solidFill>
            </p:spPr>
            <p:txBody>
              <a:bodyPr wrap="square" lIns="0" tIns="0" rIns="0" bIns="0" rtlCol="0"/>
              <a:lstStyle/>
              <a:p>
                <a:endParaRPr/>
              </a:p>
            </p:txBody>
          </p:sp>
        </p:grpSp>
        <p:sp>
          <p:nvSpPr>
            <p:cNvPr id="56" name="object 56">
              <a:extLst>
                <a:ext uri="{FF2B5EF4-FFF2-40B4-BE49-F238E27FC236}">
                  <a16:creationId xmlns:a16="http://schemas.microsoft.com/office/drawing/2014/main" id="{45BC98CD-FB6B-5D50-559C-7B39C8CA55DF}"/>
                </a:ext>
              </a:extLst>
            </p:cNvPr>
            <p:cNvSpPr/>
            <p:nvPr/>
          </p:nvSpPr>
          <p:spPr>
            <a:xfrm>
              <a:off x="4299043" y="3176044"/>
              <a:ext cx="31750" cy="31750"/>
            </a:xfrm>
            <a:custGeom>
              <a:avLst/>
              <a:gdLst/>
              <a:ahLst/>
              <a:cxnLst/>
              <a:rect l="l" t="t" r="r" b="b"/>
              <a:pathLst>
                <a:path w="31750" h="31750">
                  <a:moveTo>
                    <a:pt x="15786" y="0"/>
                  </a:moveTo>
                  <a:lnTo>
                    <a:pt x="9848" y="1154"/>
                  </a:lnTo>
                  <a:lnTo>
                    <a:pt x="4629" y="4619"/>
                  </a:lnTo>
                  <a:lnTo>
                    <a:pt x="1157" y="9838"/>
                  </a:lnTo>
                  <a:lnTo>
                    <a:pt x="0" y="15776"/>
                  </a:lnTo>
                  <a:lnTo>
                    <a:pt x="1157" y="21714"/>
                  </a:lnTo>
                  <a:lnTo>
                    <a:pt x="4629" y="26933"/>
                  </a:lnTo>
                  <a:lnTo>
                    <a:pt x="9848" y="30398"/>
                  </a:lnTo>
                  <a:lnTo>
                    <a:pt x="15786" y="31553"/>
                  </a:lnTo>
                  <a:lnTo>
                    <a:pt x="21724" y="30398"/>
                  </a:lnTo>
                  <a:lnTo>
                    <a:pt x="26943" y="26933"/>
                  </a:lnTo>
                  <a:lnTo>
                    <a:pt x="30407" y="21714"/>
                  </a:lnTo>
                  <a:lnTo>
                    <a:pt x="31562" y="15776"/>
                  </a:lnTo>
                  <a:lnTo>
                    <a:pt x="30407" y="9838"/>
                  </a:lnTo>
                  <a:lnTo>
                    <a:pt x="26943" y="4619"/>
                  </a:lnTo>
                  <a:lnTo>
                    <a:pt x="21724" y="1154"/>
                  </a:lnTo>
                  <a:lnTo>
                    <a:pt x="15786" y="0"/>
                  </a:lnTo>
                  <a:close/>
                </a:path>
              </a:pathLst>
            </a:custGeom>
            <a:solidFill>
              <a:srgbClr val="FFFFFF"/>
            </a:solidFill>
          </p:spPr>
          <p:txBody>
            <a:bodyPr wrap="square" lIns="0" tIns="0" rIns="0" bIns="0" rtlCol="0"/>
            <a:lstStyle/>
            <a:p>
              <a:endParaRPr/>
            </a:p>
          </p:txBody>
        </p:sp>
        <p:sp>
          <p:nvSpPr>
            <p:cNvPr id="57" name="object 57">
              <a:extLst>
                <a:ext uri="{FF2B5EF4-FFF2-40B4-BE49-F238E27FC236}">
                  <a16:creationId xmlns:a16="http://schemas.microsoft.com/office/drawing/2014/main" id="{60DC7AE5-3902-0043-0D2F-91A32C7CD1ED}"/>
                </a:ext>
              </a:extLst>
            </p:cNvPr>
            <p:cNvSpPr/>
            <p:nvPr/>
          </p:nvSpPr>
          <p:spPr>
            <a:xfrm>
              <a:off x="3517521" y="5320770"/>
              <a:ext cx="31750" cy="31750"/>
            </a:xfrm>
            <a:custGeom>
              <a:avLst/>
              <a:gdLst/>
              <a:ahLst/>
              <a:cxnLst/>
              <a:rect l="l" t="t" r="r" b="b"/>
              <a:pathLst>
                <a:path w="31750" h="31750">
                  <a:moveTo>
                    <a:pt x="15786" y="0"/>
                  </a:moveTo>
                  <a:lnTo>
                    <a:pt x="9848" y="1157"/>
                  </a:lnTo>
                  <a:lnTo>
                    <a:pt x="4629" y="4629"/>
                  </a:lnTo>
                  <a:lnTo>
                    <a:pt x="1157" y="9848"/>
                  </a:lnTo>
                  <a:lnTo>
                    <a:pt x="0" y="15786"/>
                  </a:lnTo>
                  <a:lnTo>
                    <a:pt x="1157" y="21724"/>
                  </a:lnTo>
                  <a:lnTo>
                    <a:pt x="4629" y="26943"/>
                  </a:lnTo>
                  <a:lnTo>
                    <a:pt x="9848" y="30407"/>
                  </a:lnTo>
                  <a:lnTo>
                    <a:pt x="15786" y="31562"/>
                  </a:lnTo>
                  <a:lnTo>
                    <a:pt x="21724" y="30407"/>
                  </a:lnTo>
                  <a:lnTo>
                    <a:pt x="26943" y="26943"/>
                  </a:lnTo>
                  <a:lnTo>
                    <a:pt x="30407" y="21724"/>
                  </a:lnTo>
                  <a:lnTo>
                    <a:pt x="31562" y="15786"/>
                  </a:lnTo>
                  <a:lnTo>
                    <a:pt x="30407" y="9848"/>
                  </a:lnTo>
                  <a:lnTo>
                    <a:pt x="26943" y="4629"/>
                  </a:lnTo>
                  <a:lnTo>
                    <a:pt x="21724" y="1157"/>
                  </a:lnTo>
                  <a:lnTo>
                    <a:pt x="15786" y="0"/>
                  </a:lnTo>
                  <a:close/>
                </a:path>
              </a:pathLst>
            </a:custGeom>
            <a:solidFill>
              <a:srgbClr val="FFFFFF"/>
            </a:solidFill>
          </p:spPr>
          <p:txBody>
            <a:bodyPr wrap="square" lIns="0" tIns="0" rIns="0" bIns="0" rtlCol="0"/>
            <a:lstStyle/>
            <a:p>
              <a:endParaRPr/>
            </a:p>
          </p:txBody>
        </p:sp>
        <p:sp>
          <p:nvSpPr>
            <p:cNvPr id="58" name="object 58">
              <a:extLst>
                <a:ext uri="{FF2B5EF4-FFF2-40B4-BE49-F238E27FC236}">
                  <a16:creationId xmlns:a16="http://schemas.microsoft.com/office/drawing/2014/main" id="{01A958C9-D578-8734-C8F6-4EA0B796C1C6}"/>
                </a:ext>
              </a:extLst>
            </p:cNvPr>
            <p:cNvSpPr/>
            <p:nvPr/>
          </p:nvSpPr>
          <p:spPr>
            <a:xfrm>
              <a:off x="5627740" y="3412935"/>
              <a:ext cx="31750" cy="31750"/>
            </a:xfrm>
            <a:custGeom>
              <a:avLst/>
              <a:gdLst/>
              <a:ahLst/>
              <a:cxnLst/>
              <a:rect l="l" t="t" r="r" b="b"/>
              <a:pathLst>
                <a:path w="31750" h="31750">
                  <a:moveTo>
                    <a:pt x="15776" y="0"/>
                  </a:moveTo>
                  <a:lnTo>
                    <a:pt x="9838" y="1154"/>
                  </a:lnTo>
                  <a:lnTo>
                    <a:pt x="4619" y="4619"/>
                  </a:lnTo>
                  <a:lnTo>
                    <a:pt x="1154" y="9845"/>
                  </a:lnTo>
                  <a:lnTo>
                    <a:pt x="0" y="15787"/>
                  </a:lnTo>
                  <a:lnTo>
                    <a:pt x="1154" y="21727"/>
                  </a:lnTo>
                  <a:lnTo>
                    <a:pt x="4619" y="26946"/>
                  </a:lnTo>
                  <a:lnTo>
                    <a:pt x="9838" y="30410"/>
                  </a:lnTo>
                  <a:lnTo>
                    <a:pt x="15776" y="31565"/>
                  </a:lnTo>
                  <a:lnTo>
                    <a:pt x="21714" y="30410"/>
                  </a:lnTo>
                  <a:lnTo>
                    <a:pt x="26933" y="26946"/>
                  </a:lnTo>
                  <a:lnTo>
                    <a:pt x="30398" y="21727"/>
                  </a:lnTo>
                  <a:lnTo>
                    <a:pt x="31553" y="15787"/>
                  </a:lnTo>
                  <a:lnTo>
                    <a:pt x="30398" y="9845"/>
                  </a:lnTo>
                  <a:lnTo>
                    <a:pt x="26933" y="4619"/>
                  </a:lnTo>
                  <a:lnTo>
                    <a:pt x="21714" y="1154"/>
                  </a:lnTo>
                  <a:lnTo>
                    <a:pt x="15776" y="0"/>
                  </a:lnTo>
                  <a:close/>
                </a:path>
              </a:pathLst>
            </a:custGeom>
            <a:solidFill>
              <a:srgbClr val="FFFFFF"/>
            </a:solidFill>
          </p:spPr>
          <p:txBody>
            <a:bodyPr wrap="square" lIns="0" tIns="0" rIns="0" bIns="0" rtlCol="0"/>
            <a:lstStyle/>
            <a:p>
              <a:endParaRPr/>
            </a:p>
          </p:txBody>
        </p:sp>
        <p:sp>
          <p:nvSpPr>
            <p:cNvPr id="59" name="object 59">
              <a:extLst>
                <a:ext uri="{FF2B5EF4-FFF2-40B4-BE49-F238E27FC236}">
                  <a16:creationId xmlns:a16="http://schemas.microsoft.com/office/drawing/2014/main" id="{582018D2-9B16-784A-88AF-A2DE1A03ED8D}"/>
                </a:ext>
              </a:extLst>
            </p:cNvPr>
            <p:cNvSpPr/>
            <p:nvPr/>
          </p:nvSpPr>
          <p:spPr>
            <a:xfrm>
              <a:off x="3936055" y="4224179"/>
              <a:ext cx="31750" cy="31750"/>
            </a:xfrm>
            <a:custGeom>
              <a:avLst/>
              <a:gdLst/>
              <a:ahLst/>
              <a:cxnLst/>
              <a:rect l="l" t="t" r="r" b="b"/>
              <a:pathLst>
                <a:path w="31750" h="31750">
                  <a:moveTo>
                    <a:pt x="15786" y="0"/>
                  </a:moveTo>
                  <a:lnTo>
                    <a:pt x="9848" y="1154"/>
                  </a:lnTo>
                  <a:lnTo>
                    <a:pt x="4629" y="4619"/>
                  </a:lnTo>
                  <a:lnTo>
                    <a:pt x="1157" y="9838"/>
                  </a:lnTo>
                  <a:lnTo>
                    <a:pt x="0" y="15776"/>
                  </a:lnTo>
                  <a:lnTo>
                    <a:pt x="1157" y="21714"/>
                  </a:lnTo>
                  <a:lnTo>
                    <a:pt x="4629" y="26933"/>
                  </a:lnTo>
                  <a:lnTo>
                    <a:pt x="9848" y="30398"/>
                  </a:lnTo>
                  <a:lnTo>
                    <a:pt x="15786" y="31553"/>
                  </a:lnTo>
                  <a:lnTo>
                    <a:pt x="21724" y="30398"/>
                  </a:lnTo>
                  <a:lnTo>
                    <a:pt x="26943" y="26933"/>
                  </a:lnTo>
                  <a:lnTo>
                    <a:pt x="30407" y="21714"/>
                  </a:lnTo>
                  <a:lnTo>
                    <a:pt x="31562" y="15776"/>
                  </a:lnTo>
                  <a:lnTo>
                    <a:pt x="30407" y="9838"/>
                  </a:lnTo>
                  <a:lnTo>
                    <a:pt x="26943" y="4619"/>
                  </a:lnTo>
                  <a:lnTo>
                    <a:pt x="21724" y="1154"/>
                  </a:lnTo>
                  <a:lnTo>
                    <a:pt x="15786" y="0"/>
                  </a:lnTo>
                  <a:close/>
                </a:path>
              </a:pathLst>
            </a:custGeom>
            <a:solidFill>
              <a:srgbClr val="FFFFFF"/>
            </a:solidFill>
          </p:spPr>
          <p:txBody>
            <a:bodyPr wrap="square" lIns="0" tIns="0" rIns="0" bIns="0" rtlCol="0"/>
            <a:lstStyle/>
            <a:p>
              <a:endParaRPr/>
            </a:p>
          </p:txBody>
        </p:sp>
        <p:sp>
          <p:nvSpPr>
            <p:cNvPr id="60" name="object 60">
              <a:extLst>
                <a:ext uri="{FF2B5EF4-FFF2-40B4-BE49-F238E27FC236}">
                  <a16:creationId xmlns:a16="http://schemas.microsoft.com/office/drawing/2014/main" id="{92C74D82-7826-795F-7091-A4666A5AC71A}"/>
                </a:ext>
              </a:extLst>
            </p:cNvPr>
            <p:cNvSpPr txBox="1"/>
            <p:nvPr/>
          </p:nvSpPr>
          <p:spPr>
            <a:xfrm>
              <a:off x="3897607" y="5273313"/>
              <a:ext cx="349885" cy="196215"/>
            </a:xfrm>
            <a:prstGeom prst="rect">
              <a:avLst/>
            </a:prstGeom>
          </p:spPr>
          <p:txBody>
            <a:bodyPr vert="horz" wrap="square" lIns="0" tIns="15240" rIns="0" bIns="0" rtlCol="0">
              <a:spAutoFit/>
            </a:bodyPr>
            <a:lstStyle/>
            <a:p>
              <a:pPr marL="12700">
                <a:lnSpc>
                  <a:spcPct val="100000"/>
                </a:lnSpc>
                <a:spcBef>
                  <a:spcPts val="120"/>
                </a:spcBef>
              </a:pPr>
              <a:r>
                <a:rPr sz="1100" b="1" spc="-20" dirty="0">
                  <a:solidFill>
                    <a:srgbClr val="FFFFFF"/>
                  </a:solidFill>
                  <a:latin typeface="Arial"/>
                  <a:cs typeface="Arial"/>
                </a:rPr>
                <a:t>2.5%</a:t>
              </a:r>
              <a:endParaRPr sz="1100">
                <a:latin typeface="Arial"/>
                <a:cs typeface="Arial"/>
              </a:endParaRPr>
            </a:p>
          </p:txBody>
        </p:sp>
        <p:sp>
          <p:nvSpPr>
            <p:cNvPr id="61" name="object 61">
              <a:extLst>
                <a:ext uri="{FF2B5EF4-FFF2-40B4-BE49-F238E27FC236}">
                  <a16:creationId xmlns:a16="http://schemas.microsoft.com/office/drawing/2014/main" id="{8F6FB8B0-5254-CE65-7609-05556CC4D688}"/>
                </a:ext>
              </a:extLst>
            </p:cNvPr>
            <p:cNvSpPr txBox="1"/>
            <p:nvPr/>
          </p:nvSpPr>
          <p:spPr>
            <a:xfrm>
              <a:off x="5102025" y="3073792"/>
              <a:ext cx="349885" cy="196215"/>
            </a:xfrm>
            <a:prstGeom prst="rect">
              <a:avLst/>
            </a:prstGeom>
          </p:spPr>
          <p:txBody>
            <a:bodyPr vert="horz" wrap="square" lIns="0" tIns="15240" rIns="0" bIns="0" rtlCol="0">
              <a:spAutoFit/>
            </a:bodyPr>
            <a:lstStyle/>
            <a:p>
              <a:pPr marL="12700">
                <a:lnSpc>
                  <a:spcPct val="100000"/>
                </a:lnSpc>
                <a:spcBef>
                  <a:spcPts val="120"/>
                </a:spcBef>
              </a:pPr>
              <a:r>
                <a:rPr sz="1100" b="1" spc="-20" dirty="0">
                  <a:solidFill>
                    <a:srgbClr val="FFFFFF"/>
                  </a:solidFill>
                  <a:latin typeface="Arial"/>
                  <a:cs typeface="Arial"/>
                </a:rPr>
                <a:t>1.5%</a:t>
              </a:r>
              <a:endParaRPr sz="1100">
                <a:latin typeface="Arial"/>
                <a:cs typeface="Arial"/>
              </a:endParaRPr>
            </a:p>
          </p:txBody>
        </p:sp>
        <p:sp>
          <p:nvSpPr>
            <p:cNvPr id="62" name="object 62">
              <a:extLst>
                <a:ext uri="{FF2B5EF4-FFF2-40B4-BE49-F238E27FC236}">
                  <a16:creationId xmlns:a16="http://schemas.microsoft.com/office/drawing/2014/main" id="{721CDEA8-C264-9036-F308-39497CF3AC5B}"/>
                </a:ext>
              </a:extLst>
            </p:cNvPr>
            <p:cNvSpPr txBox="1"/>
            <p:nvPr/>
          </p:nvSpPr>
          <p:spPr>
            <a:xfrm>
              <a:off x="4019613" y="4345612"/>
              <a:ext cx="231140" cy="196215"/>
            </a:xfrm>
            <a:prstGeom prst="rect">
              <a:avLst/>
            </a:prstGeom>
          </p:spPr>
          <p:txBody>
            <a:bodyPr vert="horz" wrap="square" lIns="0" tIns="15240" rIns="0" bIns="0" rtlCol="0">
              <a:spAutoFit/>
            </a:bodyPr>
            <a:lstStyle/>
            <a:p>
              <a:pPr marL="12700">
                <a:lnSpc>
                  <a:spcPct val="100000"/>
                </a:lnSpc>
                <a:spcBef>
                  <a:spcPts val="120"/>
                </a:spcBef>
              </a:pPr>
              <a:r>
                <a:rPr sz="1100" b="1" spc="-25" dirty="0">
                  <a:solidFill>
                    <a:srgbClr val="FFFFFF"/>
                  </a:solidFill>
                  <a:latin typeface="Arial"/>
                  <a:cs typeface="Arial"/>
                </a:rPr>
                <a:t>2%</a:t>
              </a:r>
              <a:endParaRPr sz="1100">
                <a:latin typeface="Arial"/>
                <a:cs typeface="Arial"/>
              </a:endParaRPr>
            </a:p>
          </p:txBody>
        </p:sp>
        <p:sp>
          <p:nvSpPr>
            <p:cNvPr id="63" name="object 63">
              <a:extLst>
                <a:ext uri="{FF2B5EF4-FFF2-40B4-BE49-F238E27FC236}">
                  <a16:creationId xmlns:a16="http://schemas.microsoft.com/office/drawing/2014/main" id="{DC237546-44BF-7E35-BE48-552E81AEFF45}"/>
                </a:ext>
              </a:extLst>
            </p:cNvPr>
            <p:cNvSpPr txBox="1"/>
            <p:nvPr/>
          </p:nvSpPr>
          <p:spPr>
            <a:xfrm>
              <a:off x="4051607" y="3587128"/>
              <a:ext cx="231140" cy="196215"/>
            </a:xfrm>
            <a:prstGeom prst="rect">
              <a:avLst/>
            </a:prstGeom>
          </p:spPr>
          <p:txBody>
            <a:bodyPr vert="horz" wrap="square" lIns="0" tIns="15240" rIns="0" bIns="0" rtlCol="0">
              <a:spAutoFit/>
            </a:bodyPr>
            <a:lstStyle/>
            <a:p>
              <a:pPr marL="12700">
                <a:lnSpc>
                  <a:spcPct val="100000"/>
                </a:lnSpc>
                <a:spcBef>
                  <a:spcPts val="120"/>
                </a:spcBef>
              </a:pPr>
              <a:r>
                <a:rPr sz="1100" b="1" spc="-25" dirty="0">
                  <a:solidFill>
                    <a:srgbClr val="FFFFFF"/>
                  </a:solidFill>
                  <a:latin typeface="Arial"/>
                  <a:cs typeface="Arial"/>
                </a:rPr>
                <a:t>4%</a:t>
              </a:r>
              <a:endParaRPr sz="1100">
                <a:latin typeface="Arial"/>
                <a:cs typeface="Arial"/>
              </a:endParaRPr>
            </a:p>
          </p:txBody>
        </p:sp>
        <p:sp>
          <p:nvSpPr>
            <p:cNvPr id="64" name="object 64">
              <a:extLst>
                <a:ext uri="{FF2B5EF4-FFF2-40B4-BE49-F238E27FC236}">
                  <a16:creationId xmlns:a16="http://schemas.microsoft.com/office/drawing/2014/main" id="{C257E76D-DDB7-5DB5-A56C-2800A713A25F}"/>
                </a:ext>
              </a:extLst>
            </p:cNvPr>
            <p:cNvSpPr txBox="1"/>
            <p:nvPr/>
          </p:nvSpPr>
          <p:spPr>
            <a:xfrm>
              <a:off x="4492024" y="5815892"/>
              <a:ext cx="429259" cy="238125"/>
            </a:xfrm>
            <a:prstGeom prst="rect">
              <a:avLst/>
            </a:prstGeom>
          </p:spPr>
          <p:txBody>
            <a:bodyPr vert="horz" wrap="square" lIns="0" tIns="12065" rIns="0" bIns="0" rtlCol="0">
              <a:spAutoFit/>
            </a:bodyPr>
            <a:lstStyle/>
            <a:p>
              <a:pPr marL="12700">
                <a:lnSpc>
                  <a:spcPct val="100000"/>
                </a:lnSpc>
                <a:spcBef>
                  <a:spcPts val="95"/>
                </a:spcBef>
              </a:pPr>
              <a:r>
                <a:rPr sz="1400" b="1" spc="-20" dirty="0">
                  <a:solidFill>
                    <a:srgbClr val="0067B1"/>
                  </a:solidFill>
                  <a:latin typeface="Arial"/>
                  <a:cs typeface="Arial"/>
                </a:rPr>
                <a:t>Cork</a:t>
              </a:r>
              <a:endParaRPr sz="1400">
                <a:latin typeface="Arial"/>
                <a:cs typeface="Arial"/>
              </a:endParaRPr>
            </a:p>
          </p:txBody>
        </p:sp>
        <p:sp>
          <p:nvSpPr>
            <p:cNvPr id="65" name="object 65">
              <a:extLst>
                <a:ext uri="{FF2B5EF4-FFF2-40B4-BE49-F238E27FC236}">
                  <a16:creationId xmlns:a16="http://schemas.microsoft.com/office/drawing/2014/main" id="{3B6E7C02-E126-8496-8EA0-FD00D4DB4A95}"/>
                </a:ext>
              </a:extLst>
            </p:cNvPr>
            <p:cNvSpPr txBox="1"/>
            <p:nvPr/>
          </p:nvSpPr>
          <p:spPr>
            <a:xfrm>
              <a:off x="5913887" y="4024245"/>
              <a:ext cx="577215" cy="238125"/>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0067B1"/>
                  </a:solidFill>
                  <a:latin typeface="Arial"/>
                  <a:cs typeface="Arial"/>
                </a:rPr>
                <a:t>Dublin</a:t>
              </a:r>
              <a:endParaRPr sz="1400">
                <a:latin typeface="Arial"/>
                <a:cs typeface="Arial"/>
              </a:endParaRPr>
            </a:p>
          </p:txBody>
        </p:sp>
        <p:sp>
          <p:nvSpPr>
            <p:cNvPr id="66" name="object 66">
              <a:extLst>
                <a:ext uri="{FF2B5EF4-FFF2-40B4-BE49-F238E27FC236}">
                  <a16:creationId xmlns:a16="http://schemas.microsoft.com/office/drawing/2014/main" id="{E4456AE7-77A3-DE40-4161-756BD8EEA49A}"/>
                </a:ext>
              </a:extLst>
            </p:cNvPr>
            <p:cNvSpPr txBox="1"/>
            <p:nvPr/>
          </p:nvSpPr>
          <p:spPr>
            <a:xfrm>
              <a:off x="5151941" y="2561834"/>
              <a:ext cx="231140" cy="196215"/>
            </a:xfrm>
            <a:prstGeom prst="rect">
              <a:avLst/>
            </a:prstGeom>
          </p:spPr>
          <p:txBody>
            <a:bodyPr vert="horz" wrap="square" lIns="0" tIns="15240" rIns="0" bIns="0" rtlCol="0">
              <a:spAutoFit/>
            </a:bodyPr>
            <a:lstStyle/>
            <a:p>
              <a:pPr marL="12700">
                <a:lnSpc>
                  <a:spcPct val="100000"/>
                </a:lnSpc>
                <a:spcBef>
                  <a:spcPts val="120"/>
                </a:spcBef>
              </a:pPr>
              <a:r>
                <a:rPr sz="1100" b="1" spc="-25" dirty="0">
                  <a:solidFill>
                    <a:srgbClr val="FFFFFF"/>
                  </a:solidFill>
                  <a:latin typeface="Arial"/>
                  <a:cs typeface="Arial"/>
                </a:rPr>
                <a:t>3%</a:t>
              </a:r>
              <a:endParaRPr sz="1100" dirty="0">
                <a:latin typeface="Arial"/>
                <a:cs typeface="Arial"/>
              </a:endParaRPr>
            </a:p>
          </p:txBody>
        </p:sp>
        <p:sp>
          <p:nvSpPr>
            <p:cNvPr id="67" name="object 67">
              <a:extLst>
                <a:ext uri="{FF2B5EF4-FFF2-40B4-BE49-F238E27FC236}">
                  <a16:creationId xmlns:a16="http://schemas.microsoft.com/office/drawing/2014/main" id="{AC9C3F46-A299-DF62-DE00-563F0AB591DA}"/>
                </a:ext>
              </a:extLst>
            </p:cNvPr>
            <p:cNvSpPr txBox="1"/>
            <p:nvPr/>
          </p:nvSpPr>
          <p:spPr>
            <a:xfrm>
              <a:off x="5835630" y="2700193"/>
              <a:ext cx="231140" cy="196215"/>
            </a:xfrm>
            <a:prstGeom prst="rect">
              <a:avLst/>
            </a:prstGeom>
          </p:spPr>
          <p:txBody>
            <a:bodyPr vert="horz" wrap="square" lIns="0" tIns="15240" rIns="0" bIns="0" rtlCol="0">
              <a:spAutoFit/>
            </a:bodyPr>
            <a:lstStyle/>
            <a:p>
              <a:pPr marL="12700">
                <a:lnSpc>
                  <a:spcPct val="100000"/>
                </a:lnSpc>
                <a:spcBef>
                  <a:spcPts val="120"/>
                </a:spcBef>
              </a:pPr>
              <a:r>
                <a:rPr sz="1100" b="1" spc="-25" dirty="0">
                  <a:solidFill>
                    <a:srgbClr val="FFFFFF"/>
                  </a:solidFill>
                  <a:latin typeface="Arial"/>
                  <a:cs typeface="Arial"/>
                </a:rPr>
                <a:t>2%</a:t>
              </a:r>
              <a:endParaRPr sz="1100">
                <a:latin typeface="Arial"/>
                <a:cs typeface="Arial"/>
              </a:endParaRPr>
            </a:p>
          </p:txBody>
        </p:sp>
        <p:sp>
          <p:nvSpPr>
            <p:cNvPr id="68" name="object 68">
              <a:extLst>
                <a:ext uri="{FF2B5EF4-FFF2-40B4-BE49-F238E27FC236}">
                  <a16:creationId xmlns:a16="http://schemas.microsoft.com/office/drawing/2014/main" id="{10242AA7-A9BE-7602-25C4-EEDA6A769900}"/>
                </a:ext>
              </a:extLst>
            </p:cNvPr>
            <p:cNvSpPr txBox="1"/>
            <p:nvPr/>
          </p:nvSpPr>
          <p:spPr>
            <a:xfrm>
              <a:off x="4559117" y="2252127"/>
              <a:ext cx="231140" cy="196215"/>
            </a:xfrm>
            <a:prstGeom prst="rect">
              <a:avLst/>
            </a:prstGeom>
          </p:spPr>
          <p:txBody>
            <a:bodyPr vert="horz" wrap="square" lIns="0" tIns="15240" rIns="0" bIns="0" rtlCol="0">
              <a:spAutoFit/>
            </a:bodyPr>
            <a:lstStyle/>
            <a:p>
              <a:pPr marL="12700">
                <a:lnSpc>
                  <a:spcPct val="100000"/>
                </a:lnSpc>
                <a:spcBef>
                  <a:spcPts val="120"/>
                </a:spcBef>
              </a:pPr>
              <a:r>
                <a:rPr sz="1100" b="1" spc="-25" dirty="0">
                  <a:solidFill>
                    <a:srgbClr val="FFFFFF"/>
                  </a:solidFill>
                  <a:latin typeface="Arial"/>
                  <a:cs typeface="Arial"/>
                </a:rPr>
                <a:t>1%</a:t>
              </a:r>
              <a:endParaRPr sz="1100">
                <a:latin typeface="Arial"/>
                <a:cs typeface="Arial"/>
              </a:endParaRPr>
            </a:p>
          </p:txBody>
        </p:sp>
        <p:sp>
          <p:nvSpPr>
            <p:cNvPr id="69" name="object 69">
              <a:extLst>
                <a:ext uri="{FF2B5EF4-FFF2-40B4-BE49-F238E27FC236}">
                  <a16:creationId xmlns:a16="http://schemas.microsoft.com/office/drawing/2014/main" id="{19F18D27-7188-AFB7-8324-0BA2F6B01764}"/>
                </a:ext>
              </a:extLst>
            </p:cNvPr>
            <p:cNvSpPr txBox="1"/>
            <p:nvPr/>
          </p:nvSpPr>
          <p:spPr>
            <a:xfrm>
              <a:off x="4602772" y="3197460"/>
              <a:ext cx="231140" cy="196215"/>
            </a:xfrm>
            <a:prstGeom prst="rect">
              <a:avLst/>
            </a:prstGeom>
          </p:spPr>
          <p:txBody>
            <a:bodyPr vert="horz" wrap="square" lIns="0" tIns="15240" rIns="0" bIns="0" rtlCol="0">
              <a:spAutoFit/>
            </a:bodyPr>
            <a:lstStyle/>
            <a:p>
              <a:pPr marL="12700">
                <a:lnSpc>
                  <a:spcPct val="100000"/>
                </a:lnSpc>
                <a:spcBef>
                  <a:spcPts val="120"/>
                </a:spcBef>
              </a:pPr>
              <a:r>
                <a:rPr sz="1100" b="1" spc="-25" dirty="0">
                  <a:solidFill>
                    <a:srgbClr val="FFFFFF"/>
                  </a:solidFill>
                  <a:latin typeface="Arial"/>
                  <a:cs typeface="Arial"/>
                </a:rPr>
                <a:t>3%</a:t>
              </a:r>
              <a:endParaRPr sz="1100">
                <a:latin typeface="Arial"/>
                <a:cs typeface="Arial"/>
              </a:endParaRPr>
            </a:p>
          </p:txBody>
        </p:sp>
        <p:sp>
          <p:nvSpPr>
            <p:cNvPr id="70" name="object 70">
              <a:extLst>
                <a:ext uri="{FF2B5EF4-FFF2-40B4-BE49-F238E27FC236}">
                  <a16:creationId xmlns:a16="http://schemas.microsoft.com/office/drawing/2014/main" id="{6C87C92C-6B2D-D151-858F-39F282180530}"/>
                </a:ext>
              </a:extLst>
            </p:cNvPr>
            <p:cNvSpPr txBox="1"/>
            <p:nvPr/>
          </p:nvSpPr>
          <p:spPr>
            <a:xfrm>
              <a:off x="5162179" y="4826482"/>
              <a:ext cx="349885" cy="196215"/>
            </a:xfrm>
            <a:prstGeom prst="rect">
              <a:avLst/>
            </a:prstGeom>
          </p:spPr>
          <p:txBody>
            <a:bodyPr vert="horz" wrap="square" lIns="0" tIns="15240" rIns="0" bIns="0" rtlCol="0">
              <a:spAutoFit/>
            </a:bodyPr>
            <a:lstStyle/>
            <a:p>
              <a:pPr marL="12700">
                <a:lnSpc>
                  <a:spcPct val="100000"/>
                </a:lnSpc>
                <a:spcBef>
                  <a:spcPts val="120"/>
                </a:spcBef>
              </a:pPr>
              <a:r>
                <a:rPr sz="1100" b="1" spc="-20" dirty="0">
                  <a:solidFill>
                    <a:srgbClr val="FFFFFF"/>
                  </a:solidFill>
                  <a:latin typeface="Arial"/>
                  <a:cs typeface="Arial"/>
                </a:rPr>
                <a:t>2.5%</a:t>
              </a:r>
              <a:endParaRPr sz="1100">
                <a:latin typeface="Arial"/>
                <a:cs typeface="Arial"/>
              </a:endParaRPr>
            </a:p>
          </p:txBody>
        </p:sp>
        <p:sp>
          <p:nvSpPr>
            <p:cNvPr id="71" name="object 71">
              <a:extLst>
                <a:ext uri="{FF2B5EF4-FFF2-40B4-BE49-F238E27FC236}">
                  <a16:creationId xmlns:a16="http://schemas.microsoft.com/office/drawing/2014/main" id="{023ABC81-961D-EBA9-1C7B-B98CF2102736}"/>
                </a:ext>
              </a:extLst>
            </p:cNvPr>
            <p:cNvSpPr txBox="1"/>
            <p:nvPr/>
          </p:nvSpPr>
          <p:spPr>
            <a:xfrm>
              <a:off x="5595315" y="4922608"/>
              <a:ext cx="231140" cy="196215"/>
            </a:xfrm>
            <a:prstGeom prst="rect">
              <a:avLst/>
            </a:prstGeom>
          </p:spPr>
          <p:txBody>
            <a:bodyPr vert="horz" wrap="square" lIns="0" tIns="15240" rIns="0" bIns="0" rtlCol="0">
              <a:spAutoFit/>
            </a:bodyPr>
            <a:lstStyle/>
            <a:p>
              <a:pPr marL="12700">
                <a:lnSpc>
                  <a:spcPct val="100000"/>
                </a:lnSpc>
                <a:spcBef>
                  <a:spcPts val="120"/>
                </a:spcBef>
              </a:pPr>
              <a:r>
                <a:rPr sz="1100" b="1" spc="-25" dirty="0">
                  <a:solidFill>
                    <a:srgbClr val="FFFFFF"/>
                  </a:solidFill>
                  <a:latin typeface="Arial"/>
                  <a:cs typeface="Arial"/>
                </a:rPr>
                <a:t>2%</a:t>
              </a:r>
              <a:endParaRPr sz="1100">
                <a:latin typeface="Arial"/>
                <a:cs typeface="Arial"/>
              </a:endParaRPr>
            </a:p>
          </p:txBody>
        </p:sp>
        <p:sp>
          <p:nvSpPr>
            <p:cNvPr id="72" name="object 72">
              <a:extLst>
                <a:ext uri="{FF2B5EF4-FFF2-40B4-BE49-F238E27FC236}">
                  <a16:creationId xmlns:a16="http://schemas.microsoft.com/office/drawing/2014/main" id="{54DBA48D-FC5C-6F4F-F690-80B8E567946D}"/>
                </a:ext>
              </a:extLst>
            </p:cNvPr>
            <p:cNvSpPr txBox="1"/>
            <p:nvPr/>
          </p:nvSpPr>
          <p:spPr>
            <a:xfrm>
              <a:off x="4578314" y="5134767"/>
              <a:ext cx="231140" cy="196215"/>
            </a:xfrm>
            <a:prstGeom prst="rect">
              <a:avLst/>
            </a:prstGeom>
          </p:spPr>
          <p:txBody>
            <a:bodyPr vert="horz" wrap="square" lIns="0" tIns="15240" rIns="0" bIns="0" rtlCol="0">
              <a:spAutoFit/>
            </a:bodyPr>
            <a:lstStyle/>
            <a:p>
              <a:pPr marL="12700">
                <a:lnSpc>
                  <a:spcPct val="100000"/>
                </a:lnSpc>
                <a:spcBef>
                  <a:spcPts val="120"/>
                </a:spcBef>
              </a:pPr>
              <a:r>
                <a:rPr sz="1100" b="1" spc="-25" dirty="0">
                  <a:solidFill>
                    <a:srgbClr val="FFFFFF"/>
                  </a:solidFill>
                  <a:latin typeface="Arial"/>
                  <a:cs typeface="Arial"/>
                </a:rPr>
                <a:t>3%</a:t>
              </a:r>
              <a:endParaRPr sz="1100">
                <a:latin typeface="Arial"/>
                <a:cs typeface="Arial"/>
              </a:endParaRPr>
            </a:p>
          </p:txBody>
        </p:sp>
        <p:sp>
          <p:nvSpPr>
            <p:cNvPr id="73" name="object 73">
              <a:extLst>
                <a:ext uri="{FF2B5EF4-FFF2-40B4-BE49-F238E27FC236}">
                  <a16:creationId xmlns:a16="http://schemas.microsoft.com/office/drawing/2014/main" id="{5B1325A0-1DB0-197C-77BE-9B8FBB9D16E5}"/>
                </a:ext>
              </a:extLst>
            </p:cNvPr>
            <p:cNvSpPr txBox="1"/>
            <p:nvPr/>
          </p:nvSpPr>
          <p:spPr>
            <a:xfrm>
              <a:off x="5869678" y="3221259"/>
              <a:ext cx="572135" cy="353695"/>
            </a:xfrm>
            <a:prstGeom prst="rect">
              <a:avLst/>
            </a:prstGeom>
          </p:spPr>
          <p:txBody>
            <a:bodyPr vert="horz" wrap="square" lIns="0" tIns="12700" rIns="0" bIns="0" rtlCol="0">
              <a:spAutoFit/>
            </a:bodyPr>
            <a:lstStyle/>
            <a:p>
              <a:pPr marL="12700">
                <a:lnSpc>
                  <a:spcPct val="100000"/>
                </a:lnSpc>
                <a:spcBef>
                  <a:spcPts val="100"/>
                </a:spcBef>
              </a:pPr>
              <a:r>
                <a:rPr sz="2150" b="1" spc="-25" dirty="0">
                  <a:solidFill>
                    <a:srgbClr val="FFFFFF"/>
                  </a:solidFill>
                  <a:latin typeface="Arial"/>
                  <a:cs typeface="Arial"/>
                </a:rPr>
                <a:t>73%</a:t>
              </a:r>
              <a:endParaRPr sz="2150">
                <a:latin typeface="Arial"/>
                <a:cs typeface="Arial"/>
              </a:endParaRPr>
            </a:p>
          </p:txBody>
        </p:sp>
        <p:sp>
          <p:nvSpPr>
            <p:cNvPr id="74" name="object 74">
              <a:extLst>
                <a:ext uri="{FF2B5EF4-FFF2-40B4-BE49-F238E27FC236}">
                  <a16:creationId xmlns:a16="http://schemas.microsoft.com/office/drawing/2014/main" id="{E0772845-5EAD-384B-8FCF-E27DE56DD906}"/>
                </a:ext>
              </a:extLst>
            </p:cNvPr>
            <p:cNvSpPr txBox="1"/>
            <p:nvPr/>
          </p:nvSpPr>
          <p:spPr>
            <a:xfrm>
              <a:off x="6002851" y="5042414"/>
              <a:ext cx="424815" cy="368935"/>
            </a:xfrm>
            <a:prstGeom prst="rect">
              <a:avLst/>
            </a:prstGeom>
          </p:spPr>
          <p:txBody>
            <a:bodyPr vert="horz" wrap="square" lIns="0" tIns="43815" rIns="0" bIns="0" rtlCol="0">
              <a:spAutoFit/>
            </a:bodyPr>
            <a:lstStyle/>
            <a:p>
              <a:pPr marL="12700" marR="5080">
                <a:lnSpc>
                  <a:spcPts val="1230"/>
                </a:lnSpc>
                <a:spcBef>
                  <a:spcPts val="345"/>
                </a:spcBef>
              </a:pPr>
              <a:r>
                <a:rPr sz="1200" b="1" spc="-20" dirty="0">
                  <a:solidFill>
                    <a:srgbClr val="0067B1"/>
                  </a:solidFill>
                  <a:latin typeface="Arial"/>
                  <a:cs typeface="Arial"/>
                </a:rPr>
                <a:t>90km Zone</a:t>
              </a:r>
              <a:endParaRPr sz="1200">
                <a:latin typeface="Arial"/>
                <a:cs typeface="Arial"/>
              </a:endParaRPr>
            </a:p>
          </p:txBody>
        </p:sp>
        <p:grpSp>
          <p:nvGrpSpPr>
            <p:cNvPr id="75" name="object 75">
              <a:extLst>
                <a:ext uri="{FF2B5EF4-FFF2-40B4-BE49-F238E27FC236}">
                  <a16:creationId xmlns:a16="http://schemas.microsoft.com/office/drawing/2014/main" id="{3D12A533-18CD-5C85-4C32-51F42F5CDBD1}"/>
                </a:ext>
              </a:extLst>
            </p:cNvPr>
            <p:cNvGrpSpPr/>
            <p:nvPr/>
          </p:nvGrpSpPr>
          <p:grpSpPr>
            <a:xfrm>
              <a:off x="5929074" y="4836441"/>
              <a:ext cx="43815" cy="531495"/>
              <a:chOff x="5929074" y="4836441"/>
              <a:chExt cx="43815" cy="531495"/>
            </a:xfrm>
          </p:grpSpPr>
          <p:sp>
            <p:nvSpPr>
              <p:cNvPr id="76" name="object 76">
                <a:extLst>
                  <a:ext uri="{FF2B5EF4-FFF2-40B4-BE49-F238E27FC236}">
                    <a16:creationId xmlns:a16="http://schemas.microsoft.com/office/drawing/2014/main" id="{EE542076-9E6C-0C44-AC50-D403FDA8105E}"/>
                  </a:ext>
                </a:extLst>
              </p:cNvPr>
              <p:cNvSpPr/>
              <p:nvPr/>
            </p:nvSpPr>
            <p:spPr>
              <a:xfrm>
                <a:off x="5950957" y="4858319"/>
                <a:ext cx="0" cy="509270"/>
              </a:xfrm>
              <a:custGeom>
                <a:avLst/>
                <a:gdLst/>
                <a:ahLst/>
                <a:cxnLst/>
                <a:rect l="l" t="t" r="r" b="b"/>
                <a:pathLst>
                  <a:path h="509270">
                    <a:moveTo>
                      <a:pt x="0" y="508990"/>
                    </a:moveTo>
                    <a:lnTo>
                      <a:pt x="0" y="0"/>
                    </a:lnTo>
                  </a:path>
                </a:pathLst>
              </a:custGeom>
              <a:ln w="10934">
                <a:solidFill>
                  <a:srgbClr val="0067B1"/>
                </a:solidFill>
              </a:ln>
            </p:spPr>
            <p:txBody>
              <a:bodyPr wrap="square" lIns="0" tIns="0" rIns="0" bIns="0" rtlCol="0"/>
              <a:lstStyle/>
              <a:p>
                <a:endParaRPr/>
              </a:p>
            </p:txBody>
          </p:sp>
          <p:sp>
            <p:nvSpPr>
              <p:cNvPr id="77" name="object 77">
                <a:extLst>
                  <a:ext uri="{FF2B5EF4-FFF2-40B4-BE49-F238E27FC236}">
                    <a16:creationId xmlns:a16="http://schemas.microsoft.com/office/drawing/2014/main" id="{2D4A1EAE-0B09-A980-E9E9-596F28713F8D}"/>
                  </a:ext>
                </a:extLst>
              </p:cNvPr>
              <p:cNvSpPr/>
              <p:nvPr/>
            </p:nvSpPr>
            <p:spPr>
              <a:xfrm>
                <a:off x="5929074" y="4836441"/>
                <a:ext cx="43815" cy="43815"/>
              </a:xfrm>
              <a:custGeom>
                <a:avLst/>
                <a:gdLst/>
                <a:ahLst/>
                <a:cxnLst/>
                <a:rect l="l" t="t" r="r" b="b"/>
                <a:pathLst>
                  <a:path w="43814" h="43814">
                    <a:moveTo>
                      <a:pt x="21882" y="0"/>
                    </a:moveTo>
                    <a:lnTo>
                      <a:pt x="13367" y="1718"/>
                    </a:lnTo>
                    <a:lnTo>
                      <a:pt x="6411" y="6405"/>
                    </a:lnTo>
                    <a:lnTo>
                      <a:pt x="1720" y="13357"/>
                    </a:lnTo>
                    <a:lnTo>
                      <a:pt x="0" y="21869"/>
                    </a:lnTo>
                    <a:lnTo>
                      <a:pt x="1720" y="30389"/>
                    </a:lnTo>
                    <a:lnTo>
                      <a:pt x="6411" y="37344"/>
                    </a:lnTo>
                    <a:lnTo>
                      <a:pt x="13367" y="42032"/>
                    </a:lnTo>
                    <a:lnTo>
                      <a:pt x="21882" y="43751"/>
                    </a:lnTo>
                    <a:lnTo>
                      <a:pt x="30396" y="42032"/>
                    </a:lnTo>
                    <a:lnTo>
                      <a:pt x="37352" y="37344"/>
                    </a:lnTo>
                    <a:lnTo>
                      <a:pt x="42043" y="30389"/>
                    </a:lnTo>
                    <a:lnTo>
                      <a:pt x="43764" y="21869"/>
                    </a:lnTo>
                    <a:lnTo>
                      <a:pt x="42043" y="13357"/>
                    </a:lnTo>
                    <a:lnTo>
                      <a:pt x="37352" y="6405"/>
                    </a:lnTo>
                    <a:lnTo>
                      <a:pt x="30396" y="1718"/>
                    </a:lnTo>
                    <a:lnTo>
                      <a:pt x="21882" y="0"/>
                    </a:lnTo>
                    <a:close/>
                  </a:path>
                </a:pathLst>
              </a:custGeom>
              <a:solidFill>
                <a:srgbClr val="0067B1"/>
              </a:solidFill>
            </p:spPr>
            <p:txBody>
              <a:bodyPr wrap="square" lIns="0" tIns="0" rIns="0" bIns="0" rtlCol="0"/>
              <a:lstStyle/>
              <a:p>
                <a:endParaRPr/>
              </a:p>
            </p:txBody>
          </p:sp>
        </p:grpSp>
        <p:sp>
          <p:nvSpPr>
            <p:cNvPr id="81" name="object 81">
              <a:extLst>
                <a:ext uri="{FF2B5EF4-FFF2-40B4-BE49-F238E27FC236}">
                  <a16:creationId xmlns:a16="http://schemas.microsoft.com/office/drawing/2014/main" id="{7073240C-8D2B-04FD-8DB2-79D27060C7D6}"/>
                </a:ext>
              </a:extLst>
            </p:cNvPr>
            <p:cNvSpPr txBox="1"/>
            <p:nvPr/>
          </p:nvSpPr>
          <p:spPr>
            <a:xfrm>
              <a:off x="7186969" y="1984034"/>
              <a:ext cx="2201545" cy="1244600"/>
            </a:xfrm>
            <a:prstGeom prst="rect">
              <a:avLst/>
            </a:prstGeom>
          </p:spPr>
          <p:txBody>
            <a:bodyPr vert="horz" wrap="square" lIns="0" tIns="12700" rIns="0" bIns="0" rtlCol="0">
              <a:spAutoFit/>
            </a:bodyPr>
            <a:lstStyle/>
            <a:p>
              <a:pPr marL="12700" marR="226060">
                <a:lnSpc>
                  <a:spcPct val="100000"/>
                </a:lnSpc>
                <a:spcBef>
                  <a:spcPts val="100"/>
                </a:spcBef>
              </a:pPr>
              <a:r>
                <a:rPr sz="1600" dirty="0">
                  <a:solidFill>
                    <a:srgbClr val="19124D"/>
                  </a:solidFill>
                  <a:latin typeface="Arial"/>
                  <a:cs typeface="Arial"/>
                </a:rPr>
                <a:t>Significant </a:t>
              </a:r>
              <a:r>
                <a:rPr sz="1600" spc="-25" dirty="0">
                  <a:solidFill>
                    <a:srgbClr val="19124D"/>
                  </a:solidFill>
                  <a:latin typeface="Arial"/>
                  <a:cs typeface="Arial"/>
                </a:rPr>
                <a:t>and </a:t>
              </a:r>
              <a:r>
                <a:rPr sz="1600" dirty="0">
                  <a:solidFill>
                    <a:srgbClr val="19124D"/>
                  </a:solidFill>
                  <a:latin typeface="Arial"/>
                  <a:cs typeface="Arial"/>
                </a:rPr>
                <a:t>consistent </a:t>
              </a:r>
              <a:r>
                <a:rPr sz="1600" spc="-10" dirty="0">
                  <a:solidFill>
                    <a:srgbClr val="19124D"/>
                  </a:solidFill>
                  <a:latin typeface="Arial"/>
                  <a:cs typeface="Arial"/>
                </a:rPr>
                <a:t>investment </a:t>
              </a:r>
              <a:r>
                <a:rPr sz="1600" dirty="0">
                  <a:solidFill>
                    <a:srgbClr val="19124D"/>
                  </a:solidFill>
                  <a:latin typeface="Arial"/>
                  <a:cs typeface="Arial"/>
                </a:rPr>
                <a:t>in</a:t>
              </a:r>
              <a:r>
                <a:rPr sz="1600" spc="-20" dirty="0">
                  <a:solidFill>
                    <a:srgbClr val="19124D"/>
                  </a:solidFill>
                  <a:latin typeface="Arial"/>
                  <a:cs typeface="Arial"/>
                </a:rPr>
                <a:t> </a:t>
              </a:r>
              <a:r>
                <a:rPr sz="1600" dirty="0">
                  <a:solidFill>
                    <a:srgbClr val="19124D"/>
                  </a:solidFill>
                  <a:latin typeface="Arial"/>
                  <a:cs typeface="Arial"/>
                </a:rPr>
                <a:t>road</a:t>
              </a:r>
              <a:r>
                <a:rPr sz="1600" spc="-10" dirty="0">
                  <a:solidFill>
                    <a:srgbClr val="19124D"/>
                  </a:solidFill>
                  <a:latin typeface="Arial"/>
                  <a:cs typeface="Arial"/>
                </a:rPr>
                <a:t> infrastructure</a:t>
              </a:r>
              <a:endParaRPr sz="1600">
                <a:latin typeface="Arial"/>
                <a:cs typeface="Arial"/>
              </a:endParaRPr>
            </a:p>
            <a:p>
              <a:pPr marL="12700" marR="5080">
                <a:lnSpc>
                  <a:spcPct val="100000"/>
                </a:lnSpc>
              </a:pPr>
              <a:r>
                <a:rPr sz="1600" dirty="0">
                  <a:solidFill>
                    <a:srgbClr val="19124D"/>
                  </a:solidFill>
                  <a:latin typeface="Arial"/>
                  <a:cs typeface="Arial"/>
                </a:rPr>
                <a:t>offers</a:t>
              </a:r>
              <a:r>
                <a:rPr sz="1600" spc="-15" dirty="0">
                  <a:solidFill>
                    <a:srgbClr val="19124D"/>
                  </a:solidFill>
                  <a:latin typeface="Arial"/>
                  <a:cs typeface="Arial"/>
                </a:rPr>
                <a:t> </a:t>
              </a:r>
              <a:r>
                <a:rPr sz="1600" dirty="0">
                  <a:solidFill>
                    <a:srgbClr val="19124D"/>
                  </a:solidFill>
                  <a:latin typeface="Arial"/>
                  <a:cs typeface="Arial"/>
                </a:rPr>
                <a:t>highly</a:t>
              </a:r>
              <a:r>
                <a:rPr sz="1600" spc="-15" dirty="0">
                  <a:solidFill>
                    <a:srgbClr val="19124D"/>
                  </a:solidFill>
                  <a:latin typeface="Arial"/>
                  <a:cs typeface="Arial"/>
                </a:rPr>
                <a:t> </a:t>
              </a:r>
              <a:r>
                <a:rPr sz="1600" spc="-10" dirty="0">
                  <a:solidFill>
                    <a:srgbClr val="19124D"/>
                  </a:solidFill>
                  <a:latin typeface="Arial"/>
                  <a:cs typeface="Arial"/>
                </a:rPr>
                <a:t>competitive alternative.</a:t>
              </a:r>
              <a:endParaRPr sz="1600">
                <a:latin typeface="Arial"/>
                <a:cs typeface="Arial"/>
              </a:endParaRPr>
            </a:p>
          </p:txBody>
        </p:sp>
        <p:sp>
          <p:nvSpPr>
            <p:cNvPr id="82" name="object 82">
              <a:extLst>
                <a:ext uri="{FF2B5EF4-FFF2-40B4-BE49-F238E27FC236}">
                  <a16:creationId xmlns:a16="http://schemas.microsoft.com/office/drawing/2014/main" id="{4DAC8465-CC90-DA2F-381B-EAFA55A10D00}"/>
                </a:ext>
              </a:extLst>
            </p:cNvPr>
            <p:cNvSpPr txBox="1"/>
            <p:nvPr/>
          </p:nvSpPr>
          <p:spPr>
            <a:xfrm>
              <a:off x="7186969" y="3447074"/>
              <a:ext cx="1740535" cy="2219960"/>
            </a:xfrm>
            <a:prstGeom prst="rect">
              <a:avLst/>
            </a:prstGeom>
          </p:spPr>
          <p:txBody>
            <a:bodyPr vert="horz" wrap="square" lIns="0" tIns="12700" rIns="0" bIns="0" rtlCol="0">
              <a:spAutoFit/>
            </a:bodyPr>
            <a:lstStyle/>
            <a:p>
              <a:pPr marL="304165" indent="-291465">
                <a:lnSpc>
                  <a:spcPct val="100000"/>
                </a:lnSpc>
                <a:spcBef>
                  <a:spcPts val="100"/>
                </a:spcBef>
                <a:buClr>
                  <a:srgbClr val="0067B1"/>
                </a:buClr>
                <a:buFont typeface="Arial"/>
                <a:buAutoNum type="arabicPlain"/>
                <a:tabLst>
                  <a:tab pos="304165" algn="l"/>
                </a:tabLst>
              </a:pPr>
              <a:r>
                <a:rPr sz="1600" spc="-20" dirty="0">
                  <a:solidFill>
                    <a:srgbClr val="19124D"/>
                  </a:solidFill>
                  <a:latin typeface="Arial"/>
                  <a:cs typeface="Arial"/>
                </a:rPr>
                <a:t>Aldi</a:t>
              </a:r>
              <a:endParaRPr sz="1600">
                <a:latin typeface="Arial"/>
                <a:cs typeface="Arial"/>
              </a:endParaRPr>
            </a:p>
            <a:p>
              <a:pPr marL="304165" indent="-291465">
                <a:lnSpc>
                  <a:spcPct val="100000"/>
                </a:lnSpc>
                <a:buClr>
                  <a:srgbClr val="0067B1"/>
                </a:buClr>
                <a:buFont typeface="Arial"/>
                <a:buAutoNum type="arabicPlain"/>
                <a:tabLst>
                  <a:tab pos="304165" algn="l"/>
                </a:tabLst>
              </a:pPr>
              <a:r>
                <a:rPr sz="1600" spc="-10" dirty="0">
                  <a:solidFill>
                    <a:srgbClr val="19124D"/>
                  </a:solidFill>
                  <a:latin typeface="Arial"/>
                  <a:cs typeface="Arial"/>
                </a:rPr>
                <a:t>Amazon</a:t>
              </a:r>
              <a:endParaRPr sz="1600">
                <a:latin typeface="Arial"/>
                <a:cs typeface="Arial"/>
              </a:endParaRPr>
            </a:p>
            <a:p>
              <a:pPr marL="304165" indent="-291465">
                <a:lnSpc>
                  <a:spcPct val="100000"/>
                </a:lnSpc>
                <a:buClr>
                  <a:srgbClr val="0067B1"/>
                </a:buClr>
                <a:buFont typeface="Arial"/>
                <a:buAutoNum type="arabicPlain"/>
                <a:tabLst>
                  <a:tab pos="304165" algn="l"/>
                </a:tabLst>
              </a:pPr>
              <a:r>
                <a:rPr sz="1600" spc="-10" dirty="0">
                  <a:solidFill>
                    <a:srgbClr val="19124D"/>
                  </a:solidFill>
                  <a:latin typeface="Arial"/>
                  <a:cs typeface="Arial"/>
                </a:rPr>
                <a:t>Dachser</a:t>
              </a:r>
              <a:endParaRPr sz="1600">
                <a:latin typeface="Arial"/>
                <a:cs typeface="Arial"/>
              </a:endParaRPr>
            </a:p>
            <a:p>
              <a:pPr marL="304165" indent="-291465">
                <a:lnSpc>
                  <a:spcPct val="100000"/>
                </a:lnSpc>
                <a:buClr>
                  <a:srgbClr val="0067B1"/>
                </a:buClr>
                <a:buFont typeface="Arial"/>
                <a:buAutoNum type="arabicPlain"/>
                <a:tabLst>
                  <a:tab pos="304165" algn="l"/>
                </a:tabLst>
              </a:pPr>
              <a:r>
                <a:rPr sz="1600" spc="-10" dirty="0">
                  <a:solidFill>
                    <a:srgbClr val="19124D"/>
                  </a:solidFill>
                  <a:latin typeface="Arial"/>
                  <a:cs typeface="Arial"/>
                </a:rPr>
                <a:t>Dublin</a:t>
              </a:r>
              <a:r>
                <a:rPr sz="1600" spc="-55" dirty="0">
                  <a:solidFill>
                    <a:srgbClr val="19124D"/>
                  </a:solidFill>
                  <a:latin typeface="Arial"/>
                  <a:cs typeface="Arial"/>
                </a:rPr>
                <a:t> </a:t>
              </a:r>
              <a:r>
                <a:rPr sz="1600" spc="-10" dirty="0">
                  <a:solidFill>
                    <a:srgbClr val="19124D"/>
                  </a:solidFill>
                  <a:latin typeface="Arial"/>
                  <a:cs typeface="Arial"/>
                </a:rPr>
                <a:t>Airport</a:t>
              </a:r>
              <a:endParaRPr sz="1600">
                <a:latin typeface="Arial"/>
                <a:cs typeface="Arial"/>
              </a:endParaRPr>
            </a:p>
            <a:p>
              <a:pPr marL="304165" indent="-291465">
                <a:lnSpc>
                  <a:spcPct val="100000"/>
                </a:lnSpc>
                <a:buClr>
                  <a:srgbClr val="0067B1"/>
                </a:buClr>
                <a:buFont typeface="Arial"/>
                <a:buAutoNum type="arabicPlain"/>
                <a:tabLst>
                  <a:tab pos="304165" algn="l"/>
                </a:tabLst>
              </a:pPr>
              <a:r>
                <a:rPr sz="1600" spc="-25" dirty="0">
                  <a:solidFill>
                    <a:srgbClr val="19124D"/>
                  </a:solidFill>
                  <a:latin typeface="Arial"/>
                  <a:cs typeface="Arial"/>
                </a:rPr>
                <a:t>DPD</a:t>
              </a:r>
              <a:endParaRPr sz="1600">
                <a:latin typeface="Arial"/>
                <a:cs typeface="Arial"/>
              </a:endParaRPr>
            </a:p>
            <a:p>
              <a:pPr marL="304165" indent="-291465">
                <a:lnSpc>
                  <a:spcPct val="100000"/>
                </a:lnSpc>
                <a:buClr>
                  <a:srgbClr val="0067B1"/>
                </a:buClr>
                <a:buFont typeface="Arial"/>
                <a:buAutoNum type="arabicPlain"/>
                <a:tabLst>
                  <a:tab pos="304165" algn="l"/>
                </a:tabLst>
              </a:pPr>
              <a:r>
                <a:rPr sz="1600" dirty="0">
                  <a:solidFill>
                    <a:srgbClr val="19124D"/>
                  </a:solidFill>
                  <a:latin typeface="Arial"/>
                  <a:cs typeface="Arial"/>
                </a:rPr>
                <a:t>Harvey </a:t>
              </a:r>
              <a:r>
                <a:rPr sz="1600" spc="-10" dirty="0">
                  <a:solidFill>
                    <a:srgbClr val="19124D"/>
                  </a:solidFill>
                  <a:latin typeface="Arial"/>
                  <a:cs typeface="Arial"/>
                </a:rPr>
                <a:t>Norman</a:t>
              </a:r>
              <a:endParaRPr sz="1600">
                <a:latin typeface="Arial"/>
                <a:cs typeface="Arial"/>
              </a:endParaRPr>
            </a:p>
            <a:p>
              <a:pPr marL="304165" indent="-291465">
                <a:lnSpc>
                  <a:spcPct val="100000"/>
                </a:lnSpc>
                <a:buClr>
                  <a:srgbClr val="0067B1"/>
                </a:buClr>
                <a:buFont typeface="Arial"/>
                <a:buAutoNum type="arabicPlain"/>
                <a:tabLst>
                  <a:tab pos="304165" algn="l"/>
                </a:tabLst>
              </a:pPr>
              <a:r>
                <a:rPr sz="1600" spc="-20" dirty="0">
                  <a:solidFill>
                    <a:srgbClr val="19124D"/>
                  </a:solidFill>
                  <a:latin typeface="Arial"/>
                  <a:cs typeface="Arial"/>
                </a:rPr>
                <a:t>Ikea</a:t>
              </a:r>
              <a:endParaRPr sz="1600">
                <a:latin typeface="Arial"/>
                <a:cs typeface="Arial"/>
              </a:endParaRPr>
            </a:p>
            <a:p>
              <a:pPr marL="304165" indent="-291465">
                <a:lnSpc>
                  <a:spcPct val="100000"/>
                </a:lnSpc>
                <a:buClr>
                  <a:srgbClr val="0067B1"/>
                </a:buClr>
                <a:buFont typeface="Arial"/>
                <a:buAutoNum type="arabicPlain"/>
                <a:tabLst>
                  <a:tab pos="304165" algn="l"/>
                </a:tabLst>
              </a:pPr>
              <a:r>
                <a:rPr sz="1600" spc="-20" dirty="0">
                  <a:solidFill>
                    <a:srgbClr val="19124D"/>
                  </a:solidFill>
                  <a:latin typeface="Arial"/>
                  <a:cs typeface="Arial"/>
                </a:rPr>
                <a:t>Lidl</a:t>
              </a:r>
              <a:endParaRPr sz="1600">
                <a:latin typeface="Arial"/>
                <a:cs typeface="Arial"/>
              </a:endParaRPr>
            </a:p>
            <a:p>
              <a:pPr marL="304165" indent="-291465">
                <a:lnSpc>
                  <a:spcPct val="100000"/>
                </a:lnSpc>
                <a:buClr>
                  <a:srgbClr val="0067B1"/>
                </a:buClr>
                <a:buFont typeface="Arial"/>
                <a:buAutoNum type="arabicPlain"/>
                <a:tabLst>
                  <a:tab pos="304165" algn="l"/>
                </a:tabLst>
              </a:pPr>
              <a:r>
                <a:rPr sz="1600" spc="-10" dirty="0">
                  <a:solidFill>
                    <a:srgbClr val="19124D"/>
                  </a:solidFill>
                  <a:latin typeface="Arial"/>
                  <a:cs typeface="Arial"/>
                </a:rPr>
                <a:t>Penneys</a:t>
              </a:r>
              <a:endParaRPr sz="1600">
                <a:latin typeface="Arial"/>
                <a:cs typeface="Arial"/>
              </a:endParaRPr>
            </a:p>
          </p:txBody>
        </p:sp>
        <p:sp>
          <p:nvSpPr>
            <p:cNvPr id="83" name="object 83">
              <a:extLst>
                <a:ext uri="{FF2B5EF4-FFF2-40B4-BE49-F238E27FC236}">
                  <a16:creationId xmlns:a16="http://schemas.microsoft.com/office/drawing/2014/main" id="{101C2E26-89B3-CAB7-BE4A-9D47C46DA1EA}"/>
                </a:ext>
              </a:extLst>
            </p:cNvPr>
            <p:cNvSpPr txBox="1"/>
            <p:nvPr/>
          </p:nvSpPr>
          <p:spPr>
            <a:xfrm>
              <a:off x="7186969" y="5641634"/>
              <a:ext cx="1299845" cy="756920"/>
            </a:xfrm>
            <a:prstGeom prst="rect">
              <a:avLst/>
            </a:prstGeom>
          </p:spPr>
          <p:txBody>
            <a:bodyPr vert="horz" wrap="square" lIns="0" tIns="12700" rIns="0" bIns="0" rtlCol="0">
              <a:spAutoFit/>
            </a:bodyPr>
            <a:lstStyle/>
            <a:p>
              <a:pPr marL="303530" indent="-290830">
                <a:lnSpc>
                  <a:spcPct val="100000"/>
                </a:lnSpc>
                <a:spcBef>
                  <a:spcPts val="100"/>
                </a:spcBef>
                <a:buClr>
                  <a:srgbClr val="0067B1"/>
                </a:buClr>
                <a:buFont typeface="Arial"/>
                <a:buAutoNum type="arabicPlain" startAt="10"/>
                <a:tabLst>
                  <a:tab pos="303530" algn="l"/>
                </a:tabLst>
              </a:pPr>
              <a:r>
                <a:rPr sz="1600" dirty="0">
                  <a:solidFill>
                    <a:srgbClr val="19124D"/>
                  </a:solidFill>
                  <a:latin typeface="Arial"/>
                  <a:cs typeface="Arial"/>
                </a:rPr>
                <a:t>Power </a:t>
              </a:r>
              <a:r>
                <a:rPr sz="1600" spc="-20" dirty="0">
                  <a:solidFill>
                    <a:srgbClr val="19124D"/>
                  </a:solidFill>
                  <a:latin typeface="Arial"/>
                  <a:cs typeface="Arial"/>
                </a:rPr>
                <a:t>City</a:t>
              </a:r>
              <a:endParaRPr sz="1600">
                <a:latin typeface="Arial"/>
                <a:cs typeface="Arial"/>
              </a:endParaRPr>
            </a:p>
            <a:p>
              <a:pPr marL="303530" indent="-290830">
                <a:lnSpc>
                  <a:spcPct val="100000"/>
                </a:lnSpc>
                <a:buClr>
                  <a:srgbClr val="0067B1"/>
                </a:buClr>
                <a:buFont typeface="Arial"/>
                <a:buAutoNum type="arabicPlain" startAt="10"/>
                <a:tabLst>
                  <a:tab pos="303530" algn="l"/>
                </a:tabLst>
              </a:pPr>
              <a:r>
                <a:rPr sz="1600" spc="-10" dirty="0">
                  <a:solidFill>
                    <a:srgbClr val="19124D"/>
                  </a:solidFill>
                  <a:latin typeface="Arial"/>
                  <a:cs typeface="Arial"/>
                </a:rPr>
                <a:t>SuperValu</a:t>
              </a:r>
              <a:endParaRPr sz="1600">
                <a:latin typeface="Arial"/>
                <a:cs typeface="Arial"/>
              </a:endParaRPr>
            </a:p>
            <a:p>
              <a:pPr marL="303530" indent="-290830">
                <a:lnSpc>
                  <a:spcPct val="100000"/>
                </a:lnSpc>
                <a:buClr>
                  <a:srgbClr val="0067B1"/>
                </a:buClr>
                <a:buFont typeface="Arial"/>
                <a:buAutoNum type="arabicPlain" startAt="10"/>
                <a:tabLst>
                  <a:tab pos="303530" algn="l"/>
                </a:tabLst>
              </a:pPr>
              <a:r>
                <a:rPr sz="1600" spc="-10" dirty="0">
                  <a:solidFill>
                    <a:srgbClr val="19124D"/>
                  </a:solidFill>
                  <a:latin typeface="Arial"/>
                  <a:cs typeface="Arial"/>
                </a:rPr>
                <a:t>Tesco</a:t>
              </a:r>
              <a:endParaRPr sz="1600">
                <a:latin typeface="Arial"/>
                <a:cs typeface="Arial"/>
              </a:endParaRPr>
            </a:p>
          </p:txBody>
        </p:sp>
        <p:sp>
          <p:nvSpPr>
            <p:cNvPr id="84" name="object 84">
              <a:extLst>
                <a:ext uri="{FF2B5EF4-FFF2-40B4-BE49-F238E27FC236}">
                  <a16:creationId xmlns:a16="http://schemas.microsoft.com/office/drawing/2014/main" id="{6316EC67-BD8E-ABAB-C6EF-2675C7EC4584}"/>
                </a:ext>
              </a:extLst>
            </p:cNvPr>
            <p:cNvSpPr/>
            <p:nvPr/>
          </p:nvSpPr>
          <p:spPr>
            <a:xfrm>
              <a:off x="11249648" y="3167100"/>
              <a:ext cx="679450" cy="428625"/>
            </a:xfrm>
            <a:custGeom>
              <a:avLst/>
              <a:gdLst/>
              <a:ahLst/>
              <a:cxnLst/>
              <a:rect l="l" t="t" r="r" b="b"/>
              <a:pathLst>
                <a:path w="679450" h="428625">
                  <a:moveTo>
                    <a:pt x="523062" y="90081"/>
                  </a:moveTo>
                  <a:lnTo>
                    <a:pt x="504685" y="90081"/>
                  </a:lnTo>
                  <a:lnTo>
                    <a:pt x="504685" y="245694"/>
                  </a:lnTo>
                  <a:lnTo>
                    <a:pt x="523062" y="245694"/>
                  </a:lnTo>
                  <a:lnTo>
                    <a:pt x="523062" y="90081"/>
                  </a:lnTo>
                  <a:close/>
                </a:path>
                <a:path w="679450" h="428625">
                  <a:moveTo>
                    <a:pt x="651408" y="90081"/>
                  </a:moveTo>
                  <a:lnTo>
                    <a:pt x="633031" y="90081"/>
                  </a:lnTo>
                  <a:lnTo>
                    <a:pt x="633031" y="245694"/>
                  </a:lnTo>
                  <a:lnTo>
                    <a:pt x="651408" y="245694"/>
                  </a:lnTo>
                  <a:lnTo>
                    <a:pt x="651408" y="90081"/>
                  </a:lnTo>
                  <a:close/>
                </a:path>
                <a:path w="679450" h="428625">
                  <a:moveTo>
                    <a:pt x="678891" y="17500"/>
                  </a:moveTo>
                  <a:lnTo>
                    <a:pt x="408990" y="17500"/>
                  </a:lnTo>
                  <a:lnTo>
                    <a:pt x="404876" y="21742"/>
                  </a:lnTo>
                  <a:lnTo>
                    <a:pt x="404876" y="291566"/>
                  </a:lnTo>
                  <a:lnTo>
                    <a:pt x="378968" y="291566"/>
                  </a:lnTo>
                  <a:lnTo>
                    <a:pt x="378968" y="215201"/>
                  </a:lnTo>
                  <a:lnTo>
                    <a:pt x="378968" y="155270"/>
                  </a:lnTo>
                  <a:lnTo>
                    <a:pt x="378968" y="103987"/>
                  </a:lnTo>
                  <a:lnTo>
                    <a:pt x="378968" y="19138"/>
                  </a:lnTo>
                  <a:lnTo>
                    <a:pt x="374853" y="14884"/>
                  </a:lnTo>
                  <a:lnTo>
                    <a:pt x="369773" y="14884"/>
                  </a:lnTo>
                  <a:lnTo>
                    <a:pt x="326542" y="18034"/>
                  </a:lnTo>
                  <a:lnTo>
                    <a:pt x="286956" y="27000"/>
                  </a:lnTo>
                  <a:lnTo>
                    <a:pt x="228142" y="59359"/>
                  </a:lnTo>
                  <a:lnTo>
                    <a:pt x="225348" y="63601"/>
                  </a:lnTo>
                  <a:lnTo>
                    <a:pt x="225348" y="103987"/>
                  </a:lnTo>
                  <a:lnTo>
                    <a:pt x="204025" y="103987"/>
                  </a:lnTo>
                  <a:lnTo>
                    <a:pt x="204025" y="48729"/>
                  </a:lnTo>
                  <a:lnTo>
                    <a:pt x="225145" y="26670"/>
                  </a:lnTo>
                  <a:lnTo>
                    <a:pt x="199009" y="0"/>
                  </a:lnTo>
                  <a:lnTo>
                    <a:pt x="197116" y="1981"/>
                  </a:lnTo>
                  <a:lnTo>
                    <a:pt x="197116" y="161290"/>
                  </a:lnTo>
                  <a:lnTo>
                    <a:pt x="197116" y="209181"/>
                  </a:lnTo>
                  <a:lnTo>
                    <a:pt x="191274" y="215201"/>
                  </a:lnTo>
                  <a:lnTo>
                    <a:pt x="148424" y="215201"/>
                  </a:lnTo>
                  <a:lnTo>
                    <a:pt x="148424" y="353987"/>
                  </a:lnTo>
                  <a:lnTo>
                    <a:pt x="144907" y="371868"/>
                  </a:lnTo>
                  <a:lnTo>
                    <a:pt x="135356" y="386499"/>
                  </a:lnTo>
                  <a:lnTo>
                    <a:pt x="121196" y="396354"/>
                  </a:lnTo>
                  <a:lnTo>
                    <a:pt x="103873" y="399973"/>
                  </a:lnTo>
                  <a:lnTo>
                    <a:pt x="86537" y="396354"/>
                  </a:lnTo>
                  <a:lnTo>
                    <a:pt x="72377" y="386499"/>
                  </a:lnTo>
                  <a:lnTo>
                    <a:pt x="62826" y="371868"/>
                  </a:lnTo>
                  <a:lnTo>
                    <a:pt x="59321" y="353987"/>
                  </a:lnTo>
                  <a:lnTo>
                    <a:pt x="62826" y="336105"/>
                  </a:lnTo>
                  <a:lnTo>
                    <a:pt x="72377" y="321487"/>
                  </a:lnTo>
                  <a:lnTo>
                    <a:pt x="86537" y="311619"/>
                  </a:lnTo>
                  <a:lnTo>
                    <a:pt x="103873" y="308000"/>
                  </a:lnTo>
                  <a:lnTo>
                    <a:pt x="121196" y="311619"/>
                  </a:lnTo>
                  <a:lnTo>
                    <a:pt x="135356" y="321487"/>
                  </a:lnTo>
                  <a:lnTo>
                    <a:pt x="144907" y="336105"/>
                  </a:lnTo>
                  <a:lnTo>
                    <a:pt x="148424" y="353987"/>
                  </a:lnTo>
                  <a:lnTo>
                    <a:pt x="148424" y="215201"/>
                  </a:lnTo>
                  <a:lnTo>
                    <a:pt x="128841" y="215201"/>
                  </a:lnTo>
                  <a:lnTo>
                    <a:pt x="123012" y="209181"/>
                  </a:lnTo>
                  <a:lnTo>
                    <a:pt x="123012" y="161290"/>
                  </a:lnTo>
                  <a:lnTo>
                    <a:pt x="128841" y="155270"/>
                  </a:lnTo>
                  <a:lnTo>
                    <a:pt x="191274" y="155270"/>
                  </a:lnTo>
                  <a:lnTo>
                    <a:pt x="197116" y="161290"/>
                  </a:lnTo>
                  <a:lnTo>
                    <a:pt x="197116" y="1981"/>
                  </a:lnTo>
                  <a:lnTo>
                    <a:pt x="169176" y="31153"/>
                  </a:lnTo>
                  <a:lnTo>
                    <a:pt x="167271" y="35941"/>
                  </a:lnTo>
                  <a:lnTo>
                    <a:pt x="167271" y="133959"/>
                  </a:lnTo>
                  <a:lnTo>
                    <a:pt x="131343" y="133959"/>
                  </a:lnTo>
                  <a:lnTo>
                    <a:pt x="104698" y="161290"/>
                  </a:lnTo>
                  <a:lnTo>
                    <a:pt x="104660" y="213182"/>
                  </a:lnTo>
                  <a:lnTo>
                    <a:pt x="22860" y="232702"/>
                  </a:lnTo>
                  <a:lnTo>
                    <a:pt x="13601" y="236689"/>
                  </a:lnTo>
                  <a:lnTo>
                    <a:pt x="6375" y="243395"/>
                  </a:lnTo>
                  <a:lnTo>
                    <a:pt x="1676" y="252171"/>
                  </a:lnTo>
                  <a:lnTo>
                    <a:pt x="0" y="262369"/>
                  </a:lnTo>
                  <a:lnTo>
                    <a:pt x="0" y="340829"/>
                  </a:lnTo>
                  <a:lnTo>
                    <a:pt x="1714" y="349631"/>
                  </a:lnTo>
                  <a:lnTo>
                    <a:pt x="6426" y="356831"/>
                  </a:lnTo>
                  <a:lnTo>
                    <a:pt x="13398" y="361696"/>
                  </a:lnTo>
                  <a:lnTo>
                    <a:pt x="21932" y="363474"/>
                  </a:lnTo>
                  <a:lnTo>
                    <a:pt x="32410" y="363474"/>
                  </a:lnTo>
                  <a:lnTo>
                    <a:pt x="40335" y="389051"/>
                  </a:lnTo>
                  <a:lnTo>
                    <a:pt x="56095" y="409676"/>
                  </a:lnTo>
                  <a:lnTo>
                    <a:pt x="77876" y="423430"/>
                  </a:lnTo>
                  <a:lnTo>
                    <a:pt x="103873" y="428434"/>
                  </a:lnTo>
                  <a:lnTo>
                    <a:pt x="129857" y="423430"/>
                  </a:lnTo>
                  <a:lnTo>
                    <a:pt x="151650" y="409676"/>
                  </a:lnTo>
                  <a:lnTo>
                    <a:pt x="159054" y="399973"/>
                  </a:lnTo>
                  <a:lnTo>
                    <a:pt x="167411" y="389051"/>
                  </a:lnTo>
                  <a:lnTo>
                    <a:pt x="175348" y="363474"/>
                  </a:lnTo>
                  <a:lnTo>
                    <a:pt x="370433" y="363474"/>
                  </a:lnTo>
                  <a:lnTo>
                    <a:pt x="378345" y="389051"/>
                  </a:lnTo>
                  <a:lnTo>
                    <a:pt x="394119" y="409676"/>
                  </a:lnTo>
                  <a:lnTo>
                    <a:pt x="415899" y="423430"/>
                  </a:lnTo>
                  <a:lnTo>
                    <a:pt x="441896" y="428434"/>
                  </a:lnTo>
                  <a:lnTo>
                    <a:pt x="460679" y="425869"/>
                  </a:lnTo>
                  <a:lnTo>
                    <a:pt x="477608" y="418604"/>
                  </a:lnTo>
                  <a:lnTo>
                    <a:pt x="492048" y="407339"/>
                  </a:lnTo>
                  <a:lnTo>
                    <a:pt x="497751" y="399973"/>
                  </a:lnTo>
                  <a:lnTo>
                    <a:pt x="503351" y="392760"/>
                  </a:lnTo>
                  <a:lnTo>
                    <a:pt x="514642" y="407339"/>
                  </a:lnTo>
                  <a:lnTo>
                    <a:pt x="529082" y="418604"/>
                  </a:lnTo>
                  <a:lnTo>
                    <a:pt x="546011" y="425869"/>
                  </a:lnTo>
                  <a:lnTo>
                    <a:pt x="564807" y="428434"/>
                  </a:lnTo>
                  <a:lnTo>
                    <a:pt x="592848" y="422579"/>
                  </a:lnTo>
                  <a:lnTo>
                    <a:pt x="615772" y="406603"/>
                  </a:lnTo>
                  <a:lnTo>
                    <a:pt x="620102" y="399973"/>
                  </a:lnTo>
                  <a:lnTo>
                    <a:pt x="631240" y="382943"/>
                  </a:lnTo>
                  <a:lnTo>
                    <a:pt x="636930" y="353987"/>
                  </a:lnTo>
                  <a:lnTo>
                    <a:pt x="635431" y="338886"/>
                  </a:lnTo>
                  <a:lnTo>
                    <a:pt x="631151" y="324827"/>
                  </a:lnTo>
                  <a:lnTo>
                    <a:pt x="624382" y="312115"/>
                  </a:lnTo>
                  <a:lnTo>
                    <a:pt x="621055" y="308000"/>
                  </a:lnTo>
                  <a:lnTo>
                    <a:pt x="615442" y="301053"/>
                  </a:lnTo>
                  <a:lnTo>
                    <a:pt x="678891" y="301053"/>
                  </a:lnTo>
                  <a:lnTo>
                    <a:pt x="678891" y="291566"/>
                  </a:lnTo>
                  <a:lnTo>
                    <a:pt x="678891" y="282079"/>
                  </a:lnTo>
                  <a:lnTo>
                    <a:pt x="609358" y="282079"/>
                  </a:lnTo>
                  <a:lnTo>
                    <a:pt x="609358" y="353987"/>
                  </a:lnTo>
                  <a:lnTo>
                    <a:pt x="605840" y="371868"/>
                  </a:lnTo>
                  <a:lnTo>
                    <a:pt x="596290" y="386499"/>
                  </a:lnTo>
                  <a:lnTo>
                    <a:pt x="582129" y="396354"/>
                  </a:lnTo>
                  <a:lnTo>
                    <a:pt x="564807" y="399973"/>
                  </a:lnTo>
                  <a:lnTo>
                    <a:pt x="547471" y="396354"/>
                  </a:lnTo>
                  <a:lnTo>
                    <a:pt x="542315" y="392760"/>
                  </a:lnTo>
                  <a:lnTo>
                    <a:pt x="533311" y="386499"/>
                  </a:lnTo>
                  <a:lnTo>
                    <a:pt x="523760" y="371868"/>
                  </a:lnTo>
                  <a:lnTo>
                    <a:pt x="520255" y="353987"/>
                  </a:lnTo>
                  <a:lnTo>
                    <a:pt x="523760" y="336105"/>
                  </a:lnTo>
                  <a:lnTo>
                    <a:pt x="533311" y="321487"/>
                  </a:lnTo>
                  <a:lnTo>
                    <a:pt x="547471" y="311619"/>
                  </a:lnTo>
                  <a:lnTo>
                    <a:pt x="564807" y="308000"/>
                  </a:lnTo>
                  <a:lnTo>
                    <a:pt x="582129" y="311619"/>
                  </a:lnTo>
                  <a:lnTo>
                    <a:pt x="596290" y="321487"/>
                  </a:lnTo>
                  <a:lnTo>
                    <a:pt x="605840" y="336105"/>
                  </a:lnTo>
                  <a:lnTo>
                    <a:pt x="609358" y="353987"/>
                  </a:lnTo>
                  <a:lnTo>
                    <a:pt x="609358" y="282079"/>
                  </a:lnTo>
                  <a:lnTo>
                    <a:pt x="486448" y="282079"/>
                  </a:lnTo>
                  <a:lnTo>
                    <a:pt x="486448" y="353987"/>
                  </a:lnTo>
                  <a:lnTo>
                    <a:pt x="482930" y="371868"/>
                  </a:lnTo>
                  <a:lnTo>
                    <a:pt x="473379" y="386499"/>
                  </a:lnTo>
                  <a:lnTo>
                    <a:pt x="459219" y="396354"/>
                  </a:lnTo>
                  <a:lnTo>
                    <a:pt x="441896" y="399973"/>
                  </a:lnTo>
                  <a:lnTo>
                    <a:pt x="424561" y="396354"/>
                  </a:lnTo>
                  <a:lnTo>
                    <a:pt x="410400" y="386499"/>
                  </a:lnTo>
                  <a:lnTo>
                    <a:pt x="400850" y="371868"/>
                  </a:lnTo>
                  <a:lnTo>
                    <a:pt x="399199" y="363474"/>
                  </a:lnTo>
                  <a:lnTo>
                    <a:pt x="397344" y="353987"/>
                  </a:lnTo>
                  <a:lnTo>
                    <a:pt x="400850" y="336105"/>
                  </a:lnTo>
                  <a:lnTo>
                    <a:pt x="410400" y="321487"/>
                  </a:lnTo>
                  <a:lnTo>
                    <a:pt x="424561" y="311619"/>
                  </a:lnTo>
                  <a:lnTo>
                    <a:pt x="441896" y="308000"/>
                  </a:lnTo>
                  <a:lnTo>
                    <a:pt x="459219" y="311619"/>
                  </a:lnTo>
                  <a:lnTo>
                    <a:pt x="473379" y="321487"/>
                  </a:lnTo>
                  <a:lnTo>
                    <a:pt x="482930" y="336105"/>
                  </a:lnTo>
                  <a:lnTo>
                    <a:pt x="486448" y="353987"/>
                  </a:lnTo>
                  <a:lnTo>
                    <a:pt x="486448" y="282079"/>
                  </a:lnTo>
                  <a:lnTo>
                    <a:pt x="423252" y="282079"/>
                  </a:lnTo>
                  <a:lnTo>
                    <a:pt x="423252" y="36474"/>
                  </a:lnTo>
                  <a:lnTo>
                    <a:pt x="678891" y="36474"/>
                  </a:lnTo>
                  <a:lnTo>
                    <a:pt x="678891" y="17500"/>
                  </a:lnTo>
                  <a:close/>
                </a:path>
              </a:pathLst>
            </a:custGeom>
            <a:solidFill>
              <a:srgbClr val="0067B1"/>
            </a:solidFill>
          </p:spPr>
          <p:txBody>
            <a:bodyPr wrap="square" lIns="0" tIns="0" rIns="0" bIns="0" rtlCol="0"/>
            <a:lstStyle/>
            <a:p>
              <a:endParaRPr/>
            </a:p>
          </p:txBody>
        </p:sp>
      </p:grpSp>
    </p:spTree>
    <p:extLst>
      <p:ext uri="{BB962C8B-B14F-4D97-AF65-F5344CB8AC3E}">
        <p14:creationId xmlns:p14="http://schemas.microsoft.com/office/powerpoint/2010/main" val="180460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61764-E2D6-6384-5BDA-5BB2EBE3AF83}"/>
              </a:ext>
            </a:extLst>
          </p:cNvPr>
          <p:cNvSpPr>
            <a:spLocks noGrp="1"/>
          </p:cNvSpPr>
          <p:nvPr>
            <p:ph type="title"/>
          </p:nvPr>
        </p:nvSpPr>
        <p:spPr>
          <a:xfrm>
            <a:off x="347300" y="404681"/>
            <a:ext cx="8613775" cy="738664"/>
          </a:xfrm>
        </p:spPr>
        <p:txBody>
          <a:bodyPr wrap="square" lIns="0" tIns="0" rIns="0" bIns="0" anchor="t">
            <a:spAutoFit/>
          </a:bodyPr>
          <a:lstStyle/>
          <a:p>
            <a:r>
              <a:rPr lang="en-US" dirty="0"/>
              <a:t>Dublin Port has moved eastwards towards deeper water and facilitated city development</a:t>
            </a:r>
          </a:p>
        </p:txBody>
      </p:sp>
      <p:sp>
        <p:nvSpPr>
          <p:cNvPr id="4" name="object 6">
            <a:extLst>
              <a:ext uri="{FF2B5EF4-FFF2-40B4-BE49-F238E27FC236}">
                <a16:creationId xmlns:a16="http://schemas.microsoft.com/office/drawing/2014/main" id="{BDA0089D-B265-AAB1-73B5-8C2244918B89}"/>
              </a:ext>
            </a:extLst>
          </p:cNvPr>
          <p:cNvSpPr txBox="1"/>
          <p:nvPr/>
        </p:nvSpPr>
        <p:spPr>
          <a:xfrm>
            <a:off x="347300" y="2107310"/>
            <a:ext cx="4758055" cy="3275256"/>
          </a:xfrm>
          <a:prstGeom prst="rect">
            <a:avLst/>
          </a:prstGeom>
        </p:spPr>
        <p:txBody>
          <a:bodyPr vert="horz" wrap="square" lIns="0" tIns="12700" rIns="0" bIns="0" rtlCol="0" anchor="t">
            <a:spAutoFit/>
          </a:bodyPr>
          <a:lstStyle/>
          <a:p>
            <a:pPr marL="12700" marR="233679">
              <a:lnSpc>
                <a:spcPct val="100000"/>
              </a:lnSpc>
              <a:spcBef>
                <a:spcPts val="100"/>
              </a:spcBef>
            </a:pPr>
            <a:r>
              <a:rPr lang="en-IE" sz="2200" b="1" spc="-10" dirty="0">
                <a:solidFill>
                  <a:srgbClr val="19124D"/>
                </a:solidFill>
                <a:latin typeface="Arial"/>
                <a:cs typeface="Arial"/>
              </a:rPr>
              <a:t>North </a:t>
            </a:r>
            <a:r>
              <a:rPr lang="en-IE" sz="2200" b="1" spc="-10" dirty="0" err="1">
                <a:solidFill>
                  <a:srgbClr val="19124D"/>
                </a:solidFill>
                <a:latin typeface="Arial"/>
                <a:cs typeface="Arial"/>
              </a:rPr>
              <a:t>Lotts</a:t>
            </a:r>
            <a:r>
              <a:rPr lang="en-IE" sz="2200" b="1" spc="-10" dirty="0">
                <a:solidFill>
                  <a:srgbClr val="19124D"/>
                </a:solidFill>
                <a:latin typeface="Arial"/>
                <a:cs typeface="Arial"/>
              </a:rPr>
              <a:t>, South </a:t>
            </a:r>
            <a:r>
              <a:rPr lang="en-IE" sz="2200" b="1" spc="-10" dirty="0" err="1">
                <a:solidFill>
                  <a:srgbClr val="19124D"/>
                </a:solidFill>
                <a:latin typeface="Arial"/>
                <a:cs typeface="Arial"/>
              </a:rPr>
              <a:t>Lotts</a:t>
            </a:r>
            <a:r>
              <a:rPr lang="en-IE" sz="2200" b="1" spc="-10" dirty="0">
                <a:solidFill>
                  <a:srgbClr val="19124D"/>
                </a:solidFill>
                <a:latin typeface="Arial"/>
                <a:cs typeface="Arial"/>
              </a:rPr>
              <a:t>, IFSC, South Docklands ……</a:t>
            </a:r>
            <a:endParaRPr sz="2200" dirty="0">
              <a:latin typeface="Arial"/>
              <a:cs typeface="Arial"/>
            </a:endParaRPr>
          </a:p>
          <a:p>
            <a:pPr>
              <a:lnSpc>
                <a:spcPct val="100000"/>
              </a:lnSpc>
            </a:pPr>
            <a:endParaRPr sz="2400" dirty="0">
              <a:latin typeface="Arial"/>
              <a:cs typeface="Arial"/>
            </a:endParaRPr>
          </a:p>
          <a:p>
            <a:pPr marL="300355" indent="-287655">
              <a:buClr>
                <a:srgbClr val="0067B1"/>
              </a:buClr>
              <a:buFont typeface="Arial"/>
              <a:buChar char="●"/>
              <a:tabLst>
                <a:tab pos="300355" algn="l"/>
              </a:tabLst>
            </a:pPr>
            <a:r>
              <a:rPr lang="en-US" spc="-20" dirty="0">
                <a:solidFill>
                  <a:srgbClr val="19124D"/>
                </a:solidFill>
                <a:latin typeface="Arial"/>
                <a:cs typeface="Arial"/>
              </a:rPr>
              <a:t>GSW 1753 and </a:t>
            </a:r>
            <a:r>
              <a:rPr lang="en-US" spc="-20" dirty="0" err="1">
                <a:solidFill>
                  <a:srgbClr val="19124D"/>
                </a:solidFill>
                <a:latin typeface="Arial"/>
                <a:cs typeface="Arial"/>
              </a:rPr>
              <a:t>Poolbeg</a:t>
            </a:r>
            <a:r>
              <a:rPr lang="en-US" spc="-20" dirty="0">
                <a:solidFill>
                  <a:srgbClr val="19124D"/>
                </a:solidFill>
                <a:latin typeface="Arial"/>
                <a:cs typeface="Arial"/>
              </a:rPr>
              <a:t> lighthouse 1767</a:t>
            </a:r>
          </a:p>
          <a:p>
            <a:pPr marL="300355" indent="-287655">
              <a:buClr>
                <a:srgbClr val="0067B1"/>
              </a:buClr>
              <a:buFont typeface="Arial"/>
              <a:buChar char="●"/>
              <a:tabLst>
                <a:tab pos="300355" algn="l"/>
              </a:tabLst>
            </a:pPr>
            <a:r>
              <a:rPr lang="en-US" spc="-20" dirty="0">
                <a:solidFill>
                  <a:srgbClr val="19124D"/>
                </a:solidFill>
                <a:latin typeface="Arial"/>
                <a:cs typeface="Arial"/>
              </a:rPr>
              <a:t>New Custom house 1790s</a:t>
            </a:r>
          </a:p>
          <a:p>
            <a:pPr marL="300355" indent="-287655">
              <a:buClr>
                <a:srgbClr val="0067B1"/>
              </a:buClr>
              <a:buFont typeface="Arial"/>
              <a:buChar char="●"/>
              <a:tabLst>
                <a:tab pos="300355" algn="l"/>
              </a:tabLst>
            </a:pPr>
            <a:r>
              <a:rPr lang="en-US" spc="-20" dirty="0">
                <a:solidFill>
                  <a:srgbClr val="19124D"/>
                </a:solidFill>
                <a:latin typeface="Arial"/>
                <a:cs typeface="Arial"/>
              </a:rPr>
              <a:t>1820s – Georges Dock</a:t>
            </a:r>
          </a:p>
          <a:p>
            <a:pPr marL="300355" indent="-287655">
              <a:buClr>
                <a:srgbClr val="0067B1"/>
              </a:buClr>
              <a:buFont typeface="Arial"/>
              <a:buChar char="●"/>
              <a:tabLst>
                <a:tab pos="300355" algn="l"/>
              </a:tabLst>
            </a:pPr>
            <a:r>
              <a:rPr lang="en-US" spc="-20" dirty="0">
                <a:solidFill>
                  <a:srgbClr val="19124D"/>
                </a:solidFill>
                <a:latin typeface="Arial"/>
                <a:cs typeface="Arial"/>
              </a:rPr>
              <a:t>1825 North Bull Wall </a:t>
            </a:r>
            <a:endParaRPr lang="en-US" dirty="0"/>
          </a:p>
          <a:p>
            <a:pPr marL="300355" indent="-287655">
              <a:buClr>
                <a:srgbClr val="0067B1"/>
              </a:buClr>
              <a:buFont typeface="Arial"/>
              <a:buChar char="●"/>
              <a:tabLst>
                <a:tab pos="300355" algn="l"/>
              </a:tabLst>
            </a:pPr>
            <a:r>
              <a:rPr lang="en-US" spc="-20" dirty="0">
                <a:solidFill>
                  <a:srgbClr val="19124D"/>
                </a:solidFill>
                <a:latin typeface="Arial"/>
                <a:cs typeface="Arial"/>
              </a:rPr>
              <a:t>1836 – 1870s – North Wall</a:t>
            </a:r>
          </a:p>
          <a:p>
            <a:pPr marL="300355" indent="-287655">
              <a:buClr>
                <a:srgbClr val="0067B1"/>
              </a:buClr>
              <a:buFont typeface="Arial"/>
              <a:buChar char="●"/>
              <a:tabLst>
                <a:tab pos="300355" algn="l"/>
              </a:tabLst>
            </a:pPr>
            <a:r>
              <a:rPr lang="en-US" spc="-20" dirty="0">
                <a:solidFill>
                  <a:srgbClr val="19124D"/>
                </a:solidFill>
                <a:latin typeface="Arial"/>
                <a:cs typeface="Arial"/>
              </a:rPr>
              <a:t>1950s-1960s – Container traffic </a:t>
            </a:r>
          </a:p>
          <a:p>
            <a:pPr marL="300355" indent="-287655">
              <a:buClr>
                <a:srgbClr val="0067B1"/>
              </a:buClr>
              <a:buFont typeface="Arial"/>
              <a:buChar char="●"/>
              <a:tabLst>
                <a:tab pos="300355" algn="l"/>
              </a:tabLst>
            </a:pPr>
            <a:endParaRPr lang="en-US" spc="-20" dirty="0">
              <a:solidFill>
                <a:srgbClr val="19124D"/>
              </a:solidFill>
              <a:latin typeface="Arial"/>
              <a:cs typeface="Arial"/>
            </a:endParaRPr>
          </a:p>
          <a:p>
            <a:pPr marL="300355" indent="-287655">
              <a:buClr>
                <a:srgbClr val="0067B1"/>
              </a:buClr>
              <a:buFont typeface="Arial"/>
              <a:buChar char="●"/>
              <a:tabLst>
                <a:tab pos="300355" algn="l"/>
              </a:tabLst>
            </a:pPr>
            <a:endParaRPr lang="en-US" spc="-20" dirty="0">
              <a:solidFill>
                <a:srgbClr val="19124D"/>
              </a:solidFill>
              <a:latin typeface="Arial"/>
              <a:cs typeface="Arial"/>
            </a:endParaRPr>
          </a:p>
        </p:txBody>
      </p:sp>
      <p:pic>
        <p:nvPicPr>
          <p:cNvPr id="5" name="Picture 4" descr="A drawing of a city&#10;&#10;Description automatically generated">
            <a:extLst>
              <a:ext uri="{FF2B5EF4-FFF2-40B4-BE49-F238E27FC236}">
                <a16:creationId xmlns:a16="http://schemas.microsoft.com/office/drawing/2014/main" id="{2789EE8F-55B2-98F0-7877-DD2523DD850E}"/>
              </a:ext>
            </a:extLst>
          </p:cNvPr>
          <p:cNvPicPr>
            <a:picLocks noChangeAspect="1"/>
          </p:cNvPicPr>
          <p:nvPr/>
        </p:nvPicPr>
        <p:blipFill>
          <a:blip r:embed="rId2"/>
          <a:stretch>
            <a:fillRect/>
          </a:stretch>
        </p:blipFill>
        <p:spPr>
          <a:xfrm>
            <a:off x="7652534" y="2304451"/>
            <a:ext cx="2743200" cy="1684020"/>
          </a:xfrm>
          <a:prstGeom prst="rect">
            <a:avLst/>
          </a:prstGeom>
        </p:spPr>
      </p:pic>
      <p:pic>
        <p:nvPicPr>
          <p:cNvPr id="6" name="Picture 5" descr="A building with a dome on top&#10;&#10;Description automatically generated">
            <a:extLst>
              <a:ext uri="{FF2B5EF4-FFF2-40B4-BE49-F238E27FC236}">
                <a16:creationId xmlns:a16="http://schemas.microsoft.com/office/drawing/2014/main" id="{492D07BE-BB29-9595-0CB5-F68CB50703A2}"/>
              </a:ext>
            </a:extLst>
          </p:cNvPr>
          <p:cNvPicPr>
            <a:picLocks noChangeAspect="1"/>
          </p:cNvPicPr>
          <p:nvPr/>
        </p:nvPicPr>
        <p:blipFill>
          <a:blip r:embed="rId3"/>
          <a:stretch>
            <a:fillRect/>
          </a:stretch>
        </p:blipFill>
        <p:spPr>
          <a:xfrm>
            <a:off x="5161052" y="4533304"/>
            <a:ext cx="2743200" cy="1575707"/>
          </a:xfrm>
          <a:prstGeom prst="rect">
            <a:avLst/>
          </a:prstGeom>
        </p:spPr>
      </p:pic>
    </p:spTree>
    <p:extLst>
      <p:ext uri="{BB962C8B-B14F-4D97-AF65-F5344CB8AC3E}">
        <p14:creationId xmlns:p14="http://schemas.microsoft.com/office/powerpoint/2010/main" val="141912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5E69C-447C-F4D7-501C-9B988533662F}"/>
              </a:ext>
            </a:extLst>
          </p:cNvPr>
          <p:cNvSpPr>
            <a:spLocks noGrp="1"/>
          </p:cNvSpPr>
          <p:nvPr>
            <p:ph type="title"/>
          </p:nvPr>
        </p:nvSpPr>
        <p:spPr>
          <a:xfrm>
            <a:off x="347300" y="404681"/>
            <a:ext cx="8613775" cy="369332"/>
          </a:xfrm>
        </p:spPr>
        <p:txBody>
          <a:bodyPr wrap="square" lIns="0" tIns="0" rIns="0" bIns="0" anchor="t">
            <a:spAutoFit/>
          </a:bodyPr>
          <a:lstStyle/>
          <a:p>
            <a:r>
              <a:rPr lang="en-US" dirty="0"/>
              <a:t>Terminal 6 – car staging area </a:t>
            </a:r>
          </a:p>
        </p:txBody>
      </p:sp>
      <p:sp>
        <p:nvSpPr>
          <p:cNvPr id="3" name="TextBox 2">
            <a:extLst>
              <a:ext uri="{FF2B5EF4-FFF2-40B4-BE49-F238E27FC236}">
                <a16:creationId xmlns:a16="http://schemas.microsoft.com/office/drawing/2014/main" id="{A713464E-F3B7-5250-B636-4252AB77123E}"/>
              </a:ext>
            </a:extLst>
          </p:cNvPr>
          <p:cNvSpPr txBox="1"/>
          <p:nvPr/>
        </p:nvSpPr>
        <p:spPr>
          <a:xfrm>
            <a:off x="1378449" y="2722652"/>
            <a:ext cx="699298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Arial"/>
                <a:cs typeface="Arial"/>
              </a:rPr>
              <a:t>Car staging area</a:t>
            </a:r>
          </a:p>
          <a:p>
            <a:pPr algn="l"/>
            <a:r>
              <a:rPr lang="en-US" b="1" dirty="0">
                <a:latin typeface="Arial"/>
                <a:cs typeface="Arial"/>
              </a:rPr>
              <a:t>Car carrier ship 800-1000 units</a:t>
            </a:r>
          </a:p>
          <a:p>
            <a:pPr algn="l"/>
            <a:r>
              <a:rPr lang="en-US" b="1" dirty="0">
                <a:latin typeface="Arial"/>
                <a:cs typeface="Arial"/>
              </a:rPr>
              <a:t>Cars spend less than 2 days in staging area before being brought to car dealer </a:t>
            </a:r>
          </a:p>
          <a:p>
            <a:pPr algn="l"/>
            <a:r>
              <a:rPr lang="en-US" b="1" dirty="0">
                <a:latin typeface="Arial"/>
                <a:cs typeface="Arial"/>
              </a:rPr>
              <a:t>To move Terminal elsewhere would mean ships on berths for days and require revenue clearance, insurance and tax issues to be sorted out</a:t>
            </a:r>
          </a:p>
          <a:p>
            <a:pPr algn="l"/>
            <a:endParaRPr lang="en-US" b="1" dirty="0">
              <a:latin typeface="Arial"/>
              <a:cs typeface="Arial"/>
            </a:endParaRPr>
          </a:p>
        </p:txBody>
      </p:sp>
    </p:spTree>
    <p:extLst>
      <p:ext uri="{BB962C8B-B14F-4D97-AF65-F5344CB8AC3E}">
        <p14:creationId xmlns:p14="http://schemas.microsoft.com/office/powerpoint/2010/main" val="2691308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2A99E-5B5F-3D4A-923E-08E44220618A}"/>
              </a:ext>
            </a:extLst>
          </p:cNvPr>
          <p:cNvSpPr>
            <a:spLocks noGrp="1"/>
          </p:cNvSpPr>
          <p:nvPr>
            <p:ph type="title"/>
          </p:nvPr>
        </p:nvSpPr>
        <p:spPr>
          <a:xfrm>
            <a:off x="347300" y="404681"/>
            <a:ext cx="8613775" cy="369332"/>
          </a:xfrm>
        </p:spPr>
        <p:txBody>
          <a:bodyPr wrap="square" lIns="0" tIns="0" rIns="0" bIns="0" anchor="t">
            <a:spAutoFit/>
          </a:bodyPr>
          <a:lstStyle/>
          <a:p>
            <a:r>
              <a:rPr lang="en-US" dirty="0"/>
              <a:t>Move Dublin Port</a:t>
            </a:r>
          </a:p>
        </p:txBody>
      </p:sp>
      <p:sp>
        <p:nvSpPr>
          <p:cNvPr id="4" name="TextBox 3">
            <a:extLst>
              <a:ext uri="{FF2B5EF4-FFF2-40B4-BE49-F238E27FC236}">
                <a16:creationId xmlns:a16="http://schemas.microsoft.com/office/drawing/2014/main" id="{7C97773B-3311-5EFB-36F2-80D6EB760F5B}"/>
              </a:ext>
            </a:extLst>
          </p:cNvPr>
          <p:cNvSpPr txBox="1"/>
          <p:nvPr/>
        </p:nvSpPr>
        <p:spPr>
          <a:xfrm>
            <a:off x="1378449" y="2722652"/>
            <a:ext cx="699298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Arial"/>
                <a:cs typeface="Arial"/>
              </a:rPr>
              <a:t>Unlikely to pass IROPI test</a:t>
            </a:r>
          </a:p>
          <a:p>
            <a:pPr algn="l"/>
            <a:r>
              <a:rPr lang="en-US" b="1" dirty="0">
                <a:latin typeface="Arial"/>
                <a:cs typeface="Arial"/>
              </a:rPr>
              <a:t>Many easier residential options – living over shop, better design to improve density</a:t>
            </a:r>
          </a:p>
          <a:p>
            <a:pPr algn="l"/>
            <a:r>
              <a:rPr lang="en-US" b="1" dirty="0">
                <a:latin typeface="Arial"/>
                <a:cs typeface="Arial"/>
              </a:rPr>
              <a:t>Climate change and rising sea levels</a:t>
            </a:r>
          </a:p>
          <a:p>
            <a:pPr algn="l"/>
            <a:r>
              <a:rPr lang="en-US" b="1" dirty="0">
                <a:latin typeface="Arial"/>
                <a:cs typeface="Arial"/>
              </a:rPr>
              <a:t>20 years plus to deliver</a:t>
            </a:r>
          </a:p>
          <a:p>
            <a:pPr algn="l"/>
            <a:r>
              <a:rPr lang="en-US" b="1" dirty="0">
                <a:latin typeface="Arial"/>
                <a:cs typeface="Arial"/>
              </a:rPr>
              <a:t>Mega project </a:t>
            </a:r>
          </a:p>
          <a:p>
            <a:pPr algn="l"/>
            <a:endParaRPr lang="en-US" b="1" dirty="0">
              <a:latin typeface="Arial"/>
              <a:cs typeface="Arial"/>
            </a:endParaRPr>
          </a:p>
        </p:txBody>
      </p:sp>
      <p:pic>
        <p:nvPicPr>
          <p:cNvPr id="1028" name="Picture 4" descr="Horse Chestnut (U.S. National Park Service)">
            <a:extLst>
              <a:ext uri="{FF2B5EF4-FFF2-40B4-BE49-F238E27FC236}">
                <a16:creationId xmlns:a16="http://schemas.microsoft.com/office/drawing/2014/main" id="{A7479D09-728C-0A4D-9376-35C4EFE44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0200" y="275511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242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ntainer ship in a dock&#10;&#10;Description automatically generated">
            <a:extLst>
              <a:ext uri="{FF2B5EF4-FFF2-40B4-BE49-F238E27FC236}">
                <a16:creationId xmlns:a16="http://schemas.microsoft.com/office/drawing/2014/main" id="{6A42BBC2-5E96-3E43-CB91-20B2E53D28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629013"/>
            <a:ext cx="12192001" cy="5232400"/>
          </a:xfrm>
          <a:prstGeom prst="rect">
            <a:avLst/>
          </a:prstGeom>
        </p:spPr>
      </p:pic>
      <p:sp>
        <p:nvSpPr>
          <p:cNvPr id="5" name="object 7">
            <a:extLst>
              <a:ext uri="{FF2B5EF4-FFF2-40B4-BE49-F238E27FC236}">
                <a16:creationId xmlns:a16="http://schemas.microsoft.com/office/drawing/2014/main" id="{948ADEE9-4FBF-A4F6-71A9-8E9F9D2B28B1}"/>
              </a:ext>
            </a:extLst>
          </p:cNvPr>
          <p:cNvSpPr txBox="1">
            <a:spLocks noGrp="1"/>
          </p:cNvSpPr>
          <p:nvPr>
            <p:ph type="title"/>
          </p:nvPr>
        </p:nvSpPr>
        <p:spPr>
          <a:xfrm>
            <a:off x="533400" y="525902"/>
            <a:ext cx="8613775" cy="382156"/>
          </a:xfrm>
          <a:prstGeom prst="rect">
            <a:avLst/>
          </a:prstGeom>
        </p:spPr>
        <p:txBody>
          <a:bodyPr vert="horz" wrap="square" lIns="0" tIns="12700" rIns="0" bIns="0" rtlCol="0">
            <a:spAutoFit/>
          </a:bodyPr>
          <a:lstStyle/>
          <a:p>
            <a:pPr marL="12700">
              <a:lnSpc>
                <a:spcPct val="100000"/>
              </a:lnSpc>
              <a:spcBef>
                <a:spcPts val="100"/>
              </a:spcBef>
            </a:pPr>
            <a:r>
              <a:rPr lang="en-IE" spc="-20" dirty="0">
                <a:solidFill>
                  <a:srgbClr val="FFFFFF"/>
                </a:solidFill>
              </a:rPr>
              <a:t>Questions </a:t>
            </a:r>
            <a:endParaRPr spc="-20" dirty="0">
              <a:solidFill>
                <a:srgbClr val="FFFFFF"/>
              </a:solidFill>
            </a:endParaRPr>
          </a:p>
        </p:txBody>
      </p:sp>
    </p:spTree>
    <p:extLst>
      <p:ext uri="{BB962C8B-B14F-4D97-AF65-F5344CB8AC3E}">
        <p14:creationId xmlns:p14="http://schemas.microsoft.com/office/powerpoint/2010/main" val="293171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2">
            <a:extLst>
              <a:ext uri="{FF2B5EF4-FFF2-40B4-BE49-F238E27FC236}">
                <a16:creationId xmlns:a16="http://schemas.microsoft.com/office/drawing/2014/main" id="{74F580D3-CB94-82D9-6B7F-B781EC920658}"/>
              </a:ext>
            </a:extLst>
          </p:cNvPr>
          <p:cNvSpPr txBox="1"/>
          <p:nvPr/>
        </p:nvSpPr>
        <p:spPr>
          <a:xfrm>
            <a:off x="347300" y="404681"/>
            <a:ext cx="7372350" cy="382156"/>
          </a:xfrm>
          <a:prstGeom prst="rect">
            <a:avLst/>
          </a:prstGeom>
        </p:spPr>
        <p:txBody>
          <a:bodyPr vert="horz" wrap="square" lIns="0" tIns="12700" rIns="0" bIns="0" rtlCol="0">
            <a:spAutoFit/>
          </a:bodyPr>
          <a:lstStyle/>
          <a:p>
            <a:pPr marL="12700" marR="5080">
              <a:lnSpc>
                <a:spcPct val="100000"/>
              </a:lnSpc>
              <a:spcBef>
                <a:spcPts val="100"/>
              </a:spcBef>
            </a:pPr>
            <a:r>
              <a:rPr lang="en-IE" sz="2400" b="1" dirty="0">
                <a:solidFill>
                  <a:srgbClr val="FFFFFF"/>
                </a:solidFill>
                <a:latin typeface="Arial"/>
                <a:cs typeface="Arial"/>
              </a:rPr>
              <a:t>Who are we?</a:t>
            </a:r>
            <a:endParaRPr sz="2400" dirty="0">
              <a:latin typeface="Arial"/>
              <a:cs typeface="Arial"/>
            </a:endParaRPr>
          </a:p>
        </p:txBody>
      </p:sp>
      <p:pic>
        <p:nvPicPr>
          <p:cNvPr id="8" name="object 2">
            <a:extLst>
              <a:ext uri="{FF2B5EF4-FFF2-40B4-BE49-F238E27FC236}">
                <a16:creationId xmlns:a16="http://schemas.microsoft.com/office/drawing/2014/main" id="{DE13D83D-FC7F-ACE0-D809-94A2AB3ED2EB}"/>
              </a:ext>
            </a:extLst>
          </p:cNvPr>
          <p:cNvPicPr/>
          <p:nvPr/>
        </p:nvPicPr>
        <p:blipFill>
          <a:blip r:embed="rId3" cstate="screen">
            <a:extLst>
              <a:ext uri="{28A0092B-C50C-407E-A947-70E740481C1C}">
                <a14:useLocalDpi xmlns:a14="http://schemas.microsoft.com/office/drawing/2010/main"/>
              </a:ext>
            </a:extLst>
          </a:blip>
          <a:stretch>
            <a:fillRect/>
          </a:stretch>
        </p:blipFill>
        <p:spPr>
          <a:xfrm>
            <a:off x="0" y="1614322"/>
            <a:ext cx="12193206" cy="5243677"/>
          </a:xfrm>
          <a:prstGeom prst="rect">
            <a:avLst/>
          </a:prstGeom>
        </p:spPr>
      </p:pic>
      <p:sp>
        <p:nvSpPr>
          <p:cNvPr id="9" name="object 6">
            <a:extLst>
              <a:ext uri="{FF2B5EF4-FFF2-40B4-BE49-F238E27FC236}">
                <a16:creationId xmlns:a16="http://schemas.microsoft.com/office/drawing/2014/main" id="{18DD5FF9-DB12-9520-8E56-3E87EBC54122}"/>
              </a:ext>
            </a:extLst>
          </p:cNvPr>
          <p:cNvSpPr txBox="1"/>
          <p:nvPr/>
        </p:nvSpPr>
        <p:spPr>
          <a:xfrm>
            <a:off x="762000" y="1782688"/>
            <a:ext cx="6705600" cy="3141886"/>
          </a:xfrm>
          <a:prstGeom prst="rect">
            <a:avLst/>
          </a:prstGeom>
        </p:spPr>
        <p:txBody>
          <a:bodyPr vert="horz" wrap="square" lIns="0" tIns="12700" rIns="0" bIns="0" rtlCol="0" anchor="t">
            <a:spAutoFit/>
          </a:bodyPr>
          <a:lstStyle/>
          <a:p>
            <a:pPr marL="12700" marR="233045">
              <a:spcBef>
                <a:spcPts val="100"/>
              </a:spcBef>
            </a:pPr>
            <a:r>
              <a:rPr lang="en-US" sz="2200" b="1" spc="-10" dirty="0">
                <a:solidFill>
                  <a:schemeClr val="bg1"/>
                </a:solidFill>
                <a:latin typeface="Arial"/>
                <a:cs typeface="Arial"/>
              </a:rPr>
              <a:t>A self financed semi state company</a:t>
            </a:r>
            <a:endParaRPr lang="en-US" b="1" dirty="0">
              <a:solidFill>
                <a:schemeClr val="bg1"/>
              </a:solidFill>
            </a:endParaRPr>
          </a:p>
          <a:p>
            <a:pPr marL="12700" marR="233045">
              <a:spcBef>
                <a:spcPts val="100"/>
              </a:spcBef>
              <a:tabLst>
                <a:tab pos="300355" algn="l"/>
              </a:tabLst>
            </a:pPr>
            <a:r>
              <a:rPr lang="en-US" sz="2200" b="1" spc="-10" dirty="0">
                <a:solidFill>
                  <a:schemeClr val="bg1"/>
                </a:solidFill>
                <a:latin typeface="Arial"/>
                <a:cs typeface="Arial"/>
              </a:rPr>
              <a:t>Approx 155 employees</a:t>
            </a:r>
          </a:p>
          <a:p>
            <a:pPr marL="12700" marR="233045">
              <a:spcBef>
                <a:spcPts val="100"/>
              </a:spcBef>
              <a:tabLst>
                <a:tab pos="300355" algn="l"/>
              </a:tabLst>
            </a:pPr>
            <a:r>
              <a:rPr lang="en-US" sz="2200" b="1" spc="-10" dirty="0">
                <a:solidFill>
                  <a:schemeClr val="bg1"/>
                </a:solidFill>
                <a:latin typeface="Arial"/>
                <a:cs typeface="Arial"/>
              </a:rPr>
              <a:t>Commerical Team and Project Management office</a:t>
            </a:r>
          </a:p>
          <a:p>
            <a:pPr marL="12700" marR="233045">
              <a:spcBef>
                <a:spcPts val="100"/>
              </a:spcBef>
              <a:tabLst>
                <a:tab pos="300355" algn="l"/>
              </a:tabLst>
            </a:pPr>
            <a:r>
              <a:rPr lang="en-US" sz="2200" b="1" spc="-10" dirty="0">
                <a:solidFill>
                  <a:schemeClr val="bg1"/>
                </a:solidFill>
                <a:latin typeface="Arial"/>
                <a:cs typeface="Arial"/>
              </a:rPr>
              <a:t>Engineering team </a:t>
            </a:r>
          </a:p>
          <a:p>
            <a:pPr marL="298450" marR="233045" indent="-285750">
              <a:spcBef>
                <a:spcPts val="100"/>
              </a:spcBef>
              <a:buFont typeface="Arial" panose="020B0604020202020204" pitchFamily="34" charset="0"/>
              <a:buChar char="•"/>
              <a:tabLst>
                <a:tab pos="300355" algn="l"/>
              </a:tabLst>
            </a:pPr>
            <a:r>
              <a:rPr lang="en-US" b="1" spc="-10" dirty="0">
                <a:solidFill>
                  <a:schemeClr val="bg1"/>
                </a:solidFill>
                <a:latin typeface="Arial"/>
                <a:cs typeface="Calibri"/>
              </a:rPr>
              <a:t>3 surveyors in Commercial team</a:t>
            </a:r>
          </a:p>
          <a:p>
            <a:pPr marL="298450" marR="233045" indent="-285750">
              <a:spcBef>
                <a:spcPts val="100"/>
              </a:spcBef>
              <a:buFont typeface="Arial" panose="020B0604020202020204" pitchFamily="34" charset="0"/>
              <a:buChar char="•"/>
              <a:tabLst>
                <a:tab pos="300355" algn="l"/>
              </a:tabLst>
            </a:pPr>
            <a:r>
              <a:rPr lang="en-US" b="1" spc="-10" dirty="0">
                <a:solidFill>
                  <a:schemeClr val="bg1"/>
                </a:solidFill>
                <a:latin typeface="Arial"/>
                <a:cs typeface="Calibri"/>
              </a:rPr>
              <a:t>6 engineers in Engineering team </a:t>
            </a:r>
          </a:p>
          <a:p>
            <a:pPr marL="298450" marR="233045" indent="-285750">
              <a:spcBef>
                <a:spcPts val="100"/>
              </a:spcBef>
              <a:buFont typeface="Arial" panose="020B0604020202020204" pitchFamily="34" charset="0"/>
              <a:buChar char="•"/>
              <a:tabLst>
                <a:tab pos="300355" algn="l"/>
              </a:tabLst>
            </a:pPr>
            <a:r>
              <a:rPr lang="en-US" b="1" spc="-10" dirty="0">
                <a:solidFill>
                  <a:schemeClr val="bg1"/>
                </a:solidFill>
                <a:latin typeface="Arial"/>
                <a:cs typeface="Calibri"/>
              </a:rPr>
              <a:t>8 engineers and 6 surveyors in PMO</a:t>
            </a:r>
            <a:endParaRPr lang="en-US" b="1" dirty="0">
              <a:solidFill>
                <a:schemeClr val="bg1"/>
              </a:solidFill>
              <a:latin typeface="Arial"/>
            </a:endParaRPr>
          </a:p>
          <a:p>
            <a:pPr marL="300355" indent="-287655">
              <a:buClr>
                <a:srgbClr val="0067B1"/>
              </a:buClr>
              <a:buFont typeface="Arial"/>
              <a:buChar char="●"/>
              <a:tabLst>
                <a:tab pos="300355" algn="l"/>
              </a:tabLst>
            </a:pPr>
            <a:endParaRPr lang="en-US" b="1" spc="-20" dirty="0">
              <a:solidFill>
                <a:schemeClr val="bg1"/>
              </a:solidFill>
              <a:latin typeface="Arial"/>
              <a:cs typeface="Arial"/>
            </a:endParaRPr>
          </a:p>
          <a:p>
            <a:pPr marL="300355" indent="-287655">
              <a:buClr>
                <a:srgbClr val="0067B1"/>
              </a:buClr>
              <a:buFont typeface="Arial"/>
              <a:buChar char="●"/>
              <a:tabLst>
                <a:tab pos="300355" algn="l"/>
              </a:tabLst>
            </a:pPr>
            <a:endParaRPr lang="en-US" spc="-20" dirty="0">
              <a:solidFill>
                <a:srgbClr val="19124D"/>
              </a:solidFill>
              <a:latin typeface="Arial"/>
              <a:cs typeface="Arial"/>
            </a:endParaRPr>
          </a:p>
        </p:txBody>
      </p:sp>
    </p:spTree>
    <p:extLst>
      <p:ext uri="{BB962C8B-B14F-4D97-AF65-F5344CB8AC3E}">
        <p14:creationId xmlns:p14="http://schemas.microsoft.com/office/powerpoint/2010/main" val="1233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2">
            <a:extLst>
              <a:ext uri="{FF2B5EF4-FFF2-40B4-BE49-F238E27FC236}">
                <a16:creationId xmlns:a16="http://schemas.microsoft.com/office/drawing/2014/main" id="{74F580D3-CB94-82D9-6B7F-B781EC920658}"/>
              </a:ext>
            </a:extLst>
          </p:cNvPr>
          <p:cNvSpPr txBox="1"/>
          <p:nvPr/>
        </p:nvSpPr>
        <p:spPr>
          <a:xfrm>
            <a:off x="347300" y="404681"/>
            <a:ext cx="7372350" cy="756920"/>
          </a:xfrm>
          <a:prstGeom prst="rect">
            <a:avLst/>
          </a:prstGeom>
        </p:spPr>
        <p:txBody>
          <a:bodyPr vert="horz" wrap="square" lIns="0" tIns="12700" rIns="0" bIns="0" rtlCol="0">
            <a:spAutoFit/>
          </a:bodyPr>
          <a:lstStyle/>
          <a:p>
            <a:pPr marL="12700" marR="5080">
              <a:lnSpc>
                <a:spcPct val="100000"/>
              </a:lnSpc>
              <a:spcBef>
                <a:spcPts val="100"/>
              </a:spcBef>
            </a:pPr>
            <a:r>
              <a:rPr sz="2400" b="1" dirty="0">
                <a:solidFill>
                  <a:srgbClr val="FFFFFF"/>
                </a:solidFill>
                <a:latin typeface="Arial"/>
                <a:cs typeface="Arial"/>
              </a:rPr>
              <a:t>As</a:t>
            </a:r>
            <a:r>
              <a:rPr sz="2400" b="1" spc="-30" dirty="0">
                <a:solidFill>
                  <a:srgbClr val="FFFFFF"/>
                </a:solidFill>
                <a:latin typeface="Arial"/>
                <a:cs typeface="Arial"/>
              </a:rPr>
              <a:t> </a:t>
            </a:r>
            <a:r>
              <a:rPr sz="2400" b="1" dirty="0">
                <a:solidFill>
                  <a:srgbClr val="FFFFFF"/>
                </a:solidFill>
                <a:latin typeface="Arial"/>
                <a:cs typeface="Arial"/>
              </a:rPr>
              <a:t>a</a:t>
            </a:r>
            <a:r>
              <a:rPr sz="2400" b="1" spc="-15" dirty="0">
                <a:solidFill>
                  <a:srgbClr val="FFFFFF"/>
                </a:solidFill>
                <a:latin typeface="Arial"/>
                <a:cs typeface="Arial"/>
              </a:rPr>
              <a:t> </a:t>
            </a:r>
            <a:r>
              <a:rPr sz="2400" b="1" dirty="0">
                <a:solidFill>
                  <a:srgbClr val="FFFFFF"/>
                </a:solidFill>
                <a:latin typeface="Arial"/>
                <a:cs typeface="Arial"/>
              </a:rPr>
              <a:t>small</a:t>
            </a:r>
            <a:r>
              <a:rPr sz="2400" b="1" spc="-15" dirty="0">
                <a:solidFill>
                  <a:srgbClr val="FFFFFF"/>
                </a:solidFill>
                <a:latin typeface="Arial"/>
                <a:cs typeface="Arial"/>
              </a:rPr>
              <a:t> </a:t>
            </a:r>
            <a:r>
              <a:rPr sz="2400" b="1" dirty="0">
                <a:solidFill>
                  <a:srgbClr val="FFFFFF"/>
                </a:solidFill>
                <a:latin typeface="Arial"/>
                <a:cs typeface="Arial"/>
              </a:rPr>
              <a:t>island</a:t>
            </a:r>
            <a:r>
              <a:rPr sz="2400" b="1" spc="-15" dirty="0">
                <a:solidFill>
                  <a:srgbClr val="FFFFFF"/>
                </a:solidFill>
                <a:latin typeface="Arial"/>
                <a:cs typeface="Arial"/>
              </a:rPr>
              <a:t> </a:t>
            </a:r>
            <a:r>
              <a:rPr sz="2400" b="1" spc="-10" dirty="0">
                <a:solidFill>
                  <a:srgbClr val="FFFFFF"/>
                </a:solidFill>
                <a:latin typeface="Arial"/>
                <a:cs typeface="Arial"/>
              </a:rPr>
              <a:t>economy,</a:t>
            </a:r>
            <a:r>
              <a:rPr sz="2400" b="1" spc="-15" dirty="0">
                <a:solidFill>
                  <a:srgbClr val="FFFFFF"/>
                </a:solidFill>
                <a:latin typeface="Arial"/>
                <a:cs typeface="Arial"/>
              </a:rPr>
              <a:t> </a:t>
            </a:r>
            <a:r>
              <a:rPr sz="2400" b="1" dirty="0">
                <a:solidFill>
                  <a:srgbClr val="FFFFFF"/>
                </a:solidFill>
                <a:latin typeface="Arial"/>
                <a:cs typeface="Arial"/>
              </a:rPr>
              <a:t>Dublin</a:t>
            </a:r>
            <a:r>
              <a:rPr sz="2400" b="1" spc="-15" dirty="0">
                <a:solidFill>
                  <a:srgbClr val="FFFFFF"/>
                </a:solidFill>
                <a:latin typeface="Arial"/>
                <a:cs typeface="Arial"/>
              </a:rPr>
              <a:t> </a:t>
            </a:r>
            <a:r>
              <a:rPr sz="2400" b="1" dirty="0">
                <a:solidFill>
                  <a:srgbClr val="FFFFFF"/>
                </a:solidFill>
                <a:latin typeface="Arial"/>
                <a:cs typeface="Arial"/>
              </a:rPr>
              <a:t>Port</a:t>
            </a:r>
            <a:r>
              <a:rPr sz="2400" b="1" spc="-15" dirty="0">
                <a:solidFill>
                  <a:srgbClr val="FFFFFF"/>
                </a:solidFill>
                <a:latin typeface="Arial"/>
                <a:cs typeface="Arial"/>
              </a:rPr>
              <a:t> </a:t>
            </a:r>
            <a:r>
              <a:rPr sz="2400" b="1" dirty="0">
                <a:solidFill>
                  <a:srgbClr val="FFFFFF"/>
                </a:solidFill>
                <a:latin typeface="Arial"/>
                <a:cs typeface="Arial"/>
              </a:rPr>
              <a:t>is</a:t>
            </a:r>
            <a:r>
              <a:rPr sz="2400" b="1" spc="-15" dirty="0">
                <a:solidFill>
                  <a:srgbClr val="FFFFFF"/>
                </a:solidFill>
                <a:latin typeface="Arial"/>
                <a:cs typeface="Arial"/>
              </a:rPr>
              <a:t> </a:t>
            </a:r>
            <a:r>
              <a:rPr sz="2400" b="1" dirty="0">
                <a:solidFill>
                  <a:srgbClr val="FFFFFF"/>
                </a:solidFill>
                <a:latin typeface="Arial"/>
                <a:cs typeface="Arial"/>
              </a:rPr>
              <a:t>a</a:t>
            </a:r>
            <a:r>
              <a:rPr sz="2400" b="1" spc="-15" dirty="0">
                <a:solidFill>
                  <a:srgbClr val="FFFFFF"/>
                </a:solidFill>
                <a:latin typeface="Arial"/>
                <a:cs typeface="Arial"/>
              </a:rPr>
              <a:t> </a:t>
            </a:r>
            <a:r>
              <a:rPr sz="2400" b="1" spc="-10" dirty="0">
                <a:solidFill>
                  <a:srgbClr val="FFFFFF"/>
                </a:solidFill>
                <a:latin typeface="Arial"/>
                <a:cs typeface="Arial"/>
              </a:rPr>
              <a:t>critical </a:t>
            </a:r>
            <a:r>
              <a:rPr sz="2400" b="1" dirty="0">
                <a:solidFill>
                  <a:srgbClr val="FFFFFF"/>
                </a:solidFill>
                <a:latin typeface="Arial"/>
                <a:cs typeface="Arial"/>
              </a:rPr>
              <a:t>enabler</a:t>
            </a:r>
            <a:r>
              <a:rPr sz="2400" b="1" spc="-40" dirty="0">
                <a:solidFill>
                  <a:srgbClr val="FFFFFF"/>
                </a:solidFill>
                <a:latin typeface="Arial"/>
                <a:cs typeface="Arial"/>
              </a:rPr>
              <a:t> </a:t>
            </a:r>
            <a:r>
              <a:rPr sz="2400" b="1" dirty="0">
                <a:solidFill>
                  <a:srgbClr val="FFFFFF"/>
                </a:solidFill>
                <a:latin typeface="Arial"/>
                <a:cs typeface="Arial"/>
              </a:rPr>
              <a:t>of</a:t>
            </a:r>
            <a:r>
              <a:rPr sz="2400" b="1" spc="-40" dirty="0">
                <a:solidFill>
                  <a:srgbClr val="FFFFFF"/>
                </a:solidFill>
                <a:latin typeface="Arial"/>
                <a:cs typeface="Arial"/>
              </a:rPr>
              <a:t> </a:t>
            </a:r>
            <a:r>
              <a:rPr sz="2400" b="1" dirty="0">
                <a:solidFill>
                  <a:srgbClr val="FFFFFF"/>
                </a:solidFill>
                <a:latin typeface="Arial"/>
                <a:cs typeface="Arial"/>
              </a:rPr>
              <a:t>Ireland’s</a:t>
            </a:r>
            <a:r>
              <a:rPr sz="2400" b="1" spc="-40" dirty="0">
                <a:solidFill>
                  <a:srgbClr val="FFFFFF"/>
                </a:solidFill>
                <a:latin typeface="Arial"/>
                <a:cs typeface="Arial"/>
              </a:rPr>
              <a:t> </a:t>
            </a:r>
            <a:r>
              <a:rPr sz="2400" b="1" dirty="0">
                <a:solidFill>
                  <a:srgbClr val="FFFFFF"/>
                </a:solidFill>
                <a:latin typeface="Arial"/>
                <a:cs typeface="Arial"/>
              </a:rPr>
              <a:t>economic</a:t>
            </a:r>
            <a:r>
              <a:rPr sz="2400" b="1" spc="-40" dirty="0">
                <a:solidFill>
                  <a:srgbClr val="FFFFFF"/>
                </a:solidFill>
                <a:latin typeface="Arial"/>
                <a:cs typeface="Arial"/>
              </a:rPr>
              <a:t> </a:t>
            </a:r>
            <a:r>
              <a:rPr sz="2400" b="1" spc="-10" dirty="0">
                <a:solidFill>
                  <a:srgbClr val="FFFFFF"/>
                </a:solidFill>
                <a:latin typeface="Arial"/>
                <a:cs typeface="Arial"/>
              </a:rPr>
              <a:t>growth.</a:t>
            </a:r>
            <a:endParaRPr sz="2400" dirty="0">
              <a:latin typeface="Arial"/>
              <a:cs typeface="Arial"/>
            </a:endParaRPr>
          </a:p>
        </p:txBody>
      </p:sp>
      <p:pic>
        <p:nvPicPr>
          <p:cNvPr id="8" name="object 2">
            <a:extLst>
              <a:ext uri="{FF2B5EF4-FFF2-40B4-BE49-F238E27FC236}">
                <a16:creationId xmlns:a16="http://schemas.microsoft.com/office/drawing/2014/main" id="{DE13D83D-FC7F-ACE0-D809-94A2AB3ED2EB}"/>
              </a:ext>
            </a:extLst>
          </p:cNvPr>
          <p:cNvPicPr/>
          <p:nvPr/>
        </p:nvPicPr>
        <p:blipFill>
          <a:blip r:embed="rId3" cstate="screen">
            <a:extLst>
              <a:ext uri="{28A0092B-C50C-407E-A947-70E740481C1C}">
                <a14:useLocalDpi xmlns:a14="http://schemas.microsoft.com/office/drawing/2010/main"/>
              </a:ext>
            </a:extLst>
          </a:blip>
          <a:stretch>
            <a:fillRect/>
          </a:stretch>
        </p:blipFill>
        <p:spPr>
          <a:xfrm>
            <a:off x="0" y="1614322"/>
            <a:ext cx="12193206" cy="5243677"/>
          </a:xfrm>
          <a:prstGeom prst="rect">
            <a:avLst/>
          </a:prstGeom>
        </p:spPr>
      </p:pic>
      <p:grpSp>
        <p:nvGrpSpPr>
          <p:cNvPr id="15" name="Group 14">
            <a:extLst>
              <a:ext uri="{FF2B5EF4-FFF2-40B4-BE49-F238E27FC236}">
                <a16:creationId xmlns:a16="http://schemas.microsoft.com/office/drawing/2014/main" id="{5CCD6BFD-88C5-C8B4-D7E7-144127239537}"/>
              </a:ext>
            </a:extLst>
          </p:cNvPr>
          <p:cNvGrpSpPr/>
          <p:nvPr/>
        </p:nvGrpSpPr>
        <p:grpSpPr>
          <a:xfrm>
            <a:off x="7086600" y="2133600"/>
            <a:ext cx="4585277" cy="3960495"/>
            <a:chOff x="214787" y="2057400"/>
            <a:chExt cx="4585277" cy="3960495"/>
          </a:xfrm>
        </p:grpSpPr>
        <p:grpSp>
          <p:nvGrpSpPr>
            <p:cNvPr id="4" name="Group 3">
              <a:extLst>
                <a:ext uri="{FF2B5EF4-FFF2-40B4-BE49-F238E27FC236}">
                  <a16:creationId xmlns:a16="http://schemas.microsoft.com/office/drawing/2014/main" id="{A3CC031B-FBAB-7986-A160-4230EC2249C4}"/>
                </a:ext>
              </a:extLst>
            </p:cNvPr>
            <p:cNvGrpSpPr/>
            <p:nvPr/>
          </p:nvGrpSpPr>
          <p:grpSpPr>
            <a:xfrm>
              <a:off x="214787" y="2057400"/>
              <a:ext cx="2191385" cy="3960495"/>
              <a:chOff x="6222606" y="2052002"/>
              <a:chExt cx="2191385" cy="3960495"/>
            </a:xfrm>
            <a:effectLst>
              <a:outerShdw blurRad="254000" dist="127000" dir="2700000" algn="ctr" rotWithShape="0">
                <a:srgbClr val="73C8E5">
                  <a:alpha val="40000"/>
                </a:srgbClr>
              </a:outerShdw>
            </a:effectLst>
          </p:grpSpPr>
          <p:sp>
            <p:nvSpPr>
              <p:cNvPr id="5" name="object 2">
                <a:extLst>
                  <a:ext uri="{FF2B5EF4-FFF2-40B4-BE49-F238E27FC236}">
                    <a16:creationId xmlns:a16="http://schemas.microsoft.com/office/drawing/2014/main" id="{682D84F6-1A4C-116F-8ACB-4041A3D8C5F9}"/>
                  </a:ext>
                </a:extLst>
              </p:cNvPr>
              <p:cNvSpPr/>
              <p:nvPr/>
            </p:nvSpPr>
            <p:spPr>
              <a:xfrm>
                <a:off x="6222606" y="2052002"/>
                <a:ext cx="2191385" cy="3960495"/>
              </a:xfrm>
              <a:custGeom>
                <a:avLst/>
                <a:gdLst/>
                <a:ahLst/>
                <a:cxnLst/>
                <a:rect l="l" t="t" r="r" b="b"/>
                <a:pathLst>
                  <a:path w="2191384" h="3960495">
                    <a:moveTo>
                      <a:pt x="2190953" y="0"/>
                    </a:moveTo>
                    <a:lnTo>
                      <a:pt x="0" y="0"/>
                    </a:lnTo>
                    <a:lnTo>
                      <a:pt x="0" y="3959999"/>
                    </a:lnTo>
                    <a:lnTo>
                      <a:pt x="2190953" y="3959999"/>
                    </a:lnTo>
                    <a:lnTo>
                      <a:pt x="2190953" y="0"/>
                    </a:lnTo>
                    <a:close/>
                  </a:path>
                </a:pathLst>
              </a:custGeom>
              <a:solidFill>
                <a:srgbClr val="FFFFFF"/>
              </a:solidFill>
              <a:effectLst>
                <a:outerShdw blurRad="254000" dist="127000" dir="2700000" sx="10000" sy="10000" algn="ctr" rotWithShape="0">
                  <a:srgbClr val="73C8E5">
                    <a:alpha val="40000"/>
                  </a:srgbClr>
                </a:outerShdw>
              </a:effectLst>
            </p:spPr>
            <p:txBody>
              <a:bodyPr wrap="square" lIns="0" tIns="0" rIns="0" bIns="0" rtlCol="0"/>
              <a:lstStyle/>
              <a:p>
                <a:endParaRPr dirty="0"/>
              </a:p>
            </p:txBody>
          </p:sp>
          <p:sp>
            <p:nvSpPr>
              <p:cNvPr id="6" name="object 8">
                <a:extLst>
                  <a:ext uri="{FF2B5EF4-FFF2-40B4-BE49-F238E27FC236}">
                    <a16:creationId xmlns:a16="http://schemas.microsoft.com/office/drawing/2014/main" id="{5DE9F6E1-E3A5-52A3-7D8E-A87657CB728F}"/>
                  </a:ext>
                </a:extLst>
              </p:cNvPr>
              <p:cNvSpPr/>
              <p:nvPr/>
            </p:nvSpPr>
            <p:spPr>
              <a:xfrm>
                <a:off x="6798329" y="2385760"/>
                <a:ext cx="1039494" cy="1072515"/>
              </a:xfrm>
              <a:custGeom>
                <a:avLst/>
                <a:gdLst/>
                <a:ahLst/>
                <a:cxnLst/>
                <a:rect l="l" t="t" r="r" b="b"/>
                <a:pathLst>
                  <a:path w="1039495" h="1072514">
                    <a:moveTo>
                      <a:pt x="525472" y="0"/>
                    </a:moveTo>
                    <a:lnTo>
                      <a:pt x="519029" y="673"/>
                    </a:lnTo>
                    <a:lnTo>
                      <a:pt x="512762" y="2524"/>
                    </a:lnTo>
                    <a:lnTo>
                      <a:pt x="22021" y="197659"/>
                    </a:lnTo>
                    <a:lnTo>
                      <a:pt x="21577" y="197900"/>
                    </a:lnTo>
                    <a:lnTo>
                      <a:pt x="19837" y="198688"/>
                    </a:lnTo>
                    <a:lnTo>
                      <a:pt x="18770" y="199221"/>
                    </a:lnTo>
                    <a:lnTo>
                      <a:pt x="17716" y="199793"/>
                    </a:lnTo>
                    <a:lnTo>
                      <a:pt x="16573" y="200517"/>
                    </a:lnTo>
                    <a:lnTo>
                      <a:pt x="16319" y="200644"/>
                    </a:lnTo>
                    <a:lnTo>
                      <a:pt x="7037" y="209407"/>
                    </a:lnTo>
                    <a:lnTo>
                      <a:pt x="6718" y="209800"/>
                    </a:lnTo>
                    <a:lnTo>
                      <a:pt x="0" y="763495"/>
                    </a:lnTo>
                    <a:lnTo>
                      <a:pt x="1258" y="772887"/>
                    </a:lnTo>
                    <a:lnTo>
                      <a:pt x="502386" y="1067889"/>
                    </a:lnTo>
                    <a:lnTo>
                      <a:pt x="502767" y="1068054"/>
                    </a:lnTo>
                    <a:lnTo>
                      <a:pt x="503288" y="1068320"/>
                    </a:lnTo>
                    <a:lnTo>
                      <a:pt x="505025" y="1069146"/>
                    </a:lnTo>
                    <a:lnTo>
                      <a:pt x="505599" y="1069463"/>
                    </a:lnTo>
                    <a:lnTo>
                      <a:pt x="507085" y="1070073"/>
                    </a:lnTo>
                    <a:lnTo>
                      <a:pt x="508838" y="1070606"/>
                    </a:lnTo>
                    <a:lnTo>
                      <a:pt x="510067" y="1071051"/>
                    </a:lnTo>
                    <a:lnTo>
                      <a:pt x="511680" y="1071470"/>
                    </a:lnTo>
                    <a:lnTo>
                      <a:pt x="514121" y="1071889"/>
                    </a:lnTo>
                    <a:lnTo>
                      <a:pt x="514642" y="1072029"/>
                    </a:lnTo>
                    <a:lnTo>
                      <a:pt x="516686" y="1072295"/>
                    </a:lnTo>
                    <a:lnTo>
                      <a:pt x="518210" y="1072397"/>
                    </a:lnTo>
                    <a:lnTo>
                      <a:pt x="521284" y="1072397"/>
                    </a:lnTo>
                    <a:lnTo>
                      <a:pt x="522808" y="1072295"/>
                    </a:lnTo>
                    <a:lnTo>
                      <a:pt x="524840" y="1072029"/>
                    </a:lnTo>
                    <a:lnTo>
                      <a:pt x="525335" y="1071889"/>
                    </a:lnTo>
                    <a:lnTo>
                      <a:pt x="526846" y="1071622"/>
                    </a:lnTo>
                    <a:lnTo>
                      <a:pt x="527910" y="1071457"/>
                    </a:lnTo>
                    <a:lnTo>
                      <a:pt x="529480" y="1071038"/>
                    </a:lnTo>
                    <a:lnTo>
                      <a:pt x="530021" y="1070810"/>
                    </a:lnTo>
                    <a:lnTo>
                      <a:pt x="532396" y="1070073"/>
                    </a:lnTo>
                    <a:lnTo>
                      <a:pt x="533869" y="1069463"/>
                    </a:lnTo>
                    <a:lnTo>
                      <a:pt x="534480" y="1069133"/>
                    </a:lnTo>
                    <a:lnTo>
                      <a:pt x="536917" y="1067952"/>
                    </a:lnTo>
                    <a:lnTo>
                      <a:pt x="537108" y="1067889"/>
                    </a:lnTo>
                    <a:lnTo>
                      <a:pt x="700572" y="975623"/>
                    </a:lnTo>
                    <a:lnTo>
                      <a:pt x="555421" y="975623"/>
                    </a:lnTo>
                    <a:lnTo>
                      <a:pt x="555421" y="871940"/>
                    </a:lnTo>
                    <a:lnTo>
                      <a:pt x="405663" y="871940"/>
                    </a:lnTo>
                    <a:lnTo>
                      <a:pt x="136436" y="723642"/>
                    </a:lnTo>
                    <a:lnTo>
                      <a:pt x="132600" y="716937"/>
                    </a:lnTo>
                    <a:lnTo>
                      <a:pt x="132600" y="669909"/>
                    </a:lnTo>
                    <a:lnTo>
                      <a:pt x="136436" y="667432"/>
                    </a:lnTo>
                    <a:lnTo>
                      <a:pt x="196812" y="667432"/>
                    </a:lnTo>
                    <a:lnTo>
                      <a:pt x="176695" y="656510"/>
                    </a:lnTo>
                    <a:lnTo>
                      <a:pt x="176695" y="482965"/>
                    </a:lnTo>
                    <a:lnTo>
                      <a:pt x="141325" y="464359"/>
                    </a:lnTo>
                    <a:lnTo>
                      <a:pt x="138429" y="460752"/>
                    </a:lnTo>
                    <a:lnTo>
                      <a:pt x="135445" y="452535"/>
                    </a:lnTo>
                    <a:lnTo>
                      <a:pt x="135610" y="448586"/>
                    </a:lnTo>
                    <a:lnTo>
                      <a:pt x="192493" y="375802"/>
                    </a:lnTo>
                    <a:lnTo>
                      <a:pt x="195186" y="375459"/>
                    </a:lnTo>
                    <a:lnTo>
                      <a:pt x="441350" y="375459"/>
                    </a:lnTo>
                    <a:lnTo>
                      <a:pt x="126796" y="232775"/>
                    </a:lnTo>
                    <a:lnTo>
                      <a:pt x="292265" y="166989"/>
                    </a:lnTo>
                    <a:lnTo>
                      <a:pt x="484840" y="166989"/>
                    </a:lnTo>
                    <a:lnTo>
                      <a:pt x="392214" y="127238"/>
                    </a:lnTo>
                    <a:lnTo>
                      <a:pt x="526453" y="73860"/>
                    </a:lnTo>
                    <a:lnTo>
                      <a:pt x="733472" y="73860"/>
                    </a:lnTo>
                    <a:lnTo>
                      <a:pt x="538238" y="2181"/>
                    </a:lnTo>
                    <a:lnTo>
                      <a:pt x="531929" y="502"/>
                    </a:lnTo>
                    <a:lnTo>
                      <a:pt x="525472" y="0"/>
                    </a:lnTo>
                    <a:close/>
                  </a:path>
                  <a:path w="1039495" h="1072514">
                    <a:moveTo>
                      <a:pt x="1039494" y="268525"/>
                    </a:moveTo>
                    <a:lnTo>
                      <a:pt x="968146" y="268525"/>
                    </a:lnTo>
                    <a:lnTo>
                      <a:pt x="968146" y="742667"/>
                    </a:lnTo>
                    <a:lnTo>
                      <a:pt x="555421" y="975623"/>
                    </a:lnTo>
                    <a:lnTo>
                      <a:pt x="700572" y="975623"/>
                    </a:lnTo>
                    <a:lnTo>
                      <a:pt x="1021359" y="794559"/>
                    </a:lnTo>
                    <a:lnTo>
                      <a:pt x="1028918" y="788846"/>
                    </a:lnTo>
                    <a:lnTo>
                      <a:pt x="1034627" y="781480"/>
                    </a:lnTo>
                    <a:lnTo>
                      <a:pt x="1038236" y="772887"/>
                    </a:lnTo>
                    <a:lnTo>
                      <a:pt x="1039494" y="763495"/>
                    </a:lnTo>
                    <a:lnTo>
                      <a:pt x="1039494" y="268525"/>
                    </a:lnTo>
                    <a:close/>
                  </a:path>
                  <a:path w="1039495" h="1072514">
                    <a:moveTo>
                      <a:pt x="196812" y="667432"/>
                    </a:moveTo>
                    <a:lnTo>
                      <a:pt x="136436" y="667432"/>
                    </a:lnTo>
                    <a:lnTo>
                      <a:pt x="405663" y="814346"/>
                    </a:lnTo>
                    <a:lnTo>
                      <a:pt x="409676" y="821242"/>
                    </a:lnTo>
                    <a:lnTo>
                      <a:pt x="409676" y="869476"/>
                    </a:lnTo>
                    <a:lnTo>
                      <a:pt x="405663" y="871940"/>
                    </a:lnTo>
                    <a:lnTo>
                      <a:pt x="555421" y="871940"/>
                    </a:lnTo>
                    <a:lnTo>
                      <a:pt x="555421" y="758009"/>
                    </a:lnTo>
                    <a:lnTo>
                      <a:pt x="363702" y="758009"/>
                    </a:lnTo>
                    <a:lnTo>
                      <a:pt x="319189" y="733866"/>
                    </a:lnTo>
                    <a:lnTo>
                      <a:pt x="319189" y="680043"/>
                    </a:lnTo>
                    <a:lnTo>
                      <a:pt x="220040" y="680043"/>
                    </a:lnTo>
                    <a:lnTo>
                      <a:pt x="196812" y="667432"/>
                    </a:lnTo>
                    <a:close/>
                  </a:path>
                  <a:path w="1039495" h="1072514">
                    <a:moveTo>
                      <a:pt x="363702" y="581479"/>
                    </a:moveTo>
                    <a:lnTo>
                      <a:pt x="363702" y="758009"/>
                    </a:lnTo>
                    <a:lnTo>
                      <a:pt x="555421" y="758009"/>
                    </a:lnTo>
                    <a:lnTo>
                      <a:pt x="555421" y="600884"/>
                    </a:lnTo>
                    <a:lnTo>
                      <a:pt x="400545" y="600884"/>
                    </a:lnTo>
                    <a:lnTo>
                      <a:pt x="363702" y="581479"/>
                    </a:lnTo>
                    <a:close/>
                  </a:path>
                  <a:path w="1039495" h="1072514">
                    <a:moveTo>
                      <a:pt x="220040" y="505812"/>
                    </a:moveTo>
                    <a:lnTo>
                      <a:pt x="220040" y="680043"/>
                    </a:lnTo>
                    <a:lnTo>
                      <a:pt x="319189" y="680043"/>
                    </a:lnTo>
                    <a:lnTo>
                      <a:pt x="319189" y="558047"/>
                    </a:lnTo>
                    <a:lnTo>
                      <a:pt x="282905" y="538921"/>
                    </a:lnTo>
                    <a:lnTo>
                      <a:pt x="279933" y="535263"/>
                    </a:lnTo>
                    <a:lnTo>
                      <a:pt x="276885" y="526919"/>
                    </a:lnTo>
                    <a:lnTo>
                      <a:pt x="276962" y="524710"/>
                    </a:lnTo>
                    <a:lnTo>
                      <a:pt x="255943" y="524710"/>
                    </a:lnTo>
                    <a:lnTo>
                      <a:pt x="220040" y="505812"/>
                    </a:lnTo>
                    <a:close/>
                  </a:path>
                  <a:path w="1039495" h="1072514">
                    <a:moveTo>
                      <a:pt x="602225" y="449246"/>
                    </a:moveTo>
                    <a:lnTo>
                      <a:pt x="338175" y="449246"/>
                    </a:lnTo>
                    <a:lnTo>
                      <a:pt x="344144" y="452320"/>
                    </a:lnTo>
                    <a:lnTo>
                      <a:pt x="346900" y="455482"/>
                    </a:lnTo>
                    <a:lnTo>
                      <a:pt x="348526" y="459216"/>
                    </a:lnTo>
                    <a:lnTo>
                      <a:pt x="406527" y="590953"/>
                    </a:lnTo>
                    <a:lnTo>
                      <a:pt x="406692" y="595182"/>
                    </a:lnTo>
                    <a:lnTo>
                      <a:pt x="403593" y="600363"/>
                    </a:lnTo>
                    <a:lnTo>
                      <a:pt x="400545" y="600884"/>
                    </a:lnTo>
                    <a:lnTo>
                      <a:pt x="555421" y="600884"/>
                    </a:lnTo>
                    <a:lnTo>
                      <a:pt x="555421" y="472360"/>
                    </a:lnTo>
                    <a:lnTo>
                      <a:pt x="602225" y="449246"/>
                    </a:lnTo>
                    <a:close/>
                  </a:path>
                  <a:path w="1039495" h="1072514">
                    <a:moveTo>
                      <a:pt x="808126" y="393798"/>
                    </a:moveTo>
                    <a:lnTo>
                      <a:pt x="714502" y="393798"/>
                    </a:lnTo>
                    <a:lnTo>
                      <a:pt x="714502" y="583803"/>
                    </a:lnTo>
                    <a:lnTo>
                      <a:pt x="808126" y="536990"/>
                    </a:lnTo>
                    <a:lnTo>
                      <a:pt x="808126" y="393798"/>
                    </a:lnTo>
                    <a:close/>
                  </a:path>
                  <a:path w="1039495" h="1072514">
                    <a:moveTo>
                      <a:pt x="441350" y="375459"/>
                    </a:moveTo>
                    <a:lnTo>
                      <a:pt x="195186" y="375459"/>
                    </a:lnTo>
                    <a:lnTo>
                      <a:pt x="200977" y="378456"/>
                    </a:lnTo>
                    <a:lnTo>
                      <a:pt x="203695" y="381568"/>
                    </a:lnTo>
                    <a:lnTo>
                      <a:pt x="261772" y="514867"/>
                    </a:lnTo>
                    <a:lnTo>
                      <a:pt x="261937" y="519045"/>
                    </a:lnTo>
                    <a:lnTo>
                      <a:pt x="258914" y="524189"/>
                    </a:lnTo>
                    <a:lnTo>
                      <a:pt x="255943" y="524710"/>
                    </a:lnTo>
                    <a:lnTo>
                      <a:pt x="276962" y="524710"/>
                    </a:lnTo>
                    <a:lnTo>
                      <a:pt x="277025" y="522932"/>
                    </a:lnTo>
                    <a:lnTo>
                      <a:pt x="335406" y="449564"/>
                    </a:lnTo>
                    <a:lnTo>
                      <a:pt x="338175" y="449246"/>
                    </a:lnTo>
                    <a:lnTo>
                      <a:pt x="602225" y="449246"/>
                    </a:lnTo>
                    <a:lnTo>
                      <a:pt x="680222" y="410727"/>
                    </a:lnTo>
                    <a:lnTo>
                      <a:pt x="519099" y="410727"/>
                    </a:lnTo>
                    <a:lnTo>
                      <a:pt x="441350" y="375459"/>
                    </a:lnTo>
                    <a:close/>
                  </a:path>
                  <a:path w="1039495" h="1072514">
                    <a:moveTo>
                      <a:pt x="484840" y="166989"/>
                    </a:moveTo>
                    <a:lnTo>
                      <a:pt x="292265" y="166989"/>
                    </a:lnTo>
                    <a:lnTo>
                      <a:pt x="670661" y="335861"/>
                    </a:lnTo>
                    <a:lnTo>
                      <a:pt x="519099" y="410727"/>
                    </a:lnTo>
                    <a:lnTo>
                      <a:pt x="680222" y="410727"/>
                    </a:lnTo>
                    <a:lnTo>
                      <a:pt x="714502" y="393798"/>
                    </a:lnTo>
                    <a:lnTo>
                      <a:pt x="808126" y="393798"/>
                    </a:lnTo>
                    <a:lnTo>
                      <a:pt x="808126" y="347557"/>
                    </a:lnTo>
                    <a:lnTo>
                      <a:pt x="928366" y="288172"/>
                    </a:lnTo>
                    <a:lnTo>
                      <a:pt x="767219" y="288172"/>
                    </a:lnTo>
                    <a:lnTo>
                      <a:pt x="484840" y="166989"/>
                    </a:lnTo>
                    <a:close/>
                  </a:path>
                  <a:path w="1039495" h="1072514">
                    <a:moveTo>
                      <a:pt x="733472" y="73860"/>
                    </a:moveTo>
                    <a:lnTo>
                      <a:pt x="526453" y="73860"/>
                    </a:lnTo>
                    <a:lnTo>
                      <a:pt x="913472" y="215947"/>
                    </a:lnTo>
                    <a:lnTo>
                      <a:pt x="767219" y="288172"/>
                    </a:lnTo>
                    <a:lnTo>
                      <a:pt x="928366" y="288172"/>
                    </a:lnTo>
                    <a:lnTo>
                      <a:pt x="968146" y="268525"/>
                    </a:lnTo>
                    <a:lnTo>
                      <a:pt x="1039494" y="268525"/>
                    </a:lnTo>
                    <a:lnTo>
                      <a:pt x="1039368" y="208251"/>
                    </a:lnTo>
                    <a:lnTo>
                      <a:pt x="1038110" y="201431"/>
                    </a:lnTo>
                    <a:lnTo>
                      <a:pt x="1037831" y="200402"/>
                    </a:lnTo>
                    <a:lnTo>
                      <a:pt x="1035176" y="194179"/>
                    </a:lnTo>
                    <a:lnTo>
                      <a:pt x="1035011" y="193824"/>
                    </a:lnTo>
                    <a:lnTo>
                      <a:pt x="1034148" y="192325"/>
                    </a:lnTo>
                    <a:lnTo>
                      <a:pt x="1033424" y="191182"/>
                    </a:lnTo>
                    <a:lnTo>
                      <a:pt x="1032535" y="189950"/>
                    </a:lnTo>
                    <a:lnTo>
                      <a:pt x="1032319" y="189696"/>
                    </a:lnTo>
                    <a:lnTo>
                      <a:pt x="1031595" y="188731"/>
                    </a:lnTo>
                    <a:lnTo>
                      <a:pt x="1026591" y="183702"/>
                    </a:lnTo>
                    <a:lnTo>
                      <a:pt x="1026350" y="183473"/>
                    </a:lnTo>
                    <a:lnTo>
                      <a:pt x="1017206" y="178088"/>
                    </a:lnTo>
                    <a:lnTo>
                      <a:pt x="1016673" y="177834"/>
                    </a:lnTo>
                    <a:lnTo>
                      <a:pt x="733472" y="73860"/>
                    </a:lnTo>
                    <a:close/>
                  </a:path>
                </a:pathLst>
              </a:custGeom>
              <a:solidFill>
                <a:srgbClr val="6FCDF3"/>
              </a:solidFill>
            </p:spPr>
            <p:txBody>
              <a:bodyPr wrap="square" lIns="0" tIns="0" rIns="0" bIns="0" rtlCol="0"/>
              <a:lstStyle/>
              <a:p>
                <a:endParaRPr/>
              </a:p>
            </p:txBody>
          </p:sp>
          <p:sp>
            <p:nvSpPr>
              <p:cNvPr id="7" name="object 9">
                <a:extLst>
                  <a:ext uri="{FF2B5EF4-FFF2-40B4-BE49-F238E27FC236}">
                    <a16:creationId xmlns:a16="http://schemas.microsoft.com/office/drawing/2014/main" id="{0A663C17-F185-5DBA-127A-A0A8AE6874A1}"/>
                  </a:ext>
                </a:extLst>
              </p:cNvPr>
              <p:cNvSpPr txBox="1"/>
              <p:nvPr/>
            </p:nvSpPr>
            <p:spPr>
              <a:xfrm>
                <a:off x="6222606" y="3600113"/>
                <a:ext cx="2191385" cy="1808187"/>
              </a:xfrm>
              <a:prstGeom prst="rect">
                <a:avLst/>
              </a:prstGeom>
            </p:spPr>
            <p:txBody>
              <a:bodyPr vert="horz" wrap="square" lIns="0" tIns="0" rIns="0" bIns="0" rtlCol="0">
                <a:spAutoFit/>
              </a:bodyPr>
              <a:lstStyle/>
              <a:p>
                <a:pPr marL="121920">
                  <a:lnSpc>
                    <a:spcPct val="100000"/>
                  </a:lnSpc>
                  <a:spcBef>
                    <a:spcPts val="3795"/>
                  </a:spcBef>
                </a:pPr>
                <a:r>
                  <a:rPr sz="5350" b="1" spc="-25" dirty="0">
                    <a:solidFill>
                      <a:srgbClr val="0067B1"/>
                    </a:solidFill>
                    <a:latin typeface="Arial"/>
                    <a:cs typeface="Arial"/>
                  </a:rPr>
                  <a:t>90%</a:t>
                </a:r>
                <a:endParaRPr sz="5350" dirty="0">
                  <a:latin typeface="Arial"/>
                  <a:cs typeface="Arial"/>
                </a:endParaRPr>
              </a:p>
              <a:p>
                <a:pPr marL="143510" marR="332740">
                  <a:lnSpc>
                    <a:spcPct val="100000"/>
                  </a:lnSpc>
                  <a:spcBef>
                    <a:spcPts val="25"/>
                  </a:spcBef>
                </a:pPr>
                <a:r>
                  <a:rPr sz="1600" b="1" dirty="0">
                    <a:solidFill>
                      <a:srgbClr val="19124D"/>
                    </a:solidFill>
                    <a:latin typeface="Arial"/>
                    <a:cs typeface="Arial"/>
                  </a:rPr>
                  <a:t>of</a:t>
                </a:r>
                <a:r>
                  <a:rPr sz="1600" b="1" spc="-65" dirty="0">
                    <a:solidFill>
                      <a:srgbClr val="19124D"/>
                    </a:solidFill>
                    <a:latin typeface="Arial"/>
                    <a:cs typeface="Arial"/>
                  </a:rPr>
                  <a:t> </a:t>
                </a:r>
                <a:r>
                  <a:rPr sz="1600" b="1" dirty="0">
                    <a:solidFill>
                      <a:srgbClr val="19124D"/>
                    </a:solidFill>
                    <a:latin typeface="Arial"/>
                    <a:cs typeface="Arial"/>
                  </a:rPr>
                  <a:t>all</a:t>
                </a:r>
                <a:r>
                  <a:rPr sz="1600" b="1" spc="-65" dirty="0">
                    <a:solidFill>
                      <a:srgbClr val="19124D"/>
                    </a:solidFill>
                    <a:latin typeface="Arial"/>
                    <a:cs typeface="Arial"/>
                  </a:rPr>
                  <a:t> </a:t>
                </a:r>
                <a:r>
                  <a:rPr sz="1600" b="1" spc="-10" dirty="0">
                    <a:solidFill>
                      <a:srgbClr val="19124D"/>
                    </a:solidFill>
                    <a:latin typeface="Arial"/>
                    <a:cs typeface="Arial"/>
                  </a:rPr>
                  <a:t>goods</a:t>
                </a:r>
                <a:r>
                  <a:rPr sz="1600" b="1" spc="-65" dirty="0">
                    <a:solidFill>
                      <a:srgbClr val="19124D"/>
                    </a:solidFill>
                    <a:latin typeface="Arial"/>
                    <a:cs typeface="Arial"/>
                  </a:rPr>
                  <a:t> </a:t>
                </a:r>
                <a:r>
                  <a:rPr sz="1600" b="1" spc="-20" dirty="0">
                    <a:solidFill>
                      <a:srgbClr val="19124D"/>
                    </a:solidFill>
                    <a:latin typeface="Arial"/>
                    <a:cs typeface="Arial"/>
                  </a:rPr>
                  <a:t>into </a:t>
                </a:r>
                <a:r>
                  <a:rPr sz="1600" b="1" dirty="0">
                    <a:solidFill>
                      <a:srgbClr val="19124D"/>
                    </a:solidFill>
                    <a:latin typeface="Arial"/>
                    <a:cs typeface="Arial"/>
                  </a:rPr>
                  <a:t>and</a:t>
                </a:r>
                <a:r>
                  <a:rPr sz="1600" b="1" spc="-70" dirty="0">
                    <a:solidFill>
                      <a:srgbClr val="19124D"/>
                    </a:solidFill>
                    <a:latin typeface="Arial"/>
                    <a:cs typeface="Arial"/>
                  </a:rPr>
                  <a:t> </a:t>
                </a:r>
                <a:r>
                  <a:rPr sz="1600" b="1" dirty="0">
                    <a:solidFill>
                      <a:srgbClr val="19124D"/>
                    </a:solidFill>
                    <a:latin typeface="Arial"/>
                    <a:cs typeface="Arial"/>
                  </a:rPr>
                  <a:t>out</a:t>
                </a:r>
                <a:r>
                  <a:rPr sz="1600" b="1" spc="-70" dirty="0">
                    <a:solidFill>
                      <a:srgbClr val="19124D"/>
                    </a:solidFill>
                    <a:latin typeface="Arial"/>
                    <a:cs typeface="Arial"/>
                  </a:rPr>
                  <a:t> </a:t>
                </a:r>
                <a:r>
                  <a:rPr sz="1600" b="1" dirty="0">
                    <a:solidFill>
                      <a:srgbClr val="19124D"/>
                    </a:solidFill>
                    <a:latin typeface="Arial"/>
                    <a:cs typeface="Arial"/>
                  </a:rPr>
                  <a:t>of</a:t>
                </a:r>
                <a:r>
                  <a:rPr sz="1600" b="1" spc="-65" dirty="0">
                    <a:solidFill>
                      <a:srgbClr val="19124D"/>
                    </a:solidFill>
                    <a:latin typeface="Arial"/>
                    <a:cs typeface="Arial"/>
                  </a:rPr>
                  <a:t> </a:t>
                </a:r>
                <a:r>
                  <a:rPr sz="1600" b="1" spc="-10" dirty="0">
                    <a:solidFill>
                      <a:srgbClr val="19124D"/>
                    </a:solidFill>
                    <a:latin typeface="Arial"/>
                    <a:cs typeface="Arial"/>
                  </a:rPr>
                  <a:t>Ireland </a:t>
                </a:r>
                <a:r>
                  <a:rPr sz="1600" b="1" dirty="0">
                    <a:solidFill>
                      <a:srgbClr val="19124D"/>
                    </a:solidFill>
                    <a:latin typeface="Arial"/>
                    <a:cs typeface="Arial"/>
                  </a:rPr>
                  <a:t>move</a:t>
                </a:r>
                <a:r>
                  <a:rPr sz="1600" b="1" spc="-90" dirty="0">
                    <a:solidFill>
                      <a:srgbClr val="19124D"/>
                    </a:solidFill>
                    <a:latin typeface="Arial"/>
                    <a:cs typeface="Arial"/>
                  </a:rPr>
                  <a:t> </a:t>
                </a:r>
                <a:r>
                  <a:rPr sz="1600" b="1" spc="-10" dirty="0">
                    <a:solidFill>
                      <a:srgbClr val="19124D"/>
                    </a:solidFill>
                    <a:latin typeface="Arial"/>
                    <a:cs typeface="Arial"/>
                  </a:rPr>
                  <a:t>through</a:t>
                </a:r>
                <a:r>
                  <a:rPr sz="1600" b="1" spc="-90" dirty="0">
                    <a:solidFill>
                      <a:srgbClr val="19124D"/>
                    </a:solidFill>
                    <a:latin typeface="Arial"/>
                    <a:cs typeface="Arial"/>
                  </a:rPr>
                  <a:t> </a:t>
                </a:r>
                <a:r>
                  <a:rPr sz="1600" b="1" spc="-25" dirty="0">
                    <a:solidFill>
                      <a:srgbClr val="19124D"/>
                    </a:solidFill>
                    <a:latin typeface="Arial"/>
                    <a:cs typeface="Arial"/>
                  </a:rPr>
                  <a:t>our </a:t>
                </a:r>
                <a:r>
                  <a:rPr sz="1600" b="1" spc="-10" dirty="0">
                    <a:solidFill>
                      <a:srgbClr val="19124D"/>
                    </a:solidFill>
                    <a:latin typeface="Arial"/>
                    <a:cs typeface="Arial"/>
                  </a:rPr>
                  <a:t>ports.</a:t>
                </a:r>
                <a:endParaRPr sz="1600" dirty="0">
                  <a:latin typeface="Arial"/>
                  <a:cs typeface="Arial"/>
                </a:endParaRPr>
              </a:p>
            </p:txBody>
          </p:sp>
        </p:grpSp>
        <p:grpSp>
          <p:nvGrpSpPr>
            <p:cNvPr id="2" name="Group 1">
              <a:extLst>
                <a:ext uri="{FF2B5EF4-FFF2-40B4-BE49-F238E27FC236}">
                  <a16:creationId xmlns:a16="http://schemas.microsoft.com/office/drawing/2014/main" id="{B96F0765-93A8-1E45-A72E-E17DB71F8910}"/>
                </a:ext>
              </a:extLst>
            </p:cNvPr>
            <p:cNvGrpSpPr/>
            <p:nvPr/>
          </p:nvGrpSpPr>
          <p:grpSpPr>
            <a:xfrm>
              <a:off x="2608679" y="2057400"/>
              <a:ext cx="2191385" cy="3960495"/>
              <a:chOff x="9642246" y="2052002"/>
              <a:chExt cx="2191385" cy="3960495"/>
            </a:xfrm>
          </p:grpSpPr>
          <p:sp>
            <p:nvSpPr>
              <p:cNvPr id="31" name="object 12">
                <a:extLst>
                  <a:ext uri="{FF2B5EF4-FFF2-40B4-BE49-F238E27FC236}">
                    <a16:creationId xmlns:a16="http://schemas.microsoft.com/office/drawing/2014/main" id="{48E484EF-1E92-203B-465A-20EA92AB3BF7}"/>
                  </a:ext>
                </a:extLst>
              </p:cNvPr>
              <p:cNvSpPr/>
              <p:nvPr/>
            </p:nvSpPr>
            <p:spPr>
              <a:xfrm>
                <a:off x="9642246" y="2052002"/>
                <a:ext cx="2191385" cy="3960495"/>
              </a:xfrm>
              <a:custGeom>
                <a:avLst/>
                <a:gdLst/>
                <a:ahLst/>
                <a:cxnLst/>
                <a:rect l="l" t="t" r="r" b="b"/>
                <a:pathLst>
                  <a:path w="2191384" h="3960495">
                    <a:moveTo>
                      <a:pt x="2190953" y="0"/>
                    </a:moveTo>
                    <a:lnTo>
                      <a:pt x="0" y="0"/>
                    </a:lnTo>
                    <a:lnTo>
                      <a:pt x="0" y="3959999"/>
                    </a:lnTo>
                    <a:lnTo>
                      <a:pt x="2190953" y="3959999"/>
                    </a:lnTo>
                    <a:lnTo>
                      <a:pt x="2190953" y="0"/>
                    </a:lnTo>
                    <a:close/>
                  </a:path>
                </a:pathLst>
              </a:custGeom>
              <a:solidFill>
                <a:srgbClr val="FFFFFF"/>
              </a:solidFill>
              <a:effectLst>
                <a:outerShdw blurRad="254000" dist="127000" dir="2700000" algn="ctr" rotWithShape="0">
                  <a:srgbClr val="73C8E5">
                    <a:alpha val="40000"/>
                  </a:srgbClr>
                </a:outerShdw>
              </a:effectLst>
            </p:spPr>
            <p:txBody>
              <a:bodyPr wrap="square" lIns="0" tIns="0" rIns="0" bIns="0" rtlCol="0"/>
              <a:lstStyle/>
              <a:p>
                <a:endParaRPr/>
              </a:p>
            </p:txBody>
          </p:sp>
          <p:sp>
            <p:nvSpPr>
              <p:cNvPr id="32" name="object 13">
                <a:extLst>
                  <a:ext uri="{FF2B5EF4-FFF2-40B4-BE49-F238E27FC236}">
                    <a16:creationId xmlns:a16="http://schemas.microsoft.com/office/drawing/2014/main" id="{73A7D9DE-2908-B420-2165-772B91BE63E2}"/>
                  </a:ext>
                </a:extLst>
              </p:cNvPr>
              <p:cNvSpPr txBox="1"/>
              <p:nvPr/>
            </p:nvSpPr>
            <p:spPr>
              <a:xfrm>
                <a:off x="9642246" y="3600113"/>
                <a:ext cx="2191385" cy="1561966"/>
              </a:xfrm>
              <a:prstGeom prst="rect">
                <a:avLst/>
              </a:prstGeom>
            </p:spPr>
            <p:txBody>
              <a:bodyPr vert="horz" wrap="square" lIns="0" tIns="0" rIns="0" bIns="0" rtlCol="0">
                <a:spAutoFit/>
              </a:bodyPr>
              <a:lstStyle/>
              <a:p>
                <a:pPr marL="116205">
                  <a:lnSpc>
                    <a:spcPct val="100000"/>
                  </a:lnSpc>
                  <a:spcBef>
                    <a:spcPts val="3795"/>
                  </a:spcBef>
                </a:pPr>
                <a:r>
                  <a:rPr sz="5350" b="1" spc="-25" dirty="0">
                    <a:solidFill>
                      <a:srgbClr val="0067B1"/>
                    </a:solidFill>
                    <a:latin typeface="Arial"/>
                    <a:cs typeface="Arial"/>
                  </a:rPr>
                  <a:t>85%</a:t>
                </a:r>
                <a:endParaRPr sz="5350" dirty="0">
                  <a:latin typeface="Arial"/>
                  <a:cs typeface="Arial"/>
                </a:endParaRPr>
              </a:p>
              <a:p>
                <a:pPr marL="143510" marR="554355">
                  <a:lnSpc>
                    <a:spcPct val="100000"/>
                  </a:lnSpc>
                  <a:spcBef>
                    <a:spcPts val="25"/>
                  </a:spcBef>
                </a:pPr>
                <a:r>
                  <a:rPr sz="1600" b="1" dirty="0">
                    <a:solidFill>
                      <a:srgbClr val="19124D"/>
                    </a:solidFill>
                    <a:latin typeface="Arial"/>
                    <a:cs typeface="Arial"/>
                  </a:rPr>
                  <a:t>Less</a:t>
                </a:r>
                <a:r>
                  <a:rPr sz="1600" b="1" spc="-95" dirty="0">
                    <a:solidFill>
                      <a:srgbClr val="19124D"/>
                    </a:solidFill>
                    <a:latin typeface="Arial"/>
                    <a:cs typeface="Arial"/>
                  </a:rPr>
                  <a:t> </a:t>
                </a:r>
                <a:r>
                  <a:rPr sz="1600" b="1" spc="-25" dirty="0">
                    <a:solidFill>
                      <a:srgbClr val="19124D"/>
                    </a:solidFill>
                    <a:latin typeface="Arial"/>
                    <a:cs typeface="Arial"/>
                  </a:rPr>
                  <a:t>emissions </a:t>
                </a:r>
                <a:r>
                  <a:rPr sz="1600" b="1" dirty="0">
                    <a:solidFill>
                      <a:srgbClr val="19124D"/>
                    </a:solidFill>
                    <a:latin typeface="Arial"/>
                    <a:cs typeface="Arial"/>
                  </a:rPr>
                  <a:t>–</a:t>
                </a:r>
                <a:r>
                  <a:rPr sz="1600" b="1" spc="-55" dirty="0">
                    <a:solidFill>
                      <a:srgbClr val="19124D"/>
                    </a:solidFill>
                    <a:latin typeface="Arial"/>
                    <a:cs typeface="Arial"/>
                  </a:rPr>
                  <a:t> </a:t>
                </a:r>
                <a:r>
                  <a:rPr sz="1600" b="1" spc="-10" dirty="0">
                    <a:solidFill>
                      <a:srgbClr val="19124D"/>
                    </a:solidFill>
                    <a:latin typeface="Arial"/>
                    <a:cs typeface="Arial"/>
                  </a:rPr>
                  <a:t>Marine</a:t>
                </a:r>
                <a:r>
                  <a:rPr sz="1600" b="1" spc="-55" dirty="0">
                    <a:solidFill>
                      <a:srgbClr val="19124D"/>
                    </a:solidFill>
                    <a:latin typeface="Arial"/>
                    <a:cs typeface="Arial"/>
                  </a:rPr>
                  <a:t> </a:t>
                </a:r>
                <a:r>
                  <a:rPr sz="1600" b="1" spc="-20" dirty="0">
                    <a:solidFill>
                      <a:srgbClr val="19124D"/>
                    </a:solidFill>
                    <a:latin typeface="Arial"/>
                    <a:cs typeface="Arial"/>
                  </a:rPr>
                  <a:t>freight</a:t>
                </a:r>
                <a:endParaRPr sz="1600" dirty="0">
                  <a:latin typeface="Arial"/>
                  <a:cs typeface="Arial"/>
                </a:endParaRPr>
              </a:p>
              <a:p>
                <a:pPr marL="143510">
                  <a:lnSpc>
                    <a:spcPct val="100000"/>
                  </a:lnSpc>
                </a:pPr>
                <a:r>
                  <a:rPr sz="1600" b="1" spc="-20" dirty="0">
                    <a:solidFill>
                      <a:srgbClr val="19124D"/>
                    </a:solidFill>
                    <a:latin typeface="Arial"/>
                    <a:cs typeface="Arial"/>
                  </a:rPr>
                  <a:t>versus</a:t>
                </a:r>
                <a:r>
                  <a:rPr sz="1600" b="1" spc="-95" dirty="0">
                    <a:solidFill>
                      <a:srgbClr val="19124D"/>
                    </a:solidFill>
                    <a:latin typeface="Arial"/>
                    <a:cs typeface="Arial"/>
                  </a:rPr>
                  <a:t> </a:t>
                </a:r>
                <a:r>
                  <a:rPr sz="1600" b="1" dirty="0">
                    <a:solidFill>
                      <a:srgbClr val="19124D"/>
                    </a:solidFill>
                    <a:latin typeface="Arial"/>
                    <a:cs typeface="Arial"/>
                  </a:rPr>
                  <a:t>Air</a:t>
                </a:r>
                <a:r>
                  <a:rPr sz="1600" b="1" spc="-55" dirty="0">
                    <a:solidFill>
                      <a:srgbClr val="19124D"/>
                    </a:solidFill>
                    <a:latin typeface="Arial"/>
                    <a:cs typeface="Arial"/>
                  </a:rPr>
                  <a:t> </a:t>
                </a:r>
                <a:r>
                  <a:rPr sz="1600" b="1" spc="-10" dirty="0">
                    <a:solidFill>
                      <a:srgbClr val="19124D"/>
                    </a:solidFill>
                    <a:latin typeface="Arial"/>
                    <a:cs typeface="Arial"/>
                  </a:rPr>
                  <a:t>freight.</a:t>
                </a:r>
                <a:endParaRPr sz="1600" dirty="0">
                  <a:latin typeface="Arial"/>
                  <a:cs typeface="Arial"/>
                </a:endParaRPr>
              </a:p>
            </p:txBody>
          </p:sp>
          <p:grpSp>
            <p:nvGrpSpPr>
              <p:cNvPr id="33" name="object 28">
                <a:extLst>
                  <a:ext uri="{FF2B5EF4-FFF2-40B4-BE49-F238E27FC236}">
                    <a16:creationId xmlns:a16="http://schemas.microsoft.com/office/drawing/2014/main" id="{2E38B947-A0DC-2BAD-6691-4A63FBEFC73D}"/>
                  </a:ext>
                </a:extLst>
              </p:cNvPr>
              <p:cNvGrpSpPr/>
              <p:nvPr/>
            </p:nvGrpSpPr>
            <p:grpSpPr>
              <a:xfrm>
                <a:off x="10278188" y="2333555"/>
                <a:ext cx="919480" cy="1092835"/>
                <a:chOff x="10278188" y="2333555"/>
                <a:chExt cx="919480" cy="1092835"/>
              </a:xfrm>
            </p:grpSpPr>
            <p:sp>
              <p:nvSpPr>
                <p:cNvPr id="34" name="object 29">
                  <a:extLst>
                    <a:ext uri="{FF2B5EF4-FFF2-40B4-BE49-F238E27FC236}">
                      <a16:creationId xmlns:a16="http://schemas.microsoft.com/office/drawing/2014/main" id="{A2F50089-35B4-B1E1-FE00-85934910E372}"/>
                    </a:ext>
                  </a:extLst>
                </p:cNvPr>
                <p:cNvSpPr/>
                <p:nvPr/>
              </p:nvSpPr>
              <p:spPr>
                <a:xfrm>
                  <a:off x="10471074" y="2567304"/>
                  <a:ext cx="426084" cy="344170"/>
                </a:xfrm>
                <a:custGeom>
                  <a:avLst/>
                  <a:gdLst/>
                  <a:ahLst/>
                  <a:cxnLst/>
                  <a:rect l="l" t="t" r="r" b="b"/>
                  <a:pathLst>
                    <a:path w="426084" h="344169">
                      <a:moveTo>
                        <a:pt x="186397" y="93294"/>
                      </a:moveTo>
                      <a:lnTo>
                        <a:pt x="179057" y="57023"/>
                      </a:lnTo>
                      <a:lnTo>
                        <a:pt x="159067" y="27355"/>
                      </a:lnTo>
                      <a:lnTo>
                        <a:pt x="129438" y="7340"/>
                      </a:lnTo>
                      <a:lnTo>
                        <a:pt x="93192" y="0"/>
                      </a:lnTo>
                      <a:lnTo>
                        <a:pt x="56946" y="7340"/>
                      </a:lnTo>
                      <a:lnTo>
                        <a:pt x="27317" y="27355"/>
                      </a:lnTo>
                      <a:lnTo>
                        <a:pt x="7327" y="57023"/>
                      </a:lnTo>
                      <a:lnTo>
                        <a:pt x="0" y="93294"/>
                      </a:lnTo>
                      <a:lnTo>
                        <a:pt x="0" y="250304"/>
                      </a:lnTo>
                      <a:lnTo>
                        <a:pt x="7327" y="286575"/>
                      </a:lnTo>
                      <a:lnTo>
                        <a:pt x="27317" y="316230"/>
                      </a:lnTo>
                      <a:lnTo>
                        <a:pt x="56946" y="336245"/>
                      </a:lnTo>
                      <a:lnTo>
                        <a:pt x="93192" y="343585"/>
                      </a:lnTo>
                      <a:lnTo>
                        <a:pt x="129438" y="336245"/>
                      </a:lnTo>
                      <a:lnTo>
                        <a:pt x="159067" y="316230"/>
                      </a:lnTo>
                      <a:lnTo>
                        <a:pt x="179057" y="286575"/>
                      </a:lnTo>
                      <a:lnTo>
                        <a:pt x="186397" y="250304"/>
                      </a:lnTo>
                      <a:lnTo>
                        <a:pt x="184708" y="241935"/>
                      </a:lnTo>
                      <a:lnTo>
                        <a:pt x="145135" y="241935"/>
                      </a:lnTo>
                      <a:lnTo>
                        <a:pt x="139484" y="269862"/>
                      </a:lnTo>
                      <a:lnTo>
                        <a:pt x="128701" y="285838"/>
                      </a:lnTo>
                      <a:lnTo>
                        <a:pt x="112737" y="296621"/>
                      </a:lnTo>
                      <a:lnTo>
                        <a:pt x="93192" y="300583"/>
                      </a:lnTo>
                      <a:lnTo>
                        <a:pt x="73647" y="296621"/>
                      </a:lnTo>
                      <a:lnTo>
                        <a:pt x="57683" y="285838"/>
                      </a:lnTo>
                      <a:lnTo>
                        <a:pt x="46901" y="269862"/>
                      </a:lnTo>
                      <a:lnTo>
                        <a:pt x="42951" y="250304"/>
                      </a:lnTo>
                      <a:lnTo>
                        <a:pt x="42951" y="93294"/>
                      </a:lnTo>
                      <a:lnTo>
                        <a:pt x="46901" y="73736"/>
                      </a:lnTo>
                      <a:lnTo>
                        <a:pt x="57683" y="57746"/>
                      </a:lnTo>
                      <a:lnTo>
                        <a:pt x="73647" y="46964"/>
                      </a:lnTo>
                      <a:lnTo>
                        <a:pt x="93192" y="43002"/>
                      </a:lnTo>
                      <a:lnTo>
                        <a:pt x="112737" y="46964"/>
                      </a:lnTo>
                      <a:lnTo>
                        <a:pt x="128701" y="57746"/>
                      </a:lnTo>
                      <a:lnTo>
                        <a:pt x="139484" y="73736"/>
                      </a:lnTo>
                      <a:lnTo>
                        <a:pt x="145135" y="101663"/>
                      </a:lnTo>
                      <a:lnTo>
                        <a:pt x="149733" y="108496"/>
                      </a:lnTo>
                      <a:lnTo>
                        <a:pt x="156552" y="113106"/>
                      </a:lnTo>
                      <a:lnTo>
                        <a:pt x="164922" y="114795"/>
                      </a:lnTo>
                      <a:lnTo>
                        <a:pt x="173278" y="113106"/>
                      </a:lnTo>
                      <a:lnTo>
                        <a:pt x="180098" y="108496"/>
                      </a:lnTo>
                      <a:lnTo>
                        <a:pt x="184708" y="101663"/>
                      </a:lnTo>
                      <a:lnTo>
                        <a:pt x="186397" y="93294"/>
                      </a:lnTo>
                      <a:close/>
                    </a:path>
                    <a:path w="426084" h="344169">
                      <a:moveTo>
                        <a:pt x="425996" y="93294"/>
                      </a:moveTo>
                      <a:lnTo>
                        <a:pt x="418655" y="57023"/>
                      </a:lnTo>
                      <a:lnTo>
                        <a:pt x="409206" y="42989"/>
                      </a:lnTo>
                      <a:lnTo>
                        <a:pt x="398665" y="27355"/>
                      </a:lnTo>
                      <a:lnTo>
                        <a:pt x="383044" y="16814"/>
                      </a:lnTo>
                      <a:lnTo>
                        <a:pt x="383044" y="93294"/>
                      </a:lnTo>
                      <a:lnTo>
                        <a:pt x="383044" y="250291"/>
                      </a:lnTo>
                      <a:lnTo>
                        <a:pt x="379082" y="269849"/>
                      </a:lnTo>
                      <a:lnTo>
                        <a:pt x="368312" y="285838"/>
                      </a:lnTo>
                      <a:lnTo>
                        <a:pt x="352336" y="296633"/>
                      </a:lnTo>
                      <a:lnTo>
                        <a:pt x="332803" y="300583"/>
                      </a:lnTo>
                      <a:lnTo>
                        <a:pt x="313245" y="296633"/>
                      </a:lnTo>
                      <a:lnTo>
                        <a:pt x="297281" y="285838"/>
                      </a:lnTo>
                      <a:lnTo>
                        <a:pt x="286499" y="269849"/>
                      </a:lnTo>
                      <a:lnTo>
                        <a:pt x="282549" y="250291"/>
                      </a:lnTo>
                      <a:lnTo>
                        <a:pt x="282549" y="93294"/>
                      </a:lnTo>
                      <a:lnTo>
                        <a:pt x="286499" y="73736"/>
                      </a:lnTo>
                      <a:lnTo>
                        <a:pt x="297281" y="57746"/>
                      </a:lnTo>
                      <a:lnTo>
                        <a:pt x="313258" y="46951"/>
                      </a:lnTo>
                      <a:lnTo>
                        <a:pt x="332803" y="42989"/>
                      </a:lnTo>
                      <a:lnTo>
                        <a:pt x="352336" y="46951"/>
                      </a:lnTo>
                      <a:lnTo>
                        <a:pt x="368312" y="57746"/>
                      </a:lnTo>
                      <a:lnTo>
                        <a:pt x="379082" y="73736"/>
                      </a:lnTo>
                      <a:lnTo>
                        <a:pt x="383044" y="93294"/>
                      </a:lnTo>
                      <a:lnTo>
                        <a:pt x="383044" y="16814"/>
                      </a:lnTo>
                      <a:lnTo>
                        <a:pt x="369036" y="7353"/>
                      </a:lnTo>
                      <a:lnTo>
                        <a:pt x="332790" y="0"/>
                      </a:lnTo>
                      <a:lnTo>
                        <a:pt x="296545" y="7353"/>
                      </a:lnTo>
                      <a:lnTo>
                        <a:pt x="266915" y="27355"/>
                      </a:lnTo>
                      <a:lnTo>
                        <a:pt x="246926" y="57023"/>
                      </a:lnTo>
                      <a:lnTo>
                        <a:pt x="239598" y="93294"/>
                      </a:lnTo>
                      <a:lnTo>
                        <a:pt x="239598" y="250291"/>
                      </a:lnTo>
                      <a:lnTo>
                        <a:pt x="246926" y="286575"/>
                      </a:lnTo>
                      <a:lnTo>
                        <a:pt x="266928" y="316230"/>
                      </a:lnTo>
                      <a:lnTo>
                        <a:pt x="296557" y="336245"/>
                      </a:lnTo>
                      <a:lnTo>
                        <a:pt x="332803" y="343585"/>
                      </a:lnTo>
                      <a:lnTo>
                        <a:pt x="369036" y="336245"/>
                      </a:lnTo>
                      <a:lnTo>
                        <a:pt x="398665" y="316230"/>
                      </a:lnTo>
                      <a:lnTo>
                        <a:pt x="409206" y="300583"/>
                      </a:lnTo>
                      <a:lnTo>
                        <a:pt x="418655" y="286575"/>
                      </a:lnTo>
                      <a:lnTo>
                        <a:pt x="425996" y="250291"/>
                      </a:lnTo>
                      <a:lnTo>
                        <a:pt x="425996" y="93294"/>
                      </a:lnTo>
                      <a:close/>
                    </a:path>
                  </a:pathLst>
                </a:custGeom>
                <a:solidFill>
                  <a:srgbClr val="0067B1"/>
                </a:solidFill>
              </p:spPr>
              <p:txBody>
                <a:bodyPr wrap="square" lIns="0" tIns="0" rIns="0" bIns="0" rtlCol="0"/>
                <a:lstStyle/>
                <a:p>
                  <a:endParaRPr/>
                </a:p>
              </p:txBody>
            </p:sp>
            <p:pic>
              <p:nvPicPr>
                <p:cNvPr id="35" name="object 30">
                  <a:extLst>
                    <a:ext uri="{FF2B5EF4-FFF2-40B4-BE49-F238E27FC236}">
                      <a16:creationId xmlns:a16="http://schemas.microsoft.com/office/drawing/2014/main" id="{9DA25D62-CF0C-EC74-05D9-21D21AED5D65}"/>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920178" y="2843269"/>
                  <a:ext cx="131381" cy="188328"/>
                </a:xfrm>
                <a:prstGeom prst="rect">
                  <a:avLst/>
                </a:prstGeom>
              </p:spPr>
            </p:pic>
            <p:sp>
              <p:nvSpPr>
                <p:cNvPr id="36" name="object 31">
                  <a:extLst>
                    <a:ext uri="{FF2B5EF4-FFF2-40B4-BE49-F238E27FC236}">
                      <a16:creationId xmlns:a16="http://schemas.microsoft.com/office/drawing/2014/main" id="{5FBA3DC5-BFC5-628F-A02D-455C531B68F8}"/>
                    </a:ext>
                  </a:extLst>
                </p:cNvPr>
                <p:cNvSpPr/>
                <p:nvPr/>
              </p:nvSpPr>
              <p:spPr>
                <a:xfrm>
                  <a:off x="10278186" y="2333561"/>
                  <a:ext cx="919480" cy="958215"/>
                </a:xfrm>
                <a:custGeom>
                  <a:avLst/>
                  <a:gdLst/>
                  <a:ahLst/>
                  <a:cxnLst/>
                  <a:rect l="l" t="t" r="r" b="b"/>
                  <a:pathLst>
                    <a:path w="919479" h="958214">
                      <a:moveTo>
                        <a:pt x="63639" y="58013"/>
                      </a:moveTo>
                      <a:lnTo>
                        <a:pt x="61353" y="46723"/>
                      </a:lnTo>
                      <a:lnTo>
                        <a:pt x="55143" y="37503"/>
                      </a:lnTo>
                      <a:lnTo>
                        <a:pt x="45935" y="31280"/>
                      </a:lnTo>
                      <a:lnTo>
                        <a:pt x="34658" y="29006"/>
                      </a:lnTo>
                      <a:lnTo>
                        <a:pt x="23380" y="31280"/>
                      </a:lnTo>
                      <a:lnTo>
                        <a:pt x="14160" y="37503"/>
                      </a:lnTo>
                      <a:lnTo>
                        <a:pt x="7950" y="46723"/>
                      </a:lnTo>
                      <a:lnTo>
                        <a:pt x="5676" y="58013"/>
                      </a:lnTo>
                      <a:lnTo>
                        <a:pt x="7950" y="69303"/>
                      </a:lnTo>
                      <a:lnTo>
                        <a:pt x="14160" y="78524"/>
                      </a:lnTo>
                      <a:lnTo>
                        <a:pt x="23380" y="84734"/>
                      </a:lnTo>
                      <a:lnTo>
                        <a:pt x="34658" y="87020"/>
                      </a:lnTo>
                      <a:lnTo>
                        <a:pt x="45935" y="84734"/>
                      </a:lnTo>
                      <a:lnTo>
                        <a:pt x="55143" y="78524"/>
                      </a:lnTo>
                      <a:lnTo>
                        <a:pt x="61353" y="69303"/>
                      </a:lnTo>
                      <a:lnTo>
                        <a:pt x="63639" y="58013"/>
                      </a:lnTo>
                      <a:close/>
                    </a:path>
                    <a:path w="919479" h="958214">
                      <a:moveTo>
                        <a:pt x="72720" y="846239"/>
                      </a:moveTo>
                      <a:lnTo>
                        <a:pt x="70446" y="834948"/>
                      </a:lnTo>
                      <a:lnTo>
                        <a:pt x="64236" y="825728"/>
                      </a:lnTo>
                      <a:lnTo>
                        <a:pt x="55029" y="819518"/>
                      </a:lnTo>
                      <a:lnTo>
                        <a:pt x="43738" y="817232"/>
                      </a:lnTo>
                      <a:lnTo>
                        <a:pt x="32461" y="819518"/>
                      </a:lnTo>
                      <a:lnTo>
                        <a:pt x="23253" y="825728"/>
                      </a:lnTo>
                      <a:lnTo>
                        <a:pt x="17043" y="834948"/>
                      </a:lnTo>
                      <a:lnTo>
                        <a:pt x="14757" y="846239"/>
                      </a:lnTo>
                      <a:lnTo>
                        <a:pt x="17043" y="857542"/>
                      </a:lnTo>
                      <a:lnTo>
                        <a:pt x="23253" y="866762"/>
                      </a:lnTo>
                      <a:lnTo>
                        <a:pt x="32461" y="872972"/>
                      </a:lnTo>
                      <a:lnTo>
                        <a:pt x="43738" y="875245"/>
                      </a:lnTo>
                      <a:lnTo>
                        <a:pt x="55029" y="872972"/>
                      </a:lnTo>
                      <a:lnTo>
                        <a:pt x="64236" y="866762"/>
                      </a:lnTo>
                      <a:lnTo>
                        <a:pt x="70446" y="857542"/>
                      </a:lnTo>
                      <a:lnTo>
                        <a:pt x="72720" y="846239"/>
                      </a:lnTo>
                      <a:close/>
                    </a:path>
                    <a:path w="919479" h="958214">
                      <a:moveTo>
                        <a:pt x="234873" y="928903"/>
                      </a:moveTo>
                      <a:lnTo>
                        <a:pt x="232587" y="917613"/>
                      </a:lnTo>
                      <a:lnTo>
                        <a:pt x="226377" y="908392"/>
                      </a:lnTo>
                      <a:lnTo>
                        <a:pt x="217170" y="902182"/>
                      </a:lnTo>
                      <a:lnTo>
                        <a:pt x="205892" y="899896"/>
                      </a:lnTo>
                      <a:lnTo>
                        <a:pt x="194614" y="902182"/>
                      </a:lnTo>
                      <a:lnTo>
                        <a:pt x="185394" y="908392"/>
                      </a:lnTo>
                      <a:lnTo>
                        <a:pt x="179184" y="917613"/>
                      </a:lnTo>
                      <a:lnTo>
                        <a:pt x="176911" y="928903"/>
                      </a:lnTo>
                      <a:lnTo>
                        <a:pt x="179184" y="940193"/>
                      </a:lnTo>
                      <a:lnTo>
                        <a:pt x="185394" y="949413"/>
                      </a:lnTo>
                      <a:lnTo>
                        <a:pt x="194614" y="955636"/>
                      </a:lnTo>
                      <a:lnTo>
                        <a:pt x="205892" y="957910"/>
                      </a:lnTo>
                      <a:lnTo>
                        <a:pt x="217170" y="955636"/>
                      </a:lnTo>
                      <a:lnTo>
                        <a:pt x="226377" y="949413"/>
                      </a:lnTo>
                      <a:lnTo>
                        <a:pt x="232587" y="940193"/>
                      </a:lnTo>
                      <a:lnTo>
                        <a:pt x="234873" y="928903"/>
                      </a:lnTo>
                      <a:close/>
                    </a:path>
                    <a:path w="919479" h="958214">
                      <a:moveTo>
                        <a:pt x="897445" y="889584"/>
                      </a:moveTo>
                      <a:lnTo>
                        <a:pt x="895172" y="878293"/>
                      </a:lnTo>
                      <a:lnTo>
                        <a:pt x="888961" y="869073"/>
                      </a:lnTo>
                      <a:lnTo>
                        <a:pt x="879741" y="862850"/>
                      </a:lnTo>
                      <a:lnTo>
                        <a:pt x="868464" y="860577"/>
                      </a:lnTo>
                      <a:lnTo>
                        <a:pt x="857186" y="862850"/>
                      </a:lnTo>
                      <a:lnTo>
                        <a:pt x="847979" y="869073"/>
                      </a:lnTo>
                      <a:lnTo>
                        <a:pt x="841768" y="878293"/>
                      </a:lnTo>
                      <a:lnTo>
                        <a:pt x="839482" y="889584"/>
                      </a:lnTo>
                      <a:lnTo>
                        <a:pt x="841768" y="900874"/>
                      </a:lnTo>
                      <a:lnTo>
                        <a:pt x="847979" y="910094"/>
                      </a:lnTo>
                      <a:lnTo>
                        <a:pt x="857186" y="916305"/>
                      </a:lnTo>
                      <a:lnTo>
                        <a:pt x="868464" y="918591"/>
                      </a:lnTo>
                      <a:lnTo>
                        <a:pt x="879741" y="916305"/>
                      </a:lnTo>
                      <a:lnTo>
                        <a:pt x="888961" y="910094"/>
                      </a:lnTo>
                      <a:lnTo>
                        <a:pt x="895172" y="900874"/>
                      </a:lnTo>
                      <a:lnTo>
                        <a:pt x="897445" y="889584"/>
                      </a:lnTo>
                      <a:close/>
                    </a:path>
                    <a:path w="919479" h="958214">
                      <a:moveTo>
                        <a:pt x="905090" y="29006"/>
                      </a:moveTo>
                      <a:lnTo>
                        <a:pt x="902817" y="17716"/>
                      </a:lnTo>
                      <a:lnTo>
                        <a:pt x="896607" y="8496"/>
                      </a:lnTo>
                      <a:lnTo>
                        <a:pt x="887399" y="2273"/>
                      </a:lnTo>
                      <a:lnTo>
                        <a:pt x="876109" y="0"/>
                      </a:lnTo>
                      <a:lnTo>
                        <a:pt x="864831" y="2273"/>
                      </a:lnTo>
                      <a:lnTo>
                        <a:pt x="855624" y="8496"/>
                      </a:lnTo>
                      <a:lnTo>
                        <a:pt x="849414" y="17716"/>
                      </a:lnTo>
                      <a:lnTo>
                        <a:pt x="847128" y="29006"/>
                      </a:lnTo>
                      <a:lnTo>
                        <a:pt x="849414" y="40297"/>
                      </a:lnTo>
                      <a:lnTo>
                        <a:pt x="855624" y="49517"/>
                      </a:lnTo>
                      <a:lnTo>
                        <a:pt x="864831" y="55727"/>
                      </a:lnTo>
                      <a:lnTo>
                        <a:pt x="876109" y="58013"/>
                      </a:lnTo>
                      <a:lnTo>
                        <a:pt x="887399" y="55727"/>
                      </a:lnTo>
                      <a:lnTo>
                        <a:pt x="896607" y="49517"/>
                      </a:lnTo>
                      <a:lnTo>
                        <a:pt x="902817" y="40297"/>
                      </a:lnTo>
                      <a:lnTo>
                        <a:pt x="905090" y="29006"/>
                      </a:lnTo>
                      <a:close/>
                    </a:path>
                    <a:path w="919479" h="958214">
                      <a:moveTo>
                        <a:pt x="919073" y="355968"/>
                      </a:moveTo>
                      <a:lnTo>
                        <a:pt x="913892" y="306679"/>
                      </a:lnTo>
                      <a:lnTo>
                        <a:pt x="899033" y="260985"/>
                      </a:lnTo>
                      <a:lnTo>
                        <a:pt x="875461" y="220205"/>
                      </a:lnTo>
                      <a:lnTo>
                        <a:pt x="844143" y="185610"/>
                      </a:lnTo>
                      <a:lnTo>
                        <a:pt x="806081" y="158496"/>
                      </a:lnTo>
                      <a:lnTo>
                        <a:pt x="762241" y="140157"/>
                      </a:lnTo>
                      <a:lnTo>
                        <a:pt x="733640" y="101104"/>
                      </a:lnTo>
                      <a:lnTo>
                        <a:pt x="699541" y="67932"/>
                      </a:lnTo>
                      <a:lnTo>
                        <a:pt x="660831" y="41186"/>
                      </a:lnTo>
                      <a:lnTo>
                        <a:pt x="618451" y="21399"/>
                      </a:lnTo>
                      <a:lnTo>
                        <a:pt x="573303" y="9144"/>
                      </a:lnTo>
                      <a:lnTo>
                        <a:pt x="526300" y="4927"/>
                      </a:lnTo>
                      <a:lnTo>
                        <a:pt x="476580" y="9512"/>
                      </a:lnTo>
                      <a:lnTo>
                        <a:pt x="429056" y="22999"/>
                      </a:lnTo>
                      <a:lnTo>
                        <a:pt x="384695" y="44983"/>
                      </a:lnTo>
                      <a:lnTo>
                        <a:pt x="344411" y="75082"/>
                      </a:lnTo>
                      <a:lnTo>
                        <a:pt x="322148" y="64846"/>
                      </a:lnTo>
                      <a:lnTo>
                        <a:pt x="298983" y="57454"/>
                      </a:lnTo>
                      <a:lnTo>
                        <a:pt x="275132" y="52959"/>
                      </a:lnTo>
                      <a:lnTo>
                        <a:pt x="250837" y="51447"/>
                      </a:lnTo>
                      <a:lnTo>
                        <a:pt x="203809" y="57111"/>
                      </a:lnTo>
                      <a:lnTo>
                        <a:pt x="160616" y="73215"/>
                      </a:lnTo>
                      <a:lnTo>
                        <a:pt x="122478" y="98463"/>
                      </a:lnTo>
                      <a:lnTo>
                        <a:pt x="90665" y="131584"/>
                      </a:lnTo>
                      <a:lnTo>
                        <a:pt x="66408" y="171272"/>
                      </a:lnTo>
                      <a:lnTo>
                        <a:pt x="50927" y="216230"/>
                      </a:lnTo>
                      <a:lnTo>
                        <a:pt x="45504" y="265176"/>
                      </a:lnTo>
                      <a:lnTo>
                        <a:pt x="47358" y="294665"/>
                      </a:lnTo>
                      <a:lnTo>
                        <a:pt x="52857" y="323138"/>
                      </a:lnTo>
                      <a:lnTo>
                        <a:pt x="61912" y="350291"/>
                      </a:lnTo>
                      <a:lnTo>
                        <a:pt x="74447" y="375869"/>
                      </a:lnTo>
                      <a:lnTo>
                        <a:pt x="42760" y="414896"/>
                      </a:lnTo>
                      <a:lnTo>
                        <a:pt x="19392" y="459219"/>
                      </a:lnTo>
                      <a:lnTo>
                        <a:pt x="4940" y="507504"/>
                      </a:lnTo>
                      <a:lnTo>
                        <a:pt x="0" y="558444"/>
                      </a:lnTo>
                      <a:lnTo>
                        <a:pt x="3924" y="604012"/>
                      </a:lnTo>
                      <a:lnTo>
                        <a:pt x="15265" y="646925"/>
                      </a:lnTo>
                      <a:lnTo>
                        <a:pt x="33312" y="686460"/>
                      </a:lnTo>
                      <a:lnTo>
                        <a:pt x="57378" y="721893"/>
                      </a:lnTo>
                      <a:lnTo>
                        <a:pt x="86766" y="752500"/>
                      </a:lnTo>
                      <a:lnTo>
                        <a:pt x="120777" y="777570"/>
                      </a:lnTo>
                      <a:lnTo>
                        <a:pt x="158724" y="796366"/>
                      </a:lnTo>
                      <a:lnTo>
                        <a:pt x="199923" y="808177"/>
                      </a:lnTo>
                      <a:lnTo>
                        <a:pt x="243674" y="812266"/>
                      </a:lnTo>
                      <a:lnTo>
                        <a:pt x="260083" y="811898"/>
                      </a:lnTo>
                      <a:lnTo>
                        <a:pt x="274650" y="810780"/>
                      </a:lnTo>
                      <a:lnTo>
                        <a:pt x="309384" y="852703"/>
                      </a:lnTo>
                      <a:lnTo>
                        <a:pt x="352285" y="884262"/>
                      </a:lnTo>
                      <a:lnTo>
                        <a:pt x="401193" y="904151"/>
                      </a:lnTo>
                      <a:lnTo>
                        <a:pt x="453961" y="911072"/>
                      </a:lnTo>
                      <a:lnTo>
                        <a:pt x="473367" y="910183"/>
                      </a:lnTo>
                      <a:lnTo>
                        <a:pt x="492480" y="907529"/>
                      </a:lnTo>
                      <a:lnTo>
                        <a:pt x="511200" y="903173"/>
                      </a:lnTo>
                      <a:lnTo>
                        <a:pt x="529399" y="897178"/>
                      </a:lnTo>
                      <a:lnTo>
                        <a:pt x="529399" y="850366"/>
                      </a:lnTo>
                      <a:lnTo>
                        <a:pt x="511517" y="857986"/>
                      </a:lnTo>
                      <a:lnTo>
                        <a:pt x="492874" y="863536"/>
                      </a:lnTo>
                      <a:lnTo>
                        <a:pt x="473621" y="866940"/>
                      </a:lnTo>
                      <a:lnTo>
                        <a:pt x="453961" y="868083"/>
                      </a:lnTo>
                      <a:lnTo>
                        <a:pt x="409130" y="861758"/>
                      </a:lnTo>
                      <a:lnTo>
                        <a:pt x="367893" y="843610"/>
                      </a:lnTo>
                      <a:lnTo>
                        <a:pt x="332320" y="814933"/>
                      </a:lnTo>
                      <a:lnTo>
                        <a:pt x="304507" y="776998"/>
                      </a:lnTo>
                      <a:lnTo>
                        <a:pt x="296926" y="763244"/>
                      </a:lnTo>
                      <a:lnTo>
                        <a:pt x="281533" y="766292"/>
                      </a:lnTo>
                      <a:lnTo>
                        <a:pt x="273494" y="767626"/>
                      </a:lnTo>
                      <a:lnTo>
                        <a:pt x="264604" y="768553"/>
                      </a:lnTo>
                      <a:lnTo>
                        <a:pt x="254723" y="769099"/>
                      </a:lnTo>
                      <a:lnTo>
                        <a:pt x="243674" y="769277"/>
                      </a:lnTo>
                      <a:lnTo>
                        <a:pt x="197700" y="763701"/>
                      </a:lnTo>
                      <a:lnTo>
                        <a:pt x="155473" y="747814"/>
                      </a:lnTo>
                      <a:lnTo>
                        <a:pt x="118198" y="722909"/>
                      </a:lnTo>
                      <a:lnTo>
                        <a:pt x="87096" y="690232"/>
                      </a:lnTo>
                      <a:lnTo>
                        <a:pt x="63385" y="651090"/>
                      </a:lnTo>
                      <a:lnTo>
                        <a:pt x="48260" y="606729"/>
                      </a:lnTo>
                      <a:lnTo>
                        <a:pt x="42951" y="558444"/>
                      </a:lnTo>
                      <a:lnTo>
                        <a:pt x="47853" y="512127"/>
                      </a:lnTo>
                      <a:lnTo>
                        <a:pt x="62128" y="468591"/>
                      </a:lnTo>
                      <a:lnTo>
                        <a:pt x="85128" y="429260"/>
                      </a:lnTo>
                      <a:lnTo>
                        <a:pt x="116230" y="395579"/>
                      </a:lnTo>
                      <a:lnTo>
                        <a:pt x="130860" y="382854"/>
                      </a:lnTo>
                      <a:lnTo>
                        <a:pt x="119697" y="366979"/>
                      </a:lnTo>
                      <a:lnTo>
                        <a:pt x="106197" y="344106"/>
                      </a:lnTo>
                      <a:lnTo>
                        <a:pt x="96418" y="319278"/>
                      </a:lnTo>
                      <a:lnTo>
                        <a:pt x="90474" y="292849"/>
                      </a:lnTo>
                      <a:lnTo>
                        <a:pt x="88468" y="265176"/>
                      </a:lnTo>
                      <a:lnTo>
                        <a:pt x="94272" y="219849"/>
                      </a:lnTo>
                      <a:lnTo>
                        <a:pt x="110667" y="179082"/>
                      </a:lnTo>
                      <a:lnTo>
                        <a:pt x="136067" y="144513"/>
                      </a:lnTo>
                      <a:lnTo>
                        <a:pt x="168948" y="117792"/>
                      </a:lnTo>
                      <a:lnTo>
                        <a:pt x="207721" y="100558"/>
                      </a:lnTo>
                      <a:lnTo>
                        <a:pt x="250837" y="94449"/>
                      </a:lnTo>
                      <a:lnTo>
                        <a:pt x="273126" y="96088"/>
                      </a:lnTo>
                      <a:lnTo>
                        <a:pt x="294906" y="100926"/>
                      </a:lnTo>
                      <a:lnTo>
                        <a:pt x="315899" y="108877"/>
                      </a:lnTo>
                      <a:lnTo>
                        <a:pt x="335788" y="119862"/>
                      </a:lnTo>
                      <a:lnTo>
                        <a:pt x="350418" y="129362"/>
                      </a:lnTo>
                      <a:lnTo>
                        <a:pt x="362699" y="116967"/>
                      </a:lnTo>
                      <a:lnTo>
                        <a:pt x="398259" y="87401"/>
                      </a:lnTo>
                      <a:lnTo>
                        <a:pt x="438048" y="65760"/>
                      </a:lnTo>
                      <a:lnTo>
                        <a:pt x="481063" y="52463"/>
                      </a:lnTo>
                      <a:lnTo>
                        <a:pt x="526300" y="47929"/>
                      </a:lnTo>
                      <a:lnTo>
                        <a:pt x="575144" y="53365"/>
                      </a:lnTo>
                      <a:lnTo>
                        <a:pt x="621347" y="69088"/>
                      </a:lnTo>
                      <a:lnTo>
                        <a:pt x="663460" y="94234"/>
                      </a:lnTo>
                      <a:lnTo>
                        <a:pt x="699998" y="127914"/>
                      </a:lnTo>
                      <a:lnTo>
                        <a:pt x="729526" y="169278"/>
                      </a:lnTo>
                      <a:lnTo>
                        <a:pt x="734098" y="177317"/>
                      </a:lnTo>
                      <a:lnTo>
                        <a:pt x="743089" y="179527"/>
                      </a:lnTo>
                      <a:lnTo>
                        <a:pt x="787006" y="197116"/>
                      </a:lnTo>
                      <a:lnTo>
                        <a:pt x="823747" y="225539"/>
                      </a:lnTo>
                      <a:lnTo>
                        <a:pt x="851852" y="262801"/>
                      </a:lnTo>
                      <a:lnTo>
                        <a:pt x="869797" y="306946"/>
                      </a:lnTo>
                      <a:lnTo>
                        <a:pt x="876122" y="355968"/>
                      </a:lnTo>
                      <a:lnTo>
                        <a:pt x="874382" y="381711"/>
                      </a:lnTo>
                      <a:lnTo>
                        <a:pt x="869238" y="406755"/>
                      </a:lnTo>
                      <a:lnTo>
                        <a:pt x="860767" y="430733"/>
                      </a:lnTo>
                      <a:lnTo>
                        <a:pt x="849096" y="453326"/>
                      </a:lnTo>
                      <a:lnTo>
                        <a:pt x="842708" y="463829"/>
                      </a:lnTo>
                      <a:lnTo>
                        <a:pt x="848499" y="474662"/>
                      </a:lnTo>
                      <a:lnTo>
                        <a:pt x="860437" y="500824"/>
                      </a:lnTo>
                      <a:lnTo>
                        <a:pt x="869086" y="528345"/>
                      </a:lnTo>
                      <a:lnTo>
                        <a:pt x="874344" y="556869"/>
                      </a:lnTo>
                      <a:lnTo>
                        <a:pt x="876122" y="585965"/>
                      </a:lnTo>
                      <a:lnTo>
                        <a:pt x="870572" y="637247"/>
                      </a:lnTo>
                      <a:lnTo>
                        <a:pt x="854760" y="684453"/>
                      </a:lnTo>
                      <a:lnTo>
                        <a:pt x="829945" y="726262"/>
                      </a:lnTo>
                      <a:lnTo>
                        <a:pt x="797356" y="761377"/>
                      </a:lnTo>
                      <a:lnTo>
                        <a:pt x="758240" y="788504"/>
                      </a:lnTo>
                      <a:lnTo>
                        <a:pt x="713841" y="806335"/>
                      </a:lnTo>
                      <a:lnTo>
                        <a:pt x="665416" y="813549"/>
                      </a:lnTo>
                      <a:lnTo>
                        <a:pt x="665416" y="856551"/>
                      </a:lnTo>
                      <a:lnTo>
                        <a:pt x="711098" y="851204"/>
                      </a:lnTo>
                      <a:lnTo>
                        <a:pt x="754049" y="837971"/>
                      </a:lnTo>
                      <a:lnTo>
                        <a:pt x="793584" y="817562"/>
                      </a:lnTo>
                      <a:lnTo>
                        <a:pt x="828979" y="790740"/>
                      </a:lnTo>
                      <a:lnTo>
                        <a:pt x="859523" y="758215"/>
                      </a:lnTo>
                      <a:lnTo>
                        <a:pt x="884516" y="720750"/>
                      </a:lnTo>
                      <a:lnTo>
                        <a:pt x="903236" y="679056"/>
                      </a:lnTo>
                      <a:lnTo>
                        <a:pt x="914996" y="633882"/>
                      </a:lnTo>
                      <a:lnTo>
                        <a:pt x="919073" y="585965"/>
                      </a:lnTo>
                      <a:lnTo>
                        <a:pt x="917321" y="554621"/>
                      </a:lnTo>
                      <a:lnTo>
                        <a:pt x="912139" y="523798"/>
                      </a:lnTo>
                      <a:lnTo>
                        <a:pt x="903605" y="493852"/>
                      </a:lnTo>
                      <a:lnTo>
                        <a:pt x="891819" y="465137"/>
                      </a:lnTo>
                      <a:lnTo>
                        <a:pt x="903617" y="439458"/>
                      </a:lnTo>
                      <a:lnTo>
                        <a:pt x="912139" y="412496"/>
                      </a:lnTo>
                      <a:lnTo>
                        <a:pt x="917321" y="384556"/>
                      </a:lnTo>
                      <a:lnTo>
                        <a:pt x="919073" y="355968"/>
                      </a:lnTo>
                      <a:close/>
                    </a:path>
                  </a:pathLst>
                </a:custGeom>
                <a:solidFill>
                  <a:srgbClr val="6FCDF3"/>
                </a:solidFill>
              </p:spPr>
              <p:txBody>
                <a:bodyPr wrap="square" lIns="0" tIns="0" rIns="0" bIns="0" rtlCol="0"/>
                <a:lstStyle/>
                <a:p>
                  <a:endParaRPr/>
                </a:p>
              </p:txBody>
            </p:sp>
            <p:sp>
              <p:nvSpPr>
                <p:cNvPr id="37" name="object 32">
                  <a:extLst>
                    <a:ext uri="{FF2B5EF4-FFF2-40B4-BE49-F238E27FC236}">
                      <a16:creationId xmlns:a16="http://schemas.microsoft.com/office/drawing/2014/main" id="{F77279D3-A205-2000-E46A-156EBB0BFF8E}"/>
                    </a:ext>
                  </a:extLst>
                </p:cNvPr>
                <p:cNvSpPr/>
                <p:nvPr/>
              </p:nvSpPr>
              <p:spPr>
                <a:xfrm>
                  <a:off x="10742107" y="3090226"/>
                  <a:ext cx="267335" cy="335915"/>
                </a:xfrm>
                <a:custGeom>
                  <a:avLst/>
                  <a:gdLst/>
                  <a:ahLst/>
                  <a:cxnLst/>
                  <a:rect l="l" t="t" r="r" b="b"/>
                  <a:pathLst>
                    <a:path w="267334" h="335914">
                      <a:moveTo>
                        <a:pt x="133489" y="0"/>
                      </a:moveTo>
                      <a:lnTo>
                        <a:pt x="125129" y="1689"/>
                      </a:lnTo>
                      <a:lnTo>
                        <a:pt x="118303" y="6297"/>
                      </a:lnTo>
                      <a:lnTo>
                        <a:pt x="113701" y="13131"/>
                      </a:lnTo>
                      <a:lnTo>
                        <a:pt x="112013" y="21501"/>
                      </a:lnTo>
                      <a:lnTo>
                        <a:pt x="112013" y="262191"/>
                      </a:lnTo>
                      <a:lnTo>
                        <a:pt x="36652" y="186766"/>
                      </a:lnTo>
                      <a:lnTo>
                        <a:pt x="29551" y="182044"/>
                      </a:lnTo>
                      <a:lnTo>
                        <a:pt x="21474" y="180470"/>
                      </a:lnTo>
                      <a:lnTo>
                        <a:pt x="13393" y="182044"/>
                      </a:lnTo>
                      <a:lnTo>
                        <a:pt x="6286" y="186766"/>
                      </a:lnTo>
                      <a:lnTo>
                        <a:pt x="1571" y="193877"/>
                      </a:lnTo>
                      <a:lnTo>
                        <a:pt x="0" y="201968"/>
                      </a:lnTo>
                      <a:lnTo>
                        <a:pt x="1571" y="210058"/>
                      </a:lnTo>
                      <a:lnTo>
                        <a:pt x="119278" y="330276"/>
                      </a:lnTo>
                      <a:lnTo>
                        <a:pt x="132054" y="335597"/>
                      </a:lnTo>
                      <a:lnTo>
                        <a:pt x="136347" y="335445"/>
                      </a:lnTo>
                      <a:lnTo>
                        <a:pt x="260692" y="217170"/>
                      </a:lnTo>
                      <a:lnTo>
                        <a:pt x="266988" y="201968"/>
                      </a:lnTo>
                      <a:lnTo>
                        <a:pt x="265414" y="193877"/>
                      </a:lnTo>
                      <a:lnTo>
                        <a:pt x="260692" y="186766"/>
                      </a:lnTo>
                      <a:lnTo>
                        <a:pt x="253592" y="182044"/>
                      </a:lnTo>
                      <a:lnTo>
                        <a:pt x="245514" y="180470"/>
                      </a:lnTo>
                      <a:lnTo>
                        <a:pt x="237434" y="182044"/>
                      </a:lnTo>
                      <a:lnTo>
                        <a:pt x="230327" y="186766"/>
                      </a:lnTo>
                      <a:lnTo>
                        <a:pt x="154965" y="262204"/>
                      </a:lnTo>
                      <a:lnTo>
                        <a:pt x="154965" y="21501"/>
                      </a:lnTo>
                      <a:lnTo>
                        <a:pt x="153277" y="13131"/>
                      </a:lnTo>
                      <a:lnTo>
                        <a:pt x="148675" y="6297"/>
                      </a:lnTo>
                      <a:lnTo>
                        <a:pt x="141849" y="1689"/>
                      </a:lnTo>
                      <a:lnTo>
                        <a:pt x="133489" y="0"/>
                      </a:lnTo>
                      <a:close/>
                    </a:path>
                  </a:pathLst>
                </a:custGeom>
                <a:solidFill>
                  <a:srgbClr val="0067B1"/>
                </a:solidFill>
              </p:spPr>
              <p:txBody>
                <a:bodyPr wrap="square" lIns="0" tIns="0" rIns="0" bIns="0" rtlCol="0"/>
                <a:lstStyle/>
                <a:p>
                  <a:endParaRPr/>
                </a:p>
              </p:txBody>
            </p:sp>
          </p:grpSp>
        </p:grpSp>
      </p:grpSp>
    </p:spTree>
    <p:extLst>
      <p:ext uri="{BB962C8B-B14F-4D97-AF65-F5344CB8AC3E}">
        <p14:creationId xmlns:p14="http://schemas.microsoft.com/office/powerpoint/2010/main" val="376328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9CAC6C8F-7C15-B41F-6553-636DC04C1B7B}"/>
              </a:ext>
            </a:extLst>
          </p:cNvPr>
          <p:cNvSpPr txBox="1">
            <a:spLocks noGrp="1"/>
          </p:cNvSpPr>
          <p:nvPr>
            <p:ph type="title"/>
          </p:nvPr>
        </p:nvSpPr>
        <p:spPr>
          <a:xfrm>
            <a:off x="347300" y="404681"/>
            <a:ext cx="8263300" cy="382156"/>
          </a:xfrm>
          <a:prstGeom prst="rect">
            <a:avLst/>
          </a:prstGeom>
        </p:spPr>
        <p:txBody>
          <a:bodyPr vert="horz" wrap="square" lIns="0" tIns="12700" rIns="0" bIns="0" rtlCol="0" anchor="t">
            <a:spAutoFit/>
          </a:bodyPr>
          <a:lstStyle/>
          <a:p>
            <a:pPr marL="12700" marR="5080">
              <a:spcBef>
                <a:spcPts val="100"/>
              </a:spcBef>
            </a:pPr>
            <a:r>
              <a:rPr dirty="0"/>
              <a:t>Dublin</a:t>
            </a:r>
            <a:r>
              <a:rPr spc="-5" dirty="0"/>
              <a:t> </a:t>
            </a:r>
            <a:r>
              <a:rPr dirty="0"/>
              <a:t>Port</a:t>
            </a:r>
            <a:r>
              <a:rPr spc="-5" dirty="0"/>
              <a:t> </a:t>
            </a:r>
            <a:r>
              <a:rPr lang="en-IE" spc="-5" dirty="0"/>
              <a:t>accounts for </a:t>
            </a:r>
            <a:r>
              <a:rPr dirty="0"/>
              <a:t>79%</a:t>
            </a:r>
            <a:r>
              <a:rPr spc="-5" dirty="0"/>
              <a:t> </a:t>
            </a:r>
            <a:r>
              <a:rPr dirty="0"/>
              <a:t>of containerised</a:t>
            </a:r>
            <a:r>
              <a:rPr spc="-5" dirty="0"/>
              <a:t> </a:t>
            </a:r>
            <a:r>
              <a:rPr dirty="0"/>
              <a:t>trade</a:t>
            </a:r>
            <a:r>
              <a:rPr lang="en-US" spc="-5" dirty="0"/>
              <a:t> </a:t>
            </a:r>
            <a:endParaRPr lang="en-IE"/>
          </a:p>
        </p:txBody>
      </p:sp>
      <p:sp>
        <p:nvSpPr>
          <p:cNvPr id="4" name="object 5">
            <a:extLst>
              <a:ext uri="{FF2B5EF4-FFF2-40B4-BE49-F238E27FC236}">
                <a16:creationId xmlns:a16="http://schemas.microsoft.com/office/drawing/2014/main" id="{C0EC37E0-1B2E-7751-7A66-F5665B492E5C}"/>
              </a:ext>
            </a:extLst>
          </p:cNvPr>
          <p:cNvSpPr/>
          <p:nvPr/>
        </p:nvSpPr>
        <p:spPr>
          <a:xfrm>
            <a:off x="1337094" y="2052002"/>
            <a:ext cx="9519285" cy="4194175"/>
          </a:xfrm>
          <a:custGeom>
            <a:avLst/>
            <a:gdLst/>
            <a:ahLst/>
            <a:cxnLst/>
            <a:rect l="l" t="t" r="r" b="b"/>
            <a:pathLst>
              <a:path w="9519285" h="4194175">
                <a:moveTo>
                  <a:pt x="9519005" y="0"/>
                </a:moveTo>
                <a:lnTo>
                  <a:pt x="0" y="0"/>
                </a:lnTo>
                <a:lnTo>
                  <a:pt x="0" y="4193997"/>
                </a:lnTo>
                <a:lnTo>
                  <a:pt x="9519005" y="4193997"/>
                </a:lnTo>
                <a:lnTo>
                  <a:pt x="9519005" y="0"/>
                </a:lnTo>
                <a:close/>
              </a:path>
            </a:pathLst>
          </a:custGeom>
          <a:solidFill>
            <a:srgbClr val="FFFFFF"/>
          </a:solidFill>
          <a:effectLst>
            <a:outerShdw blurRad="254000" dist="127000" dir="2700000" algn="ctr" rotWithShape="0">
              <a:srgbClr val="73C8E5">
                <a:alpha val="40000"/>
              </a:srgbClr>
            </a:outerShdw>
          </a:effectLst>
        </p:spPr>
        <p:txBody>
          <a:bodyPr wrap="square" lIns="0" tIns="0" rIns="0" bIns="0" rtlCol="0"/>
          <a:lstStyle/>
          <a:p>
            <a:endParaRPr/>
          </a:p>
        </p:txBody>
      </p:sp>
      <p:sp>
        <p:nvSpPr>
          <p:cNvPr id="5" name="object 6">
            <a:extLst>
              <a:ext uri="{FF2B5EF4-FFF2-40B4-BE49-F238E27FC236}">
                <a16:creationId xmlns:a16="http://schemas.microsoft.com/office/drawing/2014/main" id="{10ACF8AB-132F-5AED-8CC6-86C6A688B5D1}"/>
              </a:ext>
            </a:extLst>
          </p:cNvPr>
          <p:cNvSpPr txBox="1"/>
          <p:nvPr/>
        </p:nvSpPr>
        <p:spPr>
          <a:xfrm>
            <a:off x="1324400" y="6358299"/>
            <a:ext cx="865505"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0067B1"/>
                </a:solidFill>
                <a:latin typeface="Arial"/>
                <a:cs typeface="Arial"/>
              </a:rPr>
              <a:t>Source: </a:t>
            </a:r>
            <a:r>
              <a:rPr sz="1000" spc="-20" dirty="0">
                <a:solidFill>
                  <a:srgbClr val="0067B1"/>
                </a:solidFill>
                <a:latin typeface="Arial"/>
                <a:cs typeface="Arial"/>
              </a:rPr>
              <a:t>IMDO</a:t>
            </a:r>
            <a:endParaRPr sz="1000" dirty="0">
              <a:latin typeface="Arial"/>
              <a:cs typeface="Arial"/>
            </a:endParaRPr>
          </a:p>
        </p:txBody>
      </p:sp>
      <p:sp>
        <p:nvSpPr>
          <p:cNvPr id="6" name="object 7">
            <a:extLst>
              <a:ext uri="{FF2B5EF4-FFF2-40B4-BE49-F238E27FC236}">
                <a16:creationId xmlns:a16="http://schemas.microsoft.com/office/drawing/2014/main" id="{D345E22F-6B15-B92C-DD06-71452F0B3249}"/>
              </a:ext>
            </a:extLst>
          </p:cNvPr>
          <p:cNvSpPr/>
          <p:nvPr/>
        </p:nvSpPr>
        <p:spPr>
          <a:xfrm>
            <a:off x="7939050" y="2196002"/>
            <a:ext cx="0" cy="345440"/>
          </a:xfrm>
          <a:custGeom>
            <a:avLst/>
            <a:gdLst/>
            <a:ahLst/>
            <a:cxnLst/>
            <a:rect l="l" t="t" r="r" b="b"/>
            <a:pathLst>
              <a:path h="345439">
                <a:moveTo>
                  <a:pt x="0" y="345439"/>
                </a:moveTo>
                <a:lnTo>
                  <a:pt x="0" y="0"/>
                </a:lnTo>
              </a:path>
            </a:pathLst>
          </a:custGeom>
          <a:ln w="25400">
            <a:solidFill>
              <a:srgbClr val="FFFFFF"/>
            </a:solidFill>
          </a:ln>
        </p:spPr>
        <p:txBody>
          <a:bodyPr wrap="square" lIns="0" tIns="0" rIns="0" bIns="0" rtlCol="0"/>
          <a:lstStyle/>
          <a:p>
            <a:endParaRPr/>
          </a:p>
        </p:txBody>
      </p:sp>
      <p:graphicFrame>
        <p:nvGraphicFramePr>
          <p:cNvPr id="9" name="object 8">
            <a:extLst>
              <a:ext uri="{FF2B5EF4-FFF2-40B4-BE49-F238E27FC236}">
                <a16:creationId xmlns:a16="http://schemas.microsoft.com/office/drawing/2014/main" id="{BEAA9545-86FB-F86A-59CF-3AA1409F1993}"/>
              </a:ext>
            </a:extLst>
          </p:cNvPr>
          <p:cNvGraphicFramePr>
            <a:graphicFrameLocks noGrp="1"/>
          </p:cNvGraphicFramePr>
          <p:nvPr>
            <p:extLst>
              <p:ext uri="{D42A27DB-BD31-4B8C-83A1-F6EECF244321}">
                <p14:modId xmlns:p14="http://schemas.microsoft.com/office/powerpoint/2010/main" val="1721144627"/>
              </p:ext>
            </p:extLst>
          </p:nvPr>
        </p:nvGraphicFramePr>
        <p:xfrm>
          <a:off x="1553095" y="2183295"/>
          <a:ext cx="9079863" cy="3785869"/>
        </p:xfrm>
        <a:graphic>
          <a:graphicData uri="http://schemas.openxmlformats.org/drawingml/2006/table">
            <a:tbl>
              <a:tblPr firstRow="1" bandRow="1">
                <a:tableStyleId>{2D5ABB26-0587-4C30-8999-92F81FD0307C}</a:tableStyleId>
              </a:tblPr>
              <a:tblGrid>
                <a:gridCol w="3692525">
                  <a:extLst>
                    <a:ext uri="{9D8B030D-6E8A-4147-A177-3AD203B41FA5}">
                      <a16:colId xmlns:a16="http://schemas.microsoft.com/office/drawing/2014/main" val="20000"/>
                    </a:ext>
                  </a:extLst>
                </a:gridCol>
                <a:gridCol w="1346835">
                  <a:extLst>
                    <a:ext uri="{9D8B030D-6E8A-4147-A177-3AD203B41FA5}">
                      <a16:colId xmlns:a16="http://schemas.microsoft.com/office/drawing/2014/main" val="20001"/>
                    </a:ext>
                  </a:extLst>
                </a:gridCol>
                <a:gridCol w="1346835">
                  <a:extLst>
                    <a:ext uri="{9D8B030D-6E8A-4147-A177-3AD203B41FA5}">
                      <a16:colId xmlns:a16="http://schemas.microsoft.com/office/drawing/2014/main" val="20002"/>
                    </a:ext>
                  </a:extLst>
                </a:gridCol>
                <a:gridCol w="1346834">
                  <a:extLst>
                    <a:ext uri="{9D8B030D-6E8A-4147-A177-3AD203B41FA5}">
                      <a16:colId xmlns:a16="http://schemas.microsoft.com/office/drawing/2014/main" val="20003"/>
                    </a:ext>
                  </a:extLst>
                </a:gridCol>
                <a:gridCol w="1346834">
                  <a:extLst>
                    <a:ext uri="{9D8B030D-6E8A-4147-A177-3AD203B41FA5}">
                      <a16:colId xmlns:a16="http://schemas.microsoft.com/office/drawing/2014/main" val="20004"/>
                    </a:ext>
                  </a:extLst>
                </a:gridCol>
              </a:tblGrid>
              <a:tr h="345440">
                <a:tc>
                  <a:txBody>
                    <a:bodyPr/>
                    <a:lstStyle/>
                    <a:p>
                      <a:pPr>
                        <a:lnSpc>
                          <a:spcPct val="100000"/>
                        </a:lnSpc>
                      </a:pPr>
                      <a:endParaRPr sz="1900">
                        <a:latin typeface="Times New Roman"/>
                        <a:cs typeface="Times New Roman"/>
                      </a:endParaRPr>
                    </a:p>
                  </a:txBody>
                  <a:tcPr marL="0" marR="0" marT="0" marB="0">
                    <a:lnR w="28575">
                      <a:solidFill>
                        <a:srgbClr val="FFFFFF"/>
                      </a:solidFill>
                      <a:prstDash val="solid"/>
                    </a:lnR>
                    <a:lnB w="28575">
                      <a:solidFill>
                        <a:srgbClr val="FFFFFF"/>
                      </a:solidFill>
                      <a:prstDash val="solid"/>
                    </a:lnB>
                  </a:tcPr>
                </a:tc>
                <a:tc gridSpan="2">
                  <a:txBody>
                    <a:bodyPr/>
                    <a:lstStyle/>
                    <a:p>
                      <a:pPr marL="803910">
                        <a:lnSpc>
                          <a:spcPct val="100000"/>
                        </a:lnSpc>
                        <a:spcBef>
                          <a:spcPts val="325"/>
                        </a:spcBef>
                      </a:pPr>
                      <a:r>
                        <a:rPr sz="1400" b="1" spc="-10" dirty="0">
                          <a:solidFill>
                            <a:srgbClr val="19124D"/>
                          </a:solidFill>
                          <a:latin typeface="Arial"/>
                          <a:cs typeface="Arial"/>
                        </a:rPr>
                        <a:t>Containerised</a:t>
                      </a:r>
                      <a:endParaRPr sz="1400">
                        <a:latin typeface="Arial"/>
                        <a:cs typeface="Arial"/>
                      </a:endParaRPr>
                    </a:p>
                  </a:txBody>
                  <a:tcPr marL="0" marR="0" marT="41275" marB="0">
                    <a:lnL w="28575">
                      <a:solidFill>
                        <a:srgbClr val="FFFFFF"/>
                      </a:solidFill>
                      <a:prstDash val="solid"/>
                    </a:lnL>
                    <a:lnR w="28575">
                      <a:solidFill>
                        <a:srgbClr val="FFFFFF"/>
                      </a:solidFill>
                      <a:prstDash val="solid"/>
                    </a:lnR>
                    <a:lnB w="28575">
                      <a:solidFill>
                        <a:srgbClr val="FFFFFF"/>
                      </a:solidFill>
                      <a:prstDash val="solid"/>
                    </a:lnB>
                    <a:solidFill>
                      <a:srgbClr val="FFD400"/>
                    </a:solidFill>
                  </a:tcPr>
                </a:tc>
                <a:tc hMerge="1">
                  <a:txBody>
                    <a:bodyPr/>
                    <a:lstStyle/>
                    <a:p>
                      <a:endParaRPr/>
                    </a:p>
                  </a:txBody>
                  <a:tcPr marL="0" marR="0" marT="0" marB="0"/>
                </a:tc>
                <a:tc gridSpan="2">
                  <a:txBody>
                    <a:bodyPr/>
                    <a:lstStyle/>
                    <a:p>
                      <a:pPr marL="53340" algn="ctr">
                        <a:lnSpc>
                          <a:spcPct val="100000"/>
                        </a:lnSpc>
                        <a:spcBef>
                          <a:spcPts val="325"/>
                        </a:spcBef>
                      </a:pPr>
                      <a:r>
                        <a:rPr sz="1400" b="1" spc="-20" dirty="0">
                          <a:solidFill>
                            <a:srgbClr val="19124D"/>
                          </a:solidFill>
                          <a:latin typeface="Arial"/>
                          <a:cs typeface="Arial"/>
                        </a:rPr>
                        <a:t>Bulk</a:t>
                      </a:r>
                      <a:endParaRPr sz="1400">
                        <a:latin typeface="Arial"/>
                        <a:cs typeface="Arial"/>
                      </a:endParaRPr>
                    </a:p>
                  </a:txBody>
                  <a:tcPr marL="0" marR="0" marT="41275" marB="0">
                    <a:lnL w="28575">
                      <a:solidFill>
                        <a:srgbClr val="FFFFFF"/>
                      </a:solidFill>
                      <a:prstDash val="solid"/>
                    </a:lnL>
                    <a:lnB w="28575">
                      <a:solidFill>
                        <a:srgbClr val="FFFFFF"/>
                      </a:solidFill>
                      <a:prstDash val="solid"/>
                    </a:lnB>
                    <a:solidFill>
                      <a:srgbClr val="FFD400"/>
                    </a:solidFill>
                  </a:tcPr>
                </a:tc>
                <a:tc hMerge="1">
                  <a:txBody>
                    <a:bodyPr/>
                    <a:lstStyle/>
                    <a:p>
                      <a:endParaRPr/>
                    </a:p>
                  </a:txBody>
                  <a:tcPr marL="0" marR="0" marT="0" marB="0"/>
                </a:tc>
                <a:extLst>
                  <a:ext uri="{0D108BD9-81ED-4DB2-BD59-A6C34878D82A}">
                    <a16:rowId xmlns:a16="http://schemas.microsoft.com/office/drawing/2014/main" val="10000"/>
                  </a:ext>
                </a:extLst>
              </a:tr>
              <a:tr h="345440">
                <a:tc>
                  <a:txBody>
                    <a:bodyPr/>
                    <a:lstStyle/>
                    <a:p>
                      <a:pPr>
                        <a:lnSpc>
                          <a:spcPct val="100000"/>
                        </a:lnSpc>
                      </a:pPr>
                      <a:endParaRPr sz="1900">
                        <a:latin typeface="Times New Roman"/>
                        <a:cs typeface="Times New Roman"/>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19124D"/>
                    </a:solidFill>
                  </a:tcPr>
                </a:tc>
                <a:tc>
                  <a:txBody>
                    <a:bodyPr/>
                    <a:lstStyle/>
                    <a:p>
                      <a:pPr marL="53340" algn="ctr">
                        <a:lnSpc>
                          <a:spcPct val="100000"/>
                        </a:lnSpc>
                        <a:spcBef>
                          <a:spcPts val="325"/>
                        </a:spcBef>
                      </a:pPr>
                      <a:r>
                        <a:rPr sz="1400" b="1" spc="-20" dirty="0">
                          <a:solidFill>
                            <a:srgbClr val="FFFFFF"/>
                          </a:solidFill>
                          <a:latin typeface="Arial"/>
                          <a:cs typeface="Arial"/>
                        </a:rPr>
                        <a:t>RoRo</a:t>
                      </a:r>
                      <a:endParaRPr sz="1400">
                        <a:latin typeface="Arial"/>
                        <a:cs typeface="Arial"/>
                      </a:endParaRPr>
                    </a:p>
                  </a:txBody>
                  <a:tcPr marL="0" marR="0" marT="4127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19124D"/>
                    </a:solidFill>
                  </a:tcPr>
                </a:tc>
                <a:tc>
                  <a:txBody>
                    <a:bodyPr/>
                    <a:lstStyle/>
                    <a:p>
                      <a:pPr marL="53340" algn="ctr">
                        <a:lnSpc>
                          <a:spcPct val="100000"/>
                        </a:lnSpc>
                        <a:spcBef>
                          <a:spcPts val="325"/>
                        </a:spcBef>
                      </a:pPr>
                      <a:r>
                        <a:rPr sz="1400" b="1" spc="-20" dirty="0">
                          <a:solidFill>
                            <a:srgbClr val="FFFFFF"/>
                          </a:solidFill>
                          <a:latin typeface="Arial"/>
                          <a:cs typeface="Arial"/>
                        </a:rPr>
                        <a:t>LoLo</a:t>
                      </a:r>
                      <a:endParaRPr sz="1400">
                        <a:latin typeface="Arial"/>
                        <a:cs typeface="Arial"/>
                      </a:endParaRPr>
                    </a:p>
                  </a:txBody>
                  <a:tcPr marL="0" marR="0" marT="4127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19124D"/>
                    </a:solidFill>
                  </a:tcPr>
                </a:tc>
                <a:tc>
                  <a:txBody>
                    <a:bodyPr/>
                    <a:lstStyle/>
                    <a:p>
                      <a:pPr marL="53340" algn="ctr">
                        <a:lnSpc>
                          <a:spcPct val="100000"/>
                        </a:lnSpc>
                        <a:spcBef>
                          <a:spcPts val="325"/>
                        </a:spcBef>
                      </a:pPr>
                      <a:r>
                        <a:rPr sz="1400" b="1" spc="-20" dirty="0">
                          <a:solidFill>
                            <a:srgbClr val="FFFFFF"/>
                          </a:solidFill>
                          <a:latin typeface="Arial"/>
                          <a:cs typeface="Arial"/>
                        </a:rPr>
                        <a:t>Bulk</a:t>
                      </a:r>
                      <a:r>
                        <a:rPr sz="1400" b="1" spc="-70" dirty="0">
                          <a:solidFill>
                            <a:srgbClr val="FFFFFF"/>
                          </a:solidFill>
                          <a:latin typeface="Arial"/>
                          <a:cs typeface="Arial"/>
                        </a:rPr>
                        <a:t> </a:t>
                      </a:r>
                      <a:r>
                        <a:rPr sz="1400" b="1" spc="-10" dirty="0">
                          <a:solidFill>
                            <a:srgbClr val="FFFFFF"/>
                          </a:solidFill>
                          <a:latin typeface="Arial"/>
                          <a:cs typeface="Arial"/>
                        </a:rPr>
                        <a:t>Liquid</a:t>
                      </a:r>
                      <a:endParaRPr sz="1400">
                        <a:latin typeface="Arial"/>
                        <a:cs typeface="Arial"/>
                      </a:endParaRPr>
                    </a:p>
                  </a:txBody>
                  <a:tcPr marL="0" marR="0" marT="4127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19124D"/>
                    </a:solidFill>
                  </a:tcPr>
                </a:tc>
                <a:tc>
                  <a:txBody>
                    <a:bodyPr/>
                    <a:lstStyle/>
                    <a:p>
                      <a:pPr marL="52705" algn="ctr">
                        <a:lnSpc>
                          <a:spcPct val="100000"/>
                        </a:lnSpc>
                        <a:spcBef>
                          <a:spcPts val="325"/>
                        </a:spcBef>
                      </a:pPr>
                      <a:r>
                        <a:rPr sz="1400" b="1" spc="-20" dirty="0">
                          <a:solidFill>
                            <a:srgbClr val="FFFFFF"/>
                          </a:solidFill>
                          <a:latin typeface="Arial"/>
                          <a:cs typeface="Arial"/>
                        </a:rPr>
                        <a:t>Dry</a:t>
                      </a:r>
                      <a:r>
                        <a:rPr sz="1400" b="1" spc="-60" dirty="0">
                          <a:solidFill>
                            <a:srgbClr val="FFFFFF"/>
                          </a:solidFill>
                          <a:latin typeface="Arial"/>
                          <a:cs typeface="Arial"/>
                        </a:rPr>
                        <a:t> </a:t>
                      </a:r>
                      <a:r>
                        <a:rPr sz="1400" b="1" spc="-20" dirty="0">
                          <a:solidFill>
                            <a:srgbClr val="FFFFFF"/>
                          </a:solidFill>
                          <a:latin typeface="Arial"/>
                          <a:cs typeface="Arial"/>
                        </a:rPr>
                        <a:t>Bulk</a:t>
                      </a:r>
                      <a:endParaRPr sz="1400">
                        <a:latin typeface="Arial"/>
                        <a:cs typeface="Arial"/>
                      </a:endParaRPr>
                    </a:p>
                  </a:txBody>
                  <a:tcPr marL="0" marR="0" marT="41275" marB="0">
                    <a:lnL w="28575">
                      <a:solidFill>
                        <a:srgbClr val="FFFFFF"/>
                      </a:solidFill>
                      <a:prstDash val="solid"/>
                    </a:lnL>
                    <a:lnT w="28575">
                      <a:solidFill>
                        <a:srgbClr val="FFFFFF"/>
                      </a:solidFill>
                      <a:prstDash val="solid"/>
                    </a:lnT>
                    <a:lnB w="28575">
                      <a:solidFill>
                        <a:srgbClr val="FFFFFF"/>
                      </a:solidFill>
                      <a:prstDash val="solid"/>
                    </a:lnB>
                    <a:solidFill>
                      <a:srgbClr val="19124D"/>
                    </a:solidFill>
                  </a:tcPr>
                </a:tc>
                <a:extLst>
                  <a:ext uri="{0D108BD9-81ED-4DB2-BD59-A6C34878D82A}">
                    <a16:rowId xmlns:a16="http://schemas.microsoft.com/office/drawing/2014/main" val="10001"/>
                  </a:ext>
                </a:extLst>
              </a:tr>
              <a:tr h="473709">
                <a:tc>
                  <a:txBody>
                    <a:bodyPr/>
                    <a:lstStyle/>
                    <a:p>
                      <a:pPr marL="107950">
                        <a:lnSpc>
                          <a:spcPct val="100000"/>
                        </a:lnSpc>
                        <a:spcBef>
                          <a:spcPts val="195"/>
                        </a:spcBef>
                      </a:pPr>
                      <a:r>
                        <a:rPr sz="2400" b="0" spc="-10" dirty="0">
                          <a:solidFill>
                            <a:srgbClr val="FFFFFF"/>
                          </a:solidFill>
                          <a:latin typeface="Arial"/>
                          <a:cs typeface="Arial"/>
                        </a:rPr>
                        <a:t>Dublin</a:t>
                      </a:r>
                      <a:endParaRPr sz="2400" b="0" dirty="0">
                        <a:latin typeface="Arial"/>
                        <a:cs typeface="Arial"/>
                      </a:endParaRPr>
                    </a:p>
                  </a:txBody>
                  <a:tcPr marL="0" marR="0" marT="24765" marB="0">
                    <a:lnR w="28575">
                      <a:solidFill>
                        <a:srgbClr val="FFFFFF"/>
                      </a:solidFill>
                      <a:prstDash val="solid"/>
                    </a:lnR>
                    <a:lnT w="28575">
                      <a:solidFill>
                        <a:srgbClr val="FFFFFF"/>
                      </a:solidFill>
                      <a:prstDash val="solid"/>
                    </a:lnT>
                    <a:lnB w="28575">
                      <a:solidFill>
                        <a:srgbClr val="FFFFFF"/>
                      </a:solidFill>
                      <a:prstDash val="solid"/>
                    </a:lnB>
                    <a:solidFill>
                      <a:srgbClr val="0067B1"/>
                    </a:solidFill>
                  </a:tcPr>
                </a:tc>
                <a:tc>
                  <a:txBody>
                    <a:bodyPr/>
                    <a:lstStyle/>
                    <a:p>
                      <a:pPr marL="50800" algn="ctr">
                        <a:lnSpc>
                          <a:spcPct val="100000"/>
                        </a:lnSpc>
                        <a:spcBef>
                          <a:spcPts val="195"/>
                        </a:spcBef>
                      </a:pPr>
                      <a:r>
                        <a:rPr sz="2400" b="0" spc="-25" dirty="0">
                          <a:solidFill>
                            <a:srgbClr val="FFFFFF"/>
                          </a:solidFill>
                          <a:latin typeface="Arial"/>
                          <a:cs typeface="Arial"/>
                        </a:rPr>
                        <a:t>83%</a:t>
                      </a:r>
                      <a:endParaRPr sz="2400" b="0" dirty="0">
                        <a:latin typeface="Arial"/>
                        <a:cs typeface="Arial"/>
                      </a:endParaRPr>
                    </a:p>
                  </a:txBody>
                  <a:tcPr marL="0" marR="0" marT="2476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0067B1"/>
                    </a:solidFill>
                  </a:tcPr>
                </a:tc>
                <a:tc>
                  <a:txBody>
                    <a:bodyPr/>
                    <a:lstStyle/>
                    <a:p>
                      <a:pPr marL="50800" algn="ctr">
                        <a:lnSpc>
                          <a:spcPct val="100000"/>
                        </a:lnSpc>
                        <a:spcBef>
                          <a:spcPts val="195"/>
                        </a:spcBef>
                      </a:pPr>
                      <a:r>
                        <a:rPr sz="2400" b="0" spc="-25" dirty="0">
                          <a:solidFill>
                            <a:srgbClr val="FFFFFF"/>
                          </a:solidFill>
                          <a:latin typeface="Arial"/>
                          <a:cs typeface="Arial"/>
                        </a:rPr>
                        <a:t>72%</a:t>
                      </a:r>
                      <a:endParaRPr sz="2400" b="0" dirty="0">
                        <a:latin typeface="Arial"/>
                        <a:cs typeface="Arial"/>
                      </a:endParaRPr>
                    </a:p>
                  </a:txBody>
                  <a:tcPr marL="0" marR="0" marT="2476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0067B1"/>
                    </a:solidFill>
                  </a:tcPr>
                </a:tc>
                <a:tc>
                  <a:txBody>
                    <a:bodyPr/>
                    <a:lstStyle/>
                    <a:p>
                      <a:pPr marL="50800" algn="ctr">
                        <a:lnSpc>
                          <a:spcPct val="100000"/>
                        </a:lnSpc>
                        <a:spcBef>
                          <a:spcPts val="195"/>
                        </a:spcBef>
                      </a:pPr>
                      <a:r>
                        <a:rPr sz="2400" b="0" spc="-25" dirty="0">
                          <a:solidFill>
                            <a:srgbClr val="FFFFFF"/>
                          </a:solidFill>
                          <a:latin typeface="Arial"/>
                          <a:cs typeface="Arial"/>
                        </a:rPr>
                        <a:t>37%</a:t>
                      </a:r>
                      <a:endParaRPr sz="2400" b="0" dirty="0">
                        <a:latin typeface="Arial"/>
                        <a:cs typeface="Arial"/>
                      </a:endParaRPr>
                    </a:p>
                  </a:txBody>
                  <a:tcPr marL="0" marR="0" marT="2476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0067B1"/>
                    </a:solidFill>
                  </a:tcPr>
                </a:tc>
                <a:tc>
                  <a:txBody>
                    <a:bodyPr/>
                    <a:lstStyle/>
                    <a:p>
                      <a:pPr marL="51435" algn="ctr">
                        <a:lnSpc>
                          <a:spcPct val="100000"/>
                        </a:lnSpc>
                        <a:spcBef>
                          <a:spcPts val="195"/>
                        </a:spcBef>
                      </a:pPr>
                      <a:r>
                        <a:rPr sz="2400" b="0" spc="-25" dirty="0">
                          <a:solidFill>
                            <a:srgbClr val="FFFFFF"/>
                          </a:solidFill>
                          <a:latin typeface="Arial"/>
                          <a:cs typeface="Arial"/>
                        </a:rPr>
                        <a:t>12%</a:t>
                      </a:r>
                      <a:endParaRPr sz="2400" b="0" dirty="0">
                        <a:latin typeface="Arial"/>
                        <a:cs typeface="Arial"/>
                      </a:endParaRPr>
                    </a:p>
                  </a:txBody>
                  <a:tcPr marL="0" marR="0" marT="24765" marB="0">
                    <a:lnL w="28575">
                      <a:solidFill>
                        <a:srgbClr val="FFFFFF"/>
                      </a:solidFill>
                      <a:prstDash val="solid"/>
                    </a:lnL>
                    <a:lnT w="28575">
                      <a:solidFill>
                        <a:srgbClr val="FFFFFF"/>
                      </a:solidFill>
                      <a:prstDash val="solid"/>
                    </a:lnT>
                    <a:lnB w="28575">
                      <a:solidFill>
                        <a:srgbClr val="FFFFFF"/>
                      </a:solidFill>
                      <a:prstDash val="solid"/>
                    </a:lnB>
                    <a:solidFill>
                      <a:srgbClr val="0067B1"/>
                    </a:solidFill>
                  </a:tcPr>
                </a:tc>
                <a:extLst>
                  <a:ext uri="{0D108BD9-81ED-4DB2-BD59-A6C34878D82A}">
                    <a16:rowId xmlns:a16="http://schemas.microsoft.com/office/drawing/2014/main" val="10002"/>
                  </a:ext>
                </a:extLst>
              </a:tr>
              <a:tr h="436880">
                <a:tc>
                  <a:txBody>
                    <a:bodyPr/>
                    <a:lstStyle/>
                    <a:p>
                      <a:pPr marL="107950">
                        <a:lnSpc>
                          <a:spcPct val="100000"/>
                        </a:lnSpc>
                        <a:spcBef>
                          <a:spcPts val="330"/>
                        </a:spcBef>
                      </a:pPr>
                      <a:r>
                        <a:rPr sz="1900" spc="-20" dirty="0">
                          <a:solidFill>
                            <a:srgbClr val="19124D"/>
                          </a:solidFill>
                          <a:latin typeface="Arial"/>
                          <a:cs typeface="Arial"/>
                        </a:rPr>
                        <a:t>Cork</a:t>
                      </a:r>
                      <a:endParaRPr sz="1900">
                        <a:latin typeface="Arial"/>
                        <a:cs typeface="Arial"/>
                      </a:endParaRPr>
                    </a:p>
                  </a:txBody>
                  <a:tcPr marL="0" marR="0" marT="41910" marB="0">
                    <a:lnR w="28575">
                      <a:solidFill>
                        <a:srgbClr val="FFFFFF"/>
                      </a:solidFill>
                      <a:prstDash val="solid"/>
                    </a:lnR>
                    <a:lnT w="28575">
                      <a:solidFill>
                        <a:srgbClr val="FFFFFF"/>
                      </a:solidFill>
                      <a:prstDash val="solid"/>
                    </a:lnT>
                    <a:lnB w="28575">
                      <a:solidFill>
                        <a:srgbClr val="FFFFFF"/>
                      </a:solidFill>
                      <a:prstDash val="solid"/>
                    </a:lnB>
                    <a:solidFill>
                      <a:srgbClr val="DAF0FB"/>
                    </a:solidFill>
                  </a:tcPr>
                </a:tc>
                <a:tc>
                  <a:txBody>
                    <a:bodyPr/>
                    <a:lstStyle/>
                    <a:p>
                      <a:pPr marL="51435" algn="ctr">
                        <a:lnSpc>
                          <a:spcPct val="100000"/>
                        </a:lnSpc>
                        <a:spcBef>
                          <a:spcPts val="250"/>
                        </a:spcBef>
                      </a:pPr>
                      <a:r>
                        <a:rPr sz="2200" spc="-25" dirty="0">
                          <a:solidFill>
                            <a:srgbClr val="19124D"/>
                          </a:solidFill>
                          <a:latin typeface="Arial"/>
                          <a:cs typeface="Arial"/>
                        </a:rPr>
                        <a:t>1%</a:t>
                      </a:r>
                      <a:endParaRPr sz="2200">
                        <a:latin typeface="Arial"/>
                        <a:cs typeface="Arial"/>
                      </a:endParaRPr>
                    </a:p>
                  </a:txBody>
                  <a:tcPr marL="0" marR="0" marT="3175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AF0FB"/>
                    </a:solidFill>
                  </a:tcPr>
                </a:tc>
                <a:tc>
                  <a:txBody>
                    <a:bodyPr/>
                    <a:lstStyle/>
                    <a:p>
                      <a:pPr marL="50800" algn="ctr">
                        <a:lnSpc>
                          <a:spcPct val="100000"/>
                        </a:lnSpc>
                        <a:spcBef>
                          <a:spcPts val="250"/>
                        </a:spcBef>
                      </a:pPr>
                      <a:r>
                        <a:rPr sz="2200" spc="-25" dirty="0">
                          <a:solidFill>
                            <a:srgbClr val="19124D"/>
                          </a:solidFill>
                          <a:latin typeface="Arial"/>
                          <a:cs typeface="Arial"/>
                        </a:rPr>
                        <a:t>24%</a:t>
                      </a:r>
                      <a:endParaRPr sz="2200">
                        <a:latin typeface="Arial"/>
                        <a:cs typeface="Arial"/>
                      </a:endParaRPr>
                    </a:p>
                  </a:txBody>
                  <a:tcPr marL="0" marR="0" marT="3175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AF0FB"/>
                    </a:solidFill>
                  </a:tcPr>
                </a:tc>
                <a:tc>
                  <a:txBody>
                    <a:bodyPr/>
                    <a:lstStyle/>
                    <a:p>
                      <a:pPr marL="50800" algn="ctr">
                        <a:lnSpc>
                          <a:spcPct val="100000"/>
                        </a:lnSpc>
                        <a:spcBef>
                          <a:spcPts val="250"/>
                        </a:spcBef>
                      </a:pPr>
                      <a:r>
                        <a:rPr sz="2400" b="1" spc="-25" dirty="0">
                          <a:solidFill>
                            <a:srgbClr val="19124D"/>
                          </a:solidFill>
                          <a:latin typeface="Arial"/>
                          <a:cs typeface="Arial"/>
                        </a:rPr>
                        <a:t>49%</a:t>
                      </a:r>
                      <a:endParaRPr sz="2400" b="1" dirty="0">
                        <a:latin typeface="Arial"/>
                        <a:cs typeface="Arial"/>
                      </a:endParaRPr>
                    </a:p>
                  </a:txBody>
                  <a:tcPr marL="0" marR="0" marT="3175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AF0FB"/>
                    </a:solidFill>
                  </a:tcPr>
                </a:tc>
                <a:tc>
                  <a:txBody>
                    <a:bodyPr/>
                    <a:lstStyle/>
                    <a:p>
                      <a:pPr marL="50800" algn="ctr">
                        <a:lnSpc>
                          <a:spcPct val="100000"/>
                        </a:lnSpc>
                        <a:spcBef>
                          <a:spcPts val="250"/>
                        </a:spcBef>
                      </a:pPr>
                      <a:r>
                        <a:rPr sz="2200" spc="-25" dirty="0">
                          <a:solidFill>
                            <a:srgbClr val="19124D"/>
                          </a:solidFill>
                          <a:latin typeface="Arial"/>
                          <a:cs typeface="Arial"/>
                        </a:rPr>
                        <a:t>8%</a:t>
                      </a:r>
                      <a:endParaRPr sz="2200">
                        <a:latin typeface="Arial"/>
                        <a:cs typeface="Arial"/>
                      </a:endParaRPr>
                    </a:p>
                  </a:txBody>
                  <a:tcPr marL="0" marR="0" marT="31750" marB="0">
                    <a:lnL w="28575">
                      <a:solidFill>
                        <a:srgbClr val="FFFFFF"/>
                      </a:solidFill>
                      <a:prstDash val="solid"/>
                    </a:lnL>
                    <a:lnT w="28575">
                      <a:solidFill>
                        <a:srgbClr val="FFFFFF"/>
                      </a:solidFill>
                      <a:prstDash val="solid"/>
                    </a:lnT>
                    <a:lnB w="28575">
                      <a:solidFill>
                        <a:srgbClr val="FFFFFF"/>
                      </a:solidFill>
                      <a:prstDash val="solid"/>
                    </a:lnB>
                    <a:solidFill>
                      <a:srgbClr val="DAF0FB"/>
                    </a:solidFill>
                  </a:tcPr>
                </a:tc>
                <a:extLst>
                  <a:ext uri="{0D108BD9-81ED-4DB2-BD59-A6C34878D82A}">
                    <a16:rowId xmlns:a16="http://schemas.microsoft.com/office/drawing/2014/main" val="10003"/>
                  </a:ext>
                </a:extLst>
              </a:tr>
              <a:tr h="436880">
                <a:tc>
                  <a:txBody>
                    <a:bodyPr/>
                    <a:lstStyle/>
                    <a:p>
                      <a:pPr marL="107950">
                        <a:lnSpc>
                          <a:spcPct val="100000"/>
                        </a:lnSpc>
                        <a:spcBef>
                          <a:spcPts val="330"/>
                        </a:spcBef>
                      </a:pPr>
                      <a:r>
                        <a:rPr sz="1900" spc="-10" dirty="0">
                          <a:solidFill>
                            <a:srgbClr val="19124D"/>
                          </a:solidFill>
                          <a:latin typeface="Arial"/>
                          <a:cs typeface="Arial"/>
                        </a:rPr>
                        <a:t>Rosslare</a:t>
                      </a:r>
                      <a:endParaRPr sz="1900">
                        <a:latin typeface="Arial"/>
                        <a:cs typeface="Arial"/>
                      </a:endParaRPr>
                    </a:p>
                  </a:txBody>
                  <a:tcPr marL="0" marR="0" marT="41910" marB="0">
                    <a:lnR w="28575">
                      <a:solidFill>
                        <a:srgbClr val="FFFFFF"/>
                      </a:solidFill>
                      <a:prstDash val="solid"/>
                    </a:lnR>
                    <a:lnT w="28575">
                      <a:solidFill>
                        <a:srgbClr val="FFFFFF"/>
                      </a:solidFill>
                      <a:prstDash val="solid"/>
                    </a:lnT>
                    <a:lnB w="28575">
                      <a:solidFill>
                        <a:srgbClr val="FFFFFF"/>
                      </a:solidFill>
                      <a:prstDash val="solid"/>
                    </a:lnB>
                    <a:solidFill>
                      <a:srgbClr val="B9E4F9"/>
                    </a:solidFill>
                  </a:tcPr>
                </a:tc>
                <a:tc>
                  <a:txBody>
                    <a:bodyPr/>
                    <a:lstStyle/>
                    <a:p>
                      <a:pPr marL="51435" algn="ctr">
                        <a:lnSpc>
                          <a:spcPct val="100000"/>
                        </a:lnSpc>
                        <a:spcBef>
                          <a:spcPts val="250"/>
                        </a:spcBef>
                      </a:pPr>
                      <a:r>
                        <a:rPr sz="2200" spc="-25" dirty="0">
                          <a:solidFill>
                            <a:srgbClr val="19124D"/>
                          </a:solidFill>
                          <a:latin typeface="Arial"/>
                          <a:cs typeface="Arial"/>
                        </a:rPr>
                        <a:t>16%</a:t>
                      </a:r>
                      <a:endParaRPr sz="2200">
                        <a:latin typeface="Arial"/>
                        <a:cs typeface="Arial"/>
                      </a:endParaRPr>
                    </a:p>
                  </a:txBody>
                  <a:tcPr marL="0" marR="0" marT="3175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B9E4F9"/>
                    </a:solidFill>
                  </a:tcPr>
                </a:tc>
                <a:tc>
                  <a:txBody>
                    <a:bodyPr/>
                    <a:lstStyle/>
                    <a:p>
                      <a:pPr>
                        <a:lnSpc>
                          <a:spcPct val="100000"/>
                        </a:lnSpc>
                      </a:pPr>
                      <a:endParaRPr sz="19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B9E4F9"/>
                    </a:solidFill>
                  </a:tcPr>
                </a:tc>
                <a:tc>
                  <a:txBody>
                    <a:bodyPr/>
                    <a:lstStyle/>
                    <a:p>
                      <a:pPr>
                        <a:lnSpc>
                          <a:spcPct val="100000"/>
                        </a:lnSpc>
                      </a:pPr>
                      <a:endParaRPr sz="19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B9E4F9"/>
                    </a:solidFill>
                  </a:tcPr>
                </a:tc>
                <a:tc>
                  <a:txBody>
                    <a:bodyPr/>
                    <a:lstStyle/>
                    <a:p>
                      <a:pPr>
                        <a:lnSpc>
                          <a:spcPct val="100000"/>
                        </a:lnSpc>
                      </a:pPr>
                      <a:endParaRPr sz="1900">
                        <a:latin typeface="Times New Roman"/>
                        <a:cs typeface="Times New Roman"/>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B9E4F9"/>
                    </a:solidFill>
                  </a:tcPr>
                </a:tc>
                <a:extLst>
                  <a:ext uri="{0D108BD9-81ED-4DB2-BD59-A6C34878D82A}">
                    <a16:rowId xmlns:a16="http://schemas.microsoft.com/office/drawing/2014/main" val="10004"/>
                  </a:ext>
                </a:extLst>
              </a:tr>
              <a:tr h="436880">
                <a:tc>
                  <a:txBody>
                    <a:bodyPr/>
                    <a:lstStyle/>
                    <a:p>
                      <a:pPr marL="107950">
                        <a:lnSpc>
                          <a:spcPct val="100000"/>
                        </a:lnSpc>
                        <a:spcBef>
                          <a:spcPts val="330"/>
                        </a:spcBef>
                      </a:pPr>
                      <a:r>
                        <a:rPr sz="1900" spc="-10" dirty="0">
                          <a:solidFill>
                            <a:srgbClr val="19124D"/>
                          </a:solidFill>
                          <a:latin typeface="Arial"/>
                          <a:cs typeface="Arial"/>
                        </a:rPr>
                        <a:t>Waterford</a:t>
                      </a:r>
                      <a:endParaRPr sz="1900">
                        <a:latin typeface="Arial"/>
                        <a:cs typeface="Arial"/>
                      </a:endParaRPr>
                    </a:p>
                  </a:txBody>
                  <a:tcPr marL="0" marR="0" marT="41910" marB="0">
                    <a:lnR w="28575">
                      <a:solidFill>
                        <a:srgbClr val="FFFFFF"/>
                      </a:solidFill>
                      <a:prstDash val="solid"/>
                    </a:lnR>
                    <a:lnT w="28575">
                      <a:solidFill>
                        <a:srgbClr val="FFFFFF"/>
                      </a:solidFill>
                      <a:prstDash val="solid"/>
                    </a:lnT>
                    <a:lnB w="28575">
                      <a:solidFill>
                        <a:srgbClr val="FFFFFF"/>
                      </a:solidFill>
                      <a:prstDash val="solid"/>
                    </a:lnB>
                    <a:solidFill>
                      <a:srgbClr val="DAF0FB"/>
                    </a:solidFill>
                  </a:tcPr>
                </a:tc>
                <a:tc>
                  <a:txBody>
                    <a:bodyPr/>
                    <a:lstStyle/>
                    <a:p>
                      <a:pPr>
                        <a:lnSpc>
                          <a:spcPct val="100000"/>
                        </a:lnSpc>
                      </a:pPr>
                      <a:endParaRPr sz="19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AF0FB"/>
                    </a:solidFill>
                  </a:tcPr>
                </a:tc>
                <a:tc>
                  <a:txBody>
                    <a:bodyPr/>
                    <a:lstStyle/>
                    <a:p>
                      <a:pPr marL="51435" algn="ctr">
                        <a:lnSpc>
                          <a:spcPct val="100000"/>
                        </a:lnSpc>
                        <a:spcBef>
                          <a:spcPts val="250"/>
                        </a:spcBef>
                      </a:pPr>
                      <a:r>
                        <a:rPr sz="2200" spc="-25" dirty="0">
                          <a:solidFill>
                            <a:srgbClr val="19124D"/>
                          </a:solidFill>
                          <a:latin typeface="Arial"/>
                          <a:cs typeface="Arial"/>
                        </a:rPr>
                        <a:t>4%</a:t>
                      </a:r>
                      <a:endParaRPr sz="2200">
                        <a:latin typeface="Arial"/>
                        <a:cs typeface="Arial"/>
                      </a:endParaRPr>
                    </a:p>
                  </a:txBody>
                  <a:tcPr marL="0" marR="0" marT="3175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AF0FB"/>
                    </a:solidFill>
                  </a:tcPr>
                </a:tc>
                <a:tc>
                  <a:txBody>
                    <a:bodyPr/>
                    <a:lstStyle/>
                    <a:p>
                      <a:pPr>
                        <a:lnSpc>
                          <a:spcPct val="100000"/>
                        </a:lnSpc>
                      </a:pPr>
                      <a:endParaRPr sz="19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AF0FB"/>
                    </a:solidFill>
                  </a:tcPr>
                </a:tc>
                <a:tc>
                  <a:txBody>
                    <a:bodyPr/>
                    <a:lstStyle/>
                    <a:p>
                      <a:pPr marL="50800" algn="ctr">
                        <a:lnSpc>
                          <a:spcPct val="100000"/>
                        </a:lnSpc>
                        <a:spcBef>
                          <a:spcPts val="250"/>
                        </a:spcBef>
                      </a:pPr>
                      <a:r>
                        <a:rPr sz="2200" spc="-25" dirty="0">
                          <a:solidFill>
                            <a:srgbClr val="19124D"/>
                          </a:solidFill>
                          <a:latin typeface="Arial"/>
                          <a:cs typeface="Arial"/>
                        </a:rPr>
                        <a:t>9%</a:t>
                      </a:r>
                      <a:endParaRPr sz="2200">
                        <a:latin typeface="Arial"/>
                        <a:cs typeface="Arial"/>
                      </a:endParaRPr>
                    </a:p>
                  </a:txBody>
                  <a:tcPr marL="0" marR="0" marT="31750" marB="0">
                    <a:lnL w="28575">
                      <a:solidFill>
                        <a:srgbClr val="FFFFFF"/>
                      </a:solidFill>
                      <a:prstDash val="solid"/>
                    </a:lnL>
                    <a:lnT w="28575">
                      <a:solidFill>
                        <a:srgbClr val="FFFFFF"/>
                      </a:solidFill>
                      <a:prstDash val="solid"/>
                    </a:lnT>
                    <a:lnB w="28575">
                      <a:solidFill>
                        <a:srgbClr val="FFFFFF"/>
                      </a:solidFill>
                      <a:prstDash val="solid"/>
                    </a:lnB>
                    <a:solidFill>
                      <a:srgbClr val="DAF0FB"/>
                    </a:solidFill>
                  </a:tcPr>
                </a:tc>
                <a:extLst>
                  <a:ext uri="{0D108BD9-81ED-4DB2-BD59-A6C34878D82A}">
                    <a16:rowId xmlns:a16="http://schemas.microsoft.com/office/drawing/2014/main" val="10005"/>
                  </a:ext>
                </a:extLst>
              </a:tr>
              <a:tr h="436880">
                <a:tc>
                  <a:txBody>
                    <a:bodyPr/>
                    <a:lstStyle/>
                    <a:p>
                      <a:pPr marL="107950">
                        <a:lnSpc>
                          <a:spcPct val="100000"/>
                        </a:lnSpc>
                        <a:spcBef>
                          <a:spcPts val="330"/>
                        </a:spcBef>
                      </a:pPr>
                      <a:r>
                        <a:rPr sz="1900" spc="-10" dirty="0">
                          <a:solidFill>
                            <a:srgbClr val="19124D"/>
                          </a:solidFill>
                          <a:latin typeface="Arial"/>
                          <a:cs typeface="Arial"/>
                        </a:rPr>
                        <a:t>Galway</a:t>
                      </a:r>
                      <a:endParaRPr sz="1900">
                        <a:latin typeface="Arial"/>
                        <a:cs typeface="Arial"/>
                      </a:endParaRPr>
                    </a:p>
                  </a:txBody>
                  <a:tcPr marL="0" marR="0" marT="41910" marB="0">
                    <a:lnR w="28575">
                      <a:solidFill>
                        <a:srgbClr val="FFFFFF"/>
                      </a:solidFill>
                      <a:prstDash val="solid"/>
                    </a:lnR>
                    <a:lnT w="28575">
                      <a:solidFill>
                        <a:srgbClr val="FFFFFF"/>
                      </a:solidFill>
                      <a:prstDash val="solid"/>
                    </a:lnT>
                    <a:lnB w="28575">
                      <a:solidFill>
                        <a:srgbClr val="FFFFFF"/>
                      </a:solidFill>
                      <a:prstDash val="solid"/>
                    </a:lnB>
                    <a:solidFill>
                      <a:srgbClr val="B9E4F9"/>
                    </a:solidFill>
                  </a:tcPr>
                </a:tc>
                <a:tc>
                  <a:txBody>
                    <a:bodyPr/>
                    <a:lstStyle/>
                    <a:p>
                      <a:pPr>
                        <a:lnSpc>
                          <a:spcPct val="100000"/>
                        </a:lnSpc>
                      </a:pPr>
                      <a:endParaRPr sz="19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B9E4F9"/>
                    </a:solidFill>
                  </a:tcPr>
                </a:tc>
                <a:tc>
                  <a:txBody>
                    <a:bodyPr/>
                    <a:lstStyle/>
                    <a:p>
                      <a:pPr>
                        <a:lnSpc>
                          <a:spcPct val="100000"/>
                        </a:lnSpc>
                      </a:pPr>
                      <a:endParaRPr sz="19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B9E4F9"/>
                    </a:solidFill>
                  </a:tcPr>
                </a:tc>
                <a:tc>
                  <a:txBody>
                    <a:bodyPr/>
                    <a:lstStyle/>
                    <a:p>
                      <a:pPr marL="51435" algn="ctr">
                        <a:lnSpc>
                          <a:spcPct val="100000"/>
                        </a:lnSpc>
                        <a:spcBef>
                          <a:spcPts val="250"/>
                        </a:spcBef>
                      </a:pPr>
                      <a:r>
                        <a:rPr sz="2200" spc="-25" dirty="0">
                          <a:solidFill>
                            <a:srgbClr val="19124D"/>
                          </a:solidFill>
                          <a:latin typeface="Arial"/>
                          <a:cs typeface="Arial"/>
                        </a:rPr>
                        <a:t>3%</a:t>
                      </a:r>
                      <a:endParaRPr sz="2200">
                        <a:latin typeface="Arial"/>
                        <a:cs typeface="Arial"/>
                      </a:endParaRPr>
                    </a:p>
                  </a:txBody>
                  <a:tcPr marL="0" marR="0" marT="3175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B9E4F9"/>
                    </a:solidFill>
                  </a:tcPr>
                </a:tc>
                <a:tc>
                  <a:txBody>
                    <a:bodyPr/>
                    <a:lstStyle/>
                    <a:p>
                      <a:pPr marL="50800" algn="ctr">
                        <a:lnSpc>
                          <a:spcPct val="100000"/>
                        </a:lnSpc>
                        <a:spcBef>
                          <a:spcPts val="250"/>
                        </a:spcBef>
                      </a:pPr>
                      <a:r>
                        <a:rPr sz="2200" spc="-25" dirty="0">
                          <a:solidFill>
                            <a:srgbClr val="19124D"/>
                          </a:solidFill>
                          <a:latin typeface="Arial"/>
                          <a:cs typeface="Arial"/>
                        </a:rPr>
                        <a:t>1%</a:t>
                      </a:r>
                      <a:endParaRPr sz="2200">
                        <a:latin typeface="Arial"/>
                        <a:cs typeface="Arial"/>
                      </a:endParaRPr>
                    </a:p>
                  </a:txBody>
                  <a:tcPr marL="0" marR="0" marT="31750" marB="0">
                    <a:lnL w="28575">
                      <a:solidFill>
                        <a:srgbClr val="FFFFFF"/>
                      </a:solidFill>
                      <a:prstDash val="solid"/>
                    </a:lnL>
                    <a:lnT w="28575">
                      <a:solidFill>
                        <a:srgbClr val="FFFFFF"/>
                      </a:solidFill>
                      <a:prstDash val="solid"/>
                    </a:lnT>
                    <a:lnB w="28575">
                      <a:solidFill>
                        <a:srgbClr val="FFFFFF"/>
                      </a:solidFill>
                      <a:prstDash val="solid"/>
                    </a:lnB>
                    <a:solidFill>
                      <a:srgbClr val="B9E4F9"/>
                    </a:solidFill>
                  </a:tcPr>
                </a:tc>
                <a:extLst>
                  <a:ext uri="{0D108BD9-81ED-4DB2-BD59-A6C34878D82A}">
                    <a16:rowId xmlns:a16="http://schemas.microsoft.com/office/drawing/2014/main" val="10006"/>
                  </a:ext>
                </a:extLst>
              </a:tr>
              <a:tr h="436880">
                <a:tc>
                  <a:txBody>
                    <a:bodyPr/>
                    <a:lstStyle/>
                    <a:p>
                      <a:pPr marL="107950">
                        <a:lnSpc>
                          <a:spcPct val="100000"/>
                        </a:lnSpc>
                        <a:spcBef>
                          <a:spcPts val="330"/>
                        </a:spcBef>
                      </a:pPr>
                      <a:r>
                        <a:rPr sz="1900" spc="-10" dirty="0">
                          <a:solidFill>
                            <a:srgbClr val="19124D"/>
                          </a:solidFill>
                          <a:latin typeface="Arial"/>
                          <a:cs typeface="Arial"/>
                        </a:rPr>
                        <a:t>Shannon/Foynes</a:t>
                      </a:r>
                      <a:endParaRPr sz="1900">
                        <a:latin typeface="Arial"/>
                        <a:cs typeface="Arial"/>
                      </a:endParaRPr>
                    </a:p>
                  </a:txBody>
                  <a:tcPr marL="0" marR="0" marT="41910" marB="0">
                    <a:lnR w="28575">
                      <a:solidFill>
                        <a:srgbClr val="FFFFFF"/>
                      </a:solidFill>
                      <a:prstDash val="solid"/>
                    </a:lnR>
                    <a:lnT w="28575">
                      <a:solidFill>
                        <a:srgbClr val="FFFFFF"/>
                      </a:solidFill>
                      <a:prstDash val="solid"/>
                    </a:lnT>
                    <a:lnB w="28575">
                      <a:solidFill>
                        <a:srgbClr val="FFFFFF"/>
                      </a:solidFill>
                      <a:prstDash val="solid"/>
                    </a:lnB>
                    <a:solidFill>
                      <a:srgbClr val="DAF0FB"/>
                    </a:solidFill>
                  </a:tcPr>
                </a:tc>
                <a:tc>
                  <a:txBody>
                    <a:bodyPr/>
                    <a:lstStyle/>
                    <a:p>
                      <a:pPr>
                        <a:lnSpc>
                          <a:spcPct val="100000"/>
                        </a:lnSpc>
                      </a:pPr>
                      <a:endParaRPr sz="19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AF0FB"/>
                    </a:solidFill>
                  </a:tcPr>
                </a:tc>
                <a:tc>
                  <a:txBody>
                    <a:bodyPr/>
                    <a:lstStyle/>
                    <a:p>
                      <a:pPr>
                        <a:lnSpc>
                          <a:spcPct val="100000"/>
                        </a:lnSpc>
                      </a:pPr>
                      <a:endParaRPr sz="19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AF0FB"/>
                    </a:solidFill>
                  </a:tcPr>
                </a:tc>
                <a:tc>
                  <a:txBody>
                    <a:bodyPr/>
                    <a:lstStyle/>
                    <a:p>
                      <a:pPr marL="57150" algn="ctr">
                        <a:lnSpc>
                          <a:spcPct val="100000"/>
                        </a:lnSpc>
                        <a:spcBef>
                          <a:spcPts val="250"/>
                        </a:spcBef>
                      </a:pPr>
                      <a:r>
                        <a:rPr sz="2200" spc="-25" dirty="0">
                          <a:solidFill>
                            <a:srgbClr val="19124D"/>
                          </a:solidFill>
                          <a:latin typeface="Arial"/>
                          <a:cs typeface="Arial"/>
                        </a:rPr>
                        <a:t>11%</a:t>
                      </a:r>
                      <a:endParaRPr sz="2200">
                        <a:latin typeface="Arial"/>
                        <a:cs typeface="Arial"/>
                      </a:endParaRPr>
                    </a:p>
                  </a:txBody>
                  <a:tcPr marL="0" marR="0" marT="3175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AF0FB"/>
                    </a:solidFill>
                  </a:tcPr>
                </a:tc>
                <a:tc>
                  <a:txBody>
                    <a:bodyPr/>
                    <a:lstStyle/>
                    <a:p>
                      <a:pPr marL="50800" algn="ctr">
                        <a:lnSpc>
                          <a:spcPct val="100000"/>
                        </a:lnSpc>
                        <a:spcBef>
                          <a:spcPts val="250"/>
                        </a:spcBef>
                      </a:pPr>
                      <a:r>
                        <a:rPr sz="2400" b="1" spc="-25" dirty="0">
                          <a:solidFill>
                            <a:srgbClr val="19124D"/>
                          </a:solidFill>
                          <a:latin typeface="Arial"/>
                          <a:cs typeface="Arial"/>
                        </a:rPr>
                        <a:t>56%</a:t>
                      </a:r>
                      <a:endParaRPr sz="2400" b="1" dirty="0">
                        <a:latin typeface="Arial"/>
                        <a:cs typeface="Arial"/>
                      </a:endParaRPr>
                    </a:p>
                  </a:txBody>
                  <a:tcPr marL="0" marR="0" marT="31750" marB="0">
                    <a:lnL w="28575">
                      <a:solidFill>
                        <a:srgbClr val="FFFFFF"/>
                      </a:solidFill>
                      <a:prstDash val="solid"/>
                    </a:lnL>
                    <a:lnT w="28575">
                      <a:solidFill>
                        <a:srgbClr val="FFFFFF"/>
                      </a:solidFill>
                      <a:prstDash val="solid"/>
                    </a:lnT>
                    <a:lnB w="28575">
                      <a:solidFill>
                        <a:srgbClr val="FFFFFF"/>
                      </a:solidFill>
                      <a:prstDash val="solid"/>
                    </a:lnB>
                    <a:solidFill>
                      <a:srgbClr val="DAF0FB"/>
                    </a:solidFill>
                  </a:tcPr>
                </a:tc>
                <a:extLst>
                  <a:ext uri="{0D108BD9-81ED-4DB2-BD59-A6C34878D82A}">
                    <a16:rowId xmlns:a16="http://schemas.microsoft.com/office/drawing/2014/main" val="10007"/>
                  </a:ext>
                </a:extLst>
              </a:tr>
              <a:tr h="436880">
                <a:tc>
                  <a:txBody>
                    <a:bodyPr/>
                    <a:lstStyle/>
                    <a:p>
                      <a:pPr marL="107950">
                        <a:lnSpc>
                          <a:spcPct val="100000"/>
                        </a:lnSpc>
                        <a:spcBef>
                          <a:spcPts val="330"/>
                        </a:spcBef>
                      </a:pPr>
                      <a:r>
                        <a:rPr sz="1900" spc="-45" dirty="0">
                          <a:solidFill>
                            <a:srgbClr val="19124D"/>
                          </a:solidFill>
                          <a:latin typeface="Arial"/>
                          <a:cs typeface="Arial"/>
                        </a:rPr>
                        <a:t>Drogheda/Greenore/New</a:t>
                      </a:r>
                      <a:r>
                        <a:rPr sz="1900" spc="55" dirty="0">
                          <a:solidFill>
                            <a:srgbClr val="19124D"/>
                          </a:solidFill>
                          <a:latin typeface="Arial"/>
                          <a:cs typeface="Arial"/>
                        </a:rPr>
                        <a:t> </a:t>
                      </a:r>
                      <a:r>
                        <a:rPr sz="1900" spc="-20" dirty="0">
                          <a:solidFill>
                            <a:srgbClr val="19124D"/>
                          </a:solidFill>
                          <a:latin typeface="Arial"/>
                          <a:cs typeface="Arial"/>
                        </a:rPr>
                        <a:t>Ross</a:t>
                      </a:r>
                      <a:endParaRPr sz="1900">
                        <a:latin typeface="Arial"/>
                        <a:cs typeface="Arial"/>
                      </a:endParaRPr>
                    </a:p>
                  </a:txBody>
                  <a:tcPr marL="0" marR="0" marT="41910" marB="0">
                    <a:lnR w="28575">
                      <a:solidFill>
                        <a:srgbClr val="FFFFFF"/>
                      </a:solidFill>
                      <a:prstDash val="solid"/>
                    </a:lnR>
                    <a:lnT w="28575">
                      <a:solidFill>
                        <a:srgbClr val="FFFFFF"/>
                      </a:solidFill>
                      <a:prstDash val="solid"/>
                    </a:lnT>
                    <a:lnB w="28575">
                      <a:solidFill>
                        <a:srgbClr val="FFFFFF"/>
                      </a:solidFill>
                      <a:prstDash val="solid"/>
                    </a:lnB>
                    <a:solidFill>
                      <a:srgbClr val="B9E4F9"/>
                    </a:solidFill>
                  </a:tcPr>
                </a:tc>
                <a:tc>
                  <a:txBody>
                    <a:bodyPr/>
                    <a:lstStyle/>
                    <a:p>
                      <a:pPr>
                        <a:lnSpc>
                          <a:spcPct val="100000"/>
                        </a:lnSpc>
                      </a:pPr>
                      <a:endParaRPr sz="19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B9E4F9"/>
                    </a:solidFill>
                  </a:tcPr>
                </a:tc>
                <a:tc>
                  <a:txBody>
                    <a:bodyPr/>
                    <a:lstStyle/>
                    <a:p>
                      <a:pPr>
                        <a:lnSpc>
                          <a:spcPct val="100000"/>
                        </a:lnSpc>
                      </a:pPr>
                      <a:endParaRPr sz="19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B9E4F9"/>
                    </a:solidFill>
                  </a:tcPr>
                </a:tc>
                <a:tc>
                  <a:txBody>
                    <a:bodyPr/>
                    <a:lstStyle/>
                    <a:p>
                      <a:pPr>
                        <a:lnSpc>
                          <a:spcPct val="100000"/>
                        </a:lnSpc>
                      </a:pPr>
                      <a:endParaRPr sz="19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B9E4F9"/>
                    </a:solidFill>
                  </a:tcPr>
                </a:tc>
                <a:tc>
                  <a:txBody>
                    <a:bodyPr/>
                    <a:lstStyle/>
                    <a:p>
                      <a:pPr marL="51435" algn="ctr">
                        <a:lnSpc>
                          <a:spcPct val="100000"/>
                        </a:lnSpc>
                        <a:spcBef>
                          <a:spcPts val="250"/>
                        </a:spcBef>
                      </a:pPr>
                      <a:r>
                        <a:rPr sz="2200" spc="-25" dirty="0">
                          <a:solidFill>
                            <a:srgbClr val="19124D"/>
                          </a:solidFill>
                          <a:latin typeface="Arial"/>
                          <a:cs typeface="Arial"/>
                        </a:rPr>
                        <a:t>14%</a:t>
                      </a:r>
                      <a:endParaRPr sz="2200" dirty="0">
                        <a:latin typeface="Arial"/>
                        <a:cs typeface="Arial"/>
                      </a:endParaRPr>
                    </a:p>
                  </a:txBody>
                  <a:tcPr marL="0" marR="0" marT="31750" marB="0">
                    <a:lnL w="28575">
                      <a:solidFill>
                        <a:srgbClr val="FFFFFF"/>
                      </a:solidFill>
                      <a:prstDash val="solid"/>
                    </a:lnL>
                    <a:lnT w="28575">
                      <a:solidFill>
                        <a:srgbClr val="FFFFFF"/>
                      </a:solidFill>
                      <a:prstDash val="solid"/>
                    </a:lnT>
                    <a:lnB w="28575">
                      <a:solidFill>
                        <a:srgbClr val="FFFFFF"/>
                      </a:solidFill>
                      <a:prstDash val="solid"/>
                    </a:lnB>
                    <a:solidFill>
                      <a:srgbClr val="B9E4F9"/>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89010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descr="A blue circle with a white circle in the middle&#10;&#10;Description automatically generated">
            <a:extLst>
              <a:ext uri="{FF2B5EF4-FFF2-40B4-BE49-F238E27FC236}">
                <a16:creationId xmlns:a16="http://schemas.microsoft.com/office/drawing/2014/main" id="{41885F34-0018-55B6-93F2-81D8C7FEA6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46" y="1600200"/>
            <a:ext cx="12168554" cy="5235013"/>
          </a:xfrm>
          <a:prstGeom prst="rect">
            <a:avLst/>
          </a:prstGeom>
        </p:spPr>
      </p:pic>
      <p:sp>
        <p:nvSpPr>
          <p:cNvPr id="95" name="object 2">
            <a:extLst>
              <a:ext uri="{FF2B5EF4-FFF2-40B4-BE49-F238E27FC236}">
                <a16:creationId xmlns:a16="http://schemas.microsoft.com/office/drawing/2014/main" id="{640FED43-EC1C-A882-B82A-C56D627F202B}"/>
              </a:ext>
            </a:extLst>
          </p:cNvPr>
          <p:cNvSpPr txBox="1"/>
          <p:nvPr/>
        </p:nvSpPr>
        <p:spPr>
          <a:xfrm>
            <a:off x="8683728" y="4018433"/>
            <a:ext cx="2640330" cy="1406525"/>
          </a:xfrm>
          <a:prstGeom prst="rect">
            <a:avLst/>
          </a:prstGeom>
        </p:spPr>
        <p:txBody>
          <a:bodyPr vert="horz" wrap="square" lIns="0" tIns="12700" rIns="0" bIns="0" rtlCol="0">
            <a:spAutoFit/>
          </a:bodyPr>
          <a:lstStyle/>
          <a:p>
            <a:pPr marL="12065" marR="5080" indent="635" algn="ctr">
              <a:lnSpc>
                <a:spcPct val="100000"/>
              </a:lnSpc>
              <a:spcBef>
                <a:spcPts val="100"/>
              </a:spcBef>
            </a:pPr>
            <a:r>
              <a:rPr lang="en-IE" b="1" dirty="0">
                <a:solidFill>
                  <a:srgbClr val="19124D"/>
                </a:solidFill>
                <a:latin typeface="Arial"/>
                <a:cs typeface="Arial"/>
              </a:rPr>
              <a:t>91</a:t>
            </a:r>
            <a:r>
              <a:rPr sz="1800" b="1" dirty="0">
                <a:solidFill>
                  <a:srgbClr val="19124D"/>
                </a:solidFill>
                <a:latin typeface="Arial"/>
                <a:cs typeface="Arial"/>
              </a:rPr>
              <a:t>%</a:t>
            </a:r>
            <a:r>
              <a:rPr sz="1800" b="1" spc="-85" dirty="0">
                <a:solidFill>
                  <a:srgbClr val="19124D"/>
                </a:solidFill>
                <a:latin typeface="Arial"/>
                <a:cs typeface="Arial"/>
              </a:rPr>
              <a:t> </a:t>
            </a:r>
            <a:r>
              <a:rPr sz="1800" b="1" dirty="0">
                <a:solidFill>
                  <a:srgbClr val="19124D"/>
                </a:solidFill>
                <a:latin typeface="Arial"/>
                <a:cs typeface="Arial"/>
              </a:rPr>
              <a:t>of</a:t>
            </a:r>
            <a:r>
              <a:rPr sz="1800" b="1" spc="-75" dirty="0">
                <a:solidFill>
                  <a:srgbClr val="19124D"/>
                </a:solidFill>
                <a:latin typeface="Arial"/>
                <a:cs typeface="Arial"/>
              </a:rPr>
              <a:t> </a:t>
            </a:r>
            <a:r>
              <a:rPr sz="1800" b="1" dirty="0">
                <a:solidFill>
                  <a:srgbClr val="19124D"/>
                </a:solidFill>
                <a:latin typeface="Arial"/>
                <a:cs typeface="Arial"/>
              </a:rPr>
              <a:t>all</a:t>
            </a:r>
            <a:r>
              <a:rPr sz="1800" b="1" spc="-70" dirty="0">
                <a:solidFill>
                  <a:srgbClr val="19124D"/>
                </a:solidFill>
                <a:latin typeface="Arial"/>
                <a:cs typeface="Arial"/>
              </a:rPr>
              <a:t> </a:t>
            </a:r>
            <a:r>
              <a:rPr sz="1800" b="1" spc="-10" dirty="0">
                <a:solidFill>
                  <a:srgbClr val="19124D"/>
                </a:solidFill>
                <a:latin typeface="Arial"/>
                <a:cs typeface="Arial"/>
              </a:rPr>
              <a:t>containerised </a:t>
            </a:r>
            <a:r>
              <a:rPr sz="1800" b="1" dirty="0">
                <a:solidFill>
                  <a:srgbClr val="19124D"/>
                </a:solidFill>
                <a:latin typeface="Arial"/>
                <a:cs typeface="Arial"/>
              </a:rPr>
              <a:t>trade</a:t>
            </a:r>
            <a:r>
              <a:rPr sz="1800" b="1" spc="-90" dirty="0">
                <a:solidFill>
                  <a:srgbClr val="19124D"/>
                </a:solidFill>
                <a:latin typeface="Arial"/>
                <a:cs typeface="Arial"/>
              </a:rPr>
              <a:t> </a:t>
            </a:r>
            <a:r>
              <a:rPr sz="1800" b="1" dirty="0">
                <a:solidFill>
                  <a:srgbClr val="19124D"/>
                </a:solidFill>
                <a:latin typeface="Arial"/>
                <a:cs typeface="Arial"/>
              </a:rPr>
              <a:t>with</a:t>
            </a:r>
            <a:r>
              <a:rPr sz="1800" b="1" spc="-90" dirty="0">
                <a:solidFill>
                  <a:srgbClr val="19124D"/>
                </a:solidFill>
                <a:latin typeface="Arial"/>
                <a:cs typeface="Arial"/>
              </a:rPr>
              <a:t> </a:t>
            </a:r>
            <a:r>
              <a:rPr sz="1800" b="1" dirty="0">
                <a:solidFill>
                  <a:srgbClr val="19124D"/>
                </a:solidFill>
                <a:latin typeface="Arial"/>
                <a:cs typeface="Arial"/>
              </a:rPr>
              <a:t>the</a:t>
            </a:r>
            <a:r>
              <a:rPr sz="1800" b="1" spc="-90" dirty="0">
                <a:solidFill>
                  <a:srgbClr val="19124D"/>
                </a:solidFill>
                <a:latin typeface="Arial"/>
                <a:cs typeface="Arial"/>
              </a:rPr>
              <a:t> </a:t>
            </a:r>
            <a:r>
              <a:rPr sz="1800" b="1" dirty="0">
                <a:solidFill>
                  <a:srgbClr val="19124D"/>
                </a:solidFill>
                <a:latin typeface="Arial"/>
                <a:cs typeface="Arial"/>
              </a:rPr>
              <a:t>UK</a:t>
            </a:r>
            <a:r>
              <a:rPr sz="1800" b="1" spc="-90" dirty="0">
                <a:solidFill>
                  <a:srgbClr val="19124D"/>
                </a:solidFill>
                <a:latin typeface="Arial"/>
                <a:cs typeface="Arial"/>
              </a:rPr>
              <a:t> </a:t>
            </a:r>
            <a:r>
              <a:rPr sz="1800" b="1" spc="-25" dirty="0">
                <a:solidFill>
                  <a:srgbClr val="19124D"/>
                </a:solidFill>
                <a:latin typeface="Arial"/>
                <a:cs typeface="Arial"/>
              </a:rPr>
              <a:t>comes </a:t>
            </a:r>
            <a:r>
              <a:rPr sz="1800" b="1" spc="-10" dirty="0">
                <a:solidFill>
                  <a:srgbClr val="19124D"/>
                </a:solidFill>
                <a:latin typeface="Arial"/>
                <a:cs typeface="Arial"/>
              </a:rPr>
              <a:t>through</a:t>
            </a:r>
            <a:r>
              <a:rPr sz="1800" b="1" spc="-85" dirty="0">
                <a:solidFill>
                  <a:srgbClr val="19124D"/>
                </a:solidFill>
                <a:latin typeface="Arial"/>
                <a:cs typeface="Arial"/>
              </a:rPr>
              <a:t> </a:t>
            </a:r>
            <a:r>
              <a:rPr sz="1800" b="1" spc="-10" dirty="0">
                <a:solidFill>
                  <a:srgbClr val="19124D"/>
                </a:solidFill>
                <a:latin typeface="Arial"/>
                <a:cs typeface="Arial"/>
              </a:rPr>
              <a:t>Dublin</a:t>
            </a:r>
            <a:r>
              <a:rPr sz="1800" b="1" spc="-85" dirty="0">
                <a:solidFill>
                  <a:srgbClr val="19124D"/>
                </a:solidFill>
                <a:latin typeface="Arial"/>
                <a:cs typeface="Arial"/>
              </a:rPr>
              <a:t> </a:t>
            </a:r>
            <a:r>
              <a:rPr sz="1800" b="1" spc="-10" dirty="0">
                <a:solidFill>
                  <a:srgbClr val="19124D"/>
                </a:solidFill>
                <a:latin typeface="Arial"/>
                <a:cs typeface="Arial"/>
              </a:rPr>
              <a:t>Port.</a:t>
            </a:r>
            <a:endParaRPr sz="1800" dirty="0">
              <a:latin typeface="Arial"/>
              <a:cs typeface="Arial"/>
            </a:endParaRPr>
          </a:p>
          <a:p>
            <a:pPr algn="ctr">
              <a:lnSpc>
                <a:spcPct val="100000"/>
              </a:lnSpc>
              <a:spcBef>
                <a:spcPts val="790"/>
              </a:spcBef>
            </a:pPr>
            <a:r>
              <a:rPr sz="1500" b="1" dirty="0">
                <a:solidFill>
                  <a:srgbClr val="0067B1"/>
                </a:solidFill>
                <a:latin typeface="Arial"/>
                <a:cs typeface="Arial"/>
              </a:rPr>
              <a:t>7%</a:t>
            </a:r>
            <a:r>
              <a:rPr sz="1500" b="1" spc="-55" dirty="0">
                <a:solidFill>
                  <a:srgbClr val="0067B1"/>
                </a:solidFill>
                <a:latin typeface="Arial"/>
                <a:cs typeface="Arial"/>
              </a:rPr>
              <a:t> </a:t>
            </a:r>
            <a:r>
              <a:rPr sz="1500" b="1" spc="-10" dirty="0">
                <a:solidFill>
                  <a:srgbClr val="0067B1"/>
                </a:solidFill>
                <a:latin typeface="Arial"/>
                <a:cs typeface="Arial"/>
              </a:rPr>
              <a:t>Rosslare</a:t>
            </a:r>
            <a:r>
              <a:rPr sz="1500" b="1" spc="-55" dirty="0">
                <a:solidFill>
                  <a:srgbClr val="0067B1"/>
                </a:solidFill>
                <a:latin typeface="Arial"/>
                <a:cs typeface="Arial"/>
              </a:rPr>
              <a:t> </a:t>
            </a:r>
            <a:r>
              <a:rPr sz="1500" b="1" dirty="0">
                <a:solidFill>
                  <a:srgbClr val="6FCDF3"/>
                </a:solidFill>
                <a:latin typeface="Arial"/>
                <a:cs typeface="Arial"/>
              </a:rPr>
              <a:t>|</a:t>
            </a:r>
            <a:r>
              <a:rPr sz="1500" b="1" spc="-55" dirty="0">
                <a:solidFill>
                  <a:srgbClr val="6FCDF3"/>
                </a:solidFill>
                <a:latin typeface="Arial"/>
                <a:cs typeface="Arial"/>
              </a:rPr>
              <a:t> </a:t>
            </a:r>
            <a:r>
              <a:rPr sz="1500" b="1" dirty="0">
                <a:solidFill>
                  <a:srgbClr val="0067B1"/>
                </a:solidFill>
                <a:latin typeface="Arial"/>
                <a:cs typeface="Arial"/>
              </a:rPr>
              <a:t>3%</a:t>
            </a:r>
            <a:r>
              <a:rPr sz="1500" b="1" spc="-55" dirty="0">
                <a:solidFill>
                  <a:srgbClr val="0067B1"/>
                </a:solidFill>
                <a:latin typeface="Arial"/>
                <a:cs typeface="Arial"/>
              </a:rPr>
              <a:t> </a:t>
            </a:r>
            <a:r>
              <a:rPr sz="1500" b="1" spc="-20" dirty="0">
                <a:solidFill>
                  <a:srgbClr val="0067B1"/>
                </a:solidFill>
                <a:latin typeface="Arial"/>
                <a:cs typeface="Arial"/>
              </a:rPr>
              <a:t>Cork</a:t>
            </a:r>
            <a:endParaRPr sz="1500" dirty="0">
              <a:latin typeface="Arial"/>
              <a:cs typeface="Arial"/>
            </a:endParaRPr>
          </a:p>
          <a:p>
            <a:pPr marL="635" algn="ctr">
              <a:lnSpc>
                <a:spcPct val="100000"/>
              </a:lnSpc>
            </a:pPr>
            <a:r>
              <a:rPr sz="1500" b="1" dirty="0">
                <a:solidFill>
                  <a:srgbClr val="0067B1"/>
                </a:solidFill>
                <a:latin typeface="Arial"/>
                <a:cs typeface="Arial"/>
              </a:rPr>
              <a:t>1%</a:t>
            </a:r>
            <a:r>
              <a:rPr sz="1500" b="1" spc="-50" dirty="0">
                <a:solidFill>
                  <a:srgbClr val="0067B1"/>
                </a:solidFill>
                <a:latin typeface="Arial"/>
                <a:cs typeface="Arial"/>
              </a:rPr>
              <a:t> </a:t>
            </a:r>
            <a:r>
              <a:rPr sz="1500" b="1" spc="-10" dirty="0">
                <a:solidFill>
                  <a:srgbClr val="0067B1"/>
                </a:solidFill>
                <a:latin typeface="Arial"/>
                <a:cs typeface="Arial"/>
              </a:rPr>
              <a:t>Waterford</a:t>
            </a:r>
            <a:endParaRPr sz="1500" dirty="0">
              <a:latin typeface="Arial"/>
              <a:cs typeface="Arial"/>
            </a:endParaRPr>
          </a:p>
        </p:txBody>
      </p:sp>
      <p:sp>
        <p:nvSpPr>
          <p:cNvPr id="96" name="object 3">
            <a:extLst>
              <a:ext uri="{FF2B5EF4-FFF2-40B4-BE49-F238E27FC236}">
                <a16:creationId xmlns:a16="http://schemas.microsoft.com/office/drawing/2014/main" id="{11FA2DC4-5AE4-527C-115D-41D50C7CD7BD}"/>
              </a:ext>
            </a:extLst>
          </p:cNvPr>
          <p:cNvSpPr txBox="1"/>
          <p:nvPr/>
        </p:nvSpPr>
        <p:spPr>
          <a:xfrm>
            <a:off x="873328" y="4018433"/>
            <a:ext cx="2627630" cy="1406525"/>
          </a:xfrm>
          <a:prstGeom prst="rect">
            <a:avLst/>
          </a:prstGeom>
        </p:spPr>
        <p:txBody>
          <a:bodyPr vert="horz" wrap="square" lIns="0" tIns="12700" rIns="0" bIns="0" rtlCol="0">
            <a:spAutoFit/>
          </a:bodyPr>
          <a:lstStyle/>
          <a:p>
            <a:pPr marL="12700" marR="5080" algn="ctr">
              <a:lnSpc>
                <a:spcPct val="100000"/>
              </a:lnSpc>
              <a:spcBef>
                <a:spcPts val="100"/>
              </a:spcBef>
            </a:pPr>
            <a:r>
              <a:rPr sz="1800" b="1" dirty="0">
                <a:solidFill>
                  <a:srgbClr val="19124D"/>
                </a:solidFill>
                <a:latin typeface="Arial"/>
                <a:cs typeface="Arial"/>
              </a:rPr>
              <a:t>6</a:t>
            </a:r>
            <a:r>
              <a:rPr lang="en-IE" sz="1800" b="1" dirty="0">
                <a:solidFill>
                  <a:srgbClr val="19124D"/>
                </a:solidFill>
                <a:latin typeface="Arial"/>
                <a:cs typeface="Arial"/>
              </a:rPr>
              <a:t>8</a:t>
            </a:r>
            <a:r>
              <a:rPr sz="1800" b="1" dirty="0">
                <a:solidFill>
                  <a:srgbClr val="19124D"/>
                </a:solidFill>
                <a:latin typeface="Arial"/>
                <a:cs typeface="Arial"/>
              </a:rPr>
              <a:t>%</a:t>
            </a:r>
            <a:r>
              <a:rPr sz="1800" b="1" spc="-85" dirty="0">
                <a:solidFill>
                  <a:srgbClr val="19124D"/>
                </a:solidFill>
                <a:latin typeface="Arial"/>
                <a:cs typeface="Arial"/>
              </a:rPr>
              <a:t> </a:t>
            </a:r>
            <a:r>
              <a:rPr sz="1800" b="1" dirty="0">
                <a:solidFill>
                  <a:srgbClr val="19124D"/>
                </a:solidFill>
                <a:latin typeface="Arial"/>
                <a:cs typeface="Arial"/>
              </a:rPr>
              <a:t>of</a:t>
            </a:r>
            <a:r>
              <a:rPr sz="1800" b="1" spc="-75" dirty="0">
                <a:solidFill>
                  <a:srgbClr val="19124D"/>
                </a:solidFill>
                <a:latin typeface="Arial"/>
                <a:cs typeface="Arial"/>
              </a:rPr>
              <a:t> </a:t>
            </a:r>
            <a:r>
              <a:rPr sz="1800" b="1" dirty="0">
                <a:solidFill>
                  <a:srgbClr val="19124D"/>
                </a:solidFill>
                <a:latin typeface="Arial"/>
                <a:cs typeface="Arial"/>
              </a:rPr>
              <a:t>all</a:t>
            </a:r>
            <a:r>
              <a:rPr sz="1800" b="1" spc="-70" dirty="0">
                <a:solidFill>
                  <a:srgbClr val="19124D"/>
                </a:solidFill>
                <a:latin typeface="Arial"/>
                <a:cs typeface="Arial"/>
              </a:rPr>
              <a:t> </a:t>
            </a:r>
            <a:r>
              <a:rPr sz="1800" b="1" spc="-10" dirty="0">
                <a:solidFill>
                  <a:srgbClr val="19124D"/>
                </a:solidFill>
                <a:latin typeface="Arial"/>
                <a:cs typeface="Arial"/>
              </a:rPr>
              <a:t>containerised </a:t>
            </a:r>
            <a:r>
              <a:rPr sz="1800" b="1" dirty="0">
                <a:solidFill>
                  <a:srgbClr val="19124D"/>
                </a:solidFill>
                <a:latin typeface="Arial"/>
                <a:cs typeface="Arial"/>
              </a:rPr>
              <a:t>trade</a:t>
            </a:r>
            <a:r>
              <a:rPr sz="1800" b="1" spc="-90" dirty="0">
                <a:solidFill>
                  <a:srgbClr val="19124D"/>
                </a:solidFill>
                <a:latin typeface="Arial"/>
                <a:cs typeface="Arial"/>
              </a:rPr>
              <a:t> </a:t>
            </a:r>
            <a:r>
              <a:rPr sz="1800" b="1" dirty="0">
                <a:solidFill>
                  <a:srgbClr val="19124D"/>
                </a:solidFill>
                <a:latin typeface="Arial"/>
                <a:cs typeface="Arial"/>
              </a:rPr>
              <a:t>with</a:t>
            </a:r>
            <a:r>
              <a:rPr sz="1800" b="1" spc="-90" dirty="0">
                <a:solidFill>
                  <a:srgbClr val="19124D"/>
                </a:solidFill>
                <a:latin typeface="Arial"/>
                <a:cs typeface="Arial"/>
              </a:rPr>
              <a:t> </a:t>
            </a:r>
            <a:r>
              <a:rPr sz="1800" b="1" dirty="0">
                <a:solidFill>
                  <a:srgbClr val="19124D"/>
                </a:solidFill>
                <a:latin typeface="Arial"/>
                <a:cs typeface="Arial"/>
              </a:rPr>
              <a:t>the</a:t>
            </a:r>
            <a:r>
              <a:rPr sz="1800" b="1" spc="-90" dirty="0">
                <a:solidFill>
                  <a:srgbClr val="19124D"/>
                </a:solidFill>
                <a:latin typeface="Arial"/>
                <a:cs typeface="Arial"/>
              </a:rPr>
              <a:t> </a:t>
            </a:r>
            <a:r>
              <a:rPr sz="1800" b="1" dirty="0">
                <a:solidFill>
                  <a:srgbClr val="19124D"/>
                </a:solidFill>
                <a:latin typeface="Arial"/>
                <a:cs typeface="Arial"/>
              </a:rPr>
              <a:t>EU</a:t>
            </a:r>
            <a:r>
              <a:rPr sz="1800" b="1" spc="-90" dirty="0">
                <a:solidFill>
                  <a:srgbClr val="19124D"/>
                </a:solidFill>
                <a:latin typeface="Arial"/>
                <a:cs typeface="Arial"/>
              </a:rPr>
              <a:t> </a:t>
            </a:r>
            <a:r>
              <a:rPr sz="1800" b="1" spc="-25" dirty="0">
                <a:solidFill>
                  <a:srgbClr val="19124D"/>
                </a:solidFill>
                <a:latin typeface="Arial"/>
                <a:cs typeface="Arial"/>
              </a:rPr>
              <a:t>comes </a:t>
            </a:r>
            <a:r>
              <a:rPr sz="1800" b="1" spc="-10" dirty="0">
                <a:solidFill>
                  <a:srgbClr val="19124D"/>
                </a:solidFill>
                <a:latin typeface="Arial"/>
                <a:cs typeface="Arial"/>
              </a:rPr>
              <a:t>through</a:t>
            </a:r>
            <a:r>
              <a:rPr sz="1800" b="1" spc="-85" dirty="0">
                <a:solidFill>
                  <a:srgbClr val="19124D"/>
                </a:solidFill>
                <a:latin typeface="Arial"/>
                <a:cs typeface="Arial"/>
              </a:rPr>
              <a:t> </a:t>
            </a:r>
            <a:r>
              <a:rPr sz="1800" b="1" spc="-10" dirty="0">
                <a:solidFill>
                  <a:srgbClr val="19124D"/>
                </a:solidFill>
                <a:latin typeface="Arial"/>
                <a:cs typeface="Arial"/>
              </a:rPr>
              <a:t>Dublin</a:t>
            </a:r>
            <a:r>
              <a:rPr sz="1800" b="1" spc="-85" dirty="0">
                <a:solidFill>
                  <a:srgbClr val="19124D"/>
                </a:solidFill>
                <a:latin typeface="Arial"/>
                <a:cs typeface="Arial"/>
              </a:rPr>
              <a:t> </a:t>
            </a:r>
            <a:r>
              <a:rPr sz="1800" b="1" spc="-10" dirty="0">
                <a:solidFill>
                  <a:srgbClr val="19124D"/>
                </a:solidFill>
                <a:latin typeface="Arial"/>
                <a:cs typeface="Arial"/>
              </a:rPr>
              <a:t>Port.</a:t>
            </a:r>
            <a:endParaRPr sz="1800" dirty="0">
              <a:latin typeface="Arial"/>
              <a:cs typeface="Arial"/>
            </a:endParaRPr>
          </a:p>
          <a:p>
            <a:pPr algn="ctr">
              <a:lnSpc>
                <a:spcPct val="100000"/>
              </a:lnSpc>
              <a:spcBef>
                <a:spcPts val="790"/>
              </a:spcBef>
            </a:pPr>
            <a:r>
              <a:rPr sz="1500" b="1" dirty="0">
                <a:solidFill>
                  <a:srgbClr val="0067B1"/>
                </a:solidFill>
                <a:latin typeface="Arial"/>
                <a:cs typeface="Arial"/>
              </a:rPr>
              <a:t>14%</a:t>
            </a:r>
            <a:r>
              <a:rPr sz="1500" b="1" spc="-75" dirty="0">
                <a:solidFill>
                  <a:srgbClr val="0067B1"/>
                </a:solidFill>
                <a:latin typeface="Arial"/>
                <a:cs typeface="Arial"/>
              </a:rPr>
              <a:t> </a:t>
            </a:r>
            <a:r>
              <a:rPr sz="1500" b="1" spc="-10" dirty="0">
                <a:solidFill>
                  <a:srgbClr val="0067B1"/>
                </a:solidFill>
                <a:latin typeface="Arial"/>
                <a:cs typeface="Arial"/>
              </a:rPr>
              <a:t>Rosslare</a:t>
            </a:r>
            <a:r>
              <a:rPr sz="1500" b="1" spc="-65" dirty="0">
                <a:solidFill>
                  <a:srgbClr val="0067B1"/>
                </a:solidFill>
                <a:latin typeface="Arial"/>
                <a:cs typeface="Arial"/>
              </a:rPr>
              <a:t> </a:t>
            </a:r>
            <a:r>
              <a:rPr sz="1500" b="1" dirty="0">
                <a:solidFill>
                  <a:srgbClr val="6FCDF3"/>
                </a:solidFill>
                <a:latin typeface="Arial"/>
                <a:cs typeface="Arial"/>
              </a:rPr>
              <a:t>|</a:t>
            </a:r>
            <a:r>
              <a:rPr sz="1500" b="1" spc="-65" dirty="0">
                <a:solidFill>
                  <a:srgbClr val="6FCDF3"/>
                </a:solidFill>
                <a:latin typeface="Arial"/>
                <a:cs typeface="Arial"/>
              </a:rPr>
              <a:t> </a:t>
            </a:r>
            <a:r>
              <a:rPr sz="1500" b="1" dirty="0">
                <a:solidFill>
                  <a:srgbClr val="0067B1"/>
                </a:solidFill>
                <a:latin typeface="Arial"/>
                <a:cs typeface="Arial"/>
              </a:rPr>
              <a:t>15%</a:t>
            </a:r>
            <a:r>
              <a:rPr sz="1500" b="1" spc="-65" dirty="0">
                <a:solidFill>
                  <a:srgbClr val="0067B1"/>
                </a:solidFill>
                <a:latin typeface="Arial"/>
                <a:cs typeface="Arial"/>
              </a:rPr>
              <a:t> </a:t>
            </a:r>
            <a:r>
              <a:rPr sz="1500" b="1" spc="-20" dirty="0">
                <a:solidFill>
                  <a:srgbClr val="0067B1"/>
                </a:solidFill>
                <a:latin typeface="Arial"/>
                <a:cs typeface="Arial"/>
              </a:rPr>
              <a:t>Cork</a:t>
            </a:r>
            <a:endParaRPr sz="1500" dirty="0">
              <a:latin typeface="Arial"/>
              <a:cs typeface="Arial"/>
            </a:endParaRPr>
          </a:p>
          <a:p>
            <a:pPr algn="ctr">
              <a:lnSpc>
                <a:spcPct val="100000"/>
              </a:lnSpc>
            </a:pPr>
            <a:r>
              <a:rPr sz="1500" b="1" dirty="0">
                <a:solidFill>
                  <a:srgbClr val="0067B1"/>
                </a:solidFill>
                <a:latin typeface="Arial"/>
                <a:cs typeface="Arial"/>
              </a:rPr>
              <a:t>2%</a:t>
            </a:r>
            <a:r>
              <a:rPr sz="1500" b="1" spc="-50" dirty="0">
                <a:solidFill>
                  <a:srgbClr val="0067B1"/>
                </a:solidFill>
                <a:latin typeface="Arial"/>
                <a:cs typeface="Arial"/>
              </a:rPr>
              <a:t> </a:t>
            </a:r>
            <a:r>
              <a:rPr sz="1500" b="1" spc="-10" dirty="0">
                <a:solidFill>
                  <a:srgbClr val="0067B1"/>
                </a:solidFill>
                <a:latin typeface="Arial"/>
                <a:cs typeface="Arial"/>
              </a:rPr>
              <a:t>Waterford</a:t>
            </a:r>
            <a:endParaRPr sz="1500" dirty="0">
              <a:latin typeface="Arial"/>
              <a:cs typeface="Arial"/>
            </a:endParaRPr>
          </a:p>
        </p:txBody>
      </p:sp>
      <p:grpSp>
        <p:nvGrpSpPr>
          <p:cNvPr id="97" name="object 4">
            <a:extLst>
              <a:ext uri="{FF2B5EF4-FFF2-40B4-BE49-F238E27FC236}">
                <a16:creationId xmlns:a16="http://schemas.microsoft.com/office/drawing/2014/main" id="{63A0B30E-57EB-C9EB-F9B1-53A143FE8B3F}"/>
              </a:ext>
            </a:extLst>
          </p:cNvPr>
          <p:cNvGrpSpPr/>
          <p:nvPr/>
        </p:nvGrpSpPr>
        <p:grpSpPr>
          <a:xfrm>
            <a:off x="1727654" y="2627960"/>
            <a:ext cx="921385" cy="1161415"/>
            <a:chOff x="1727654" y="2627960"/>
            <a:chExt cx="921385" cy="1161415"/>
          </a:xfrm>
        </p:grpSpPr>
        <p:sp>
          <p:nvSpPr>
            <p:cNvPr id="98" name="object 5">
              <a:extLst>
                <a:ext uri="{FF2B5EF4-FFF2-40B4-BE49-F238E27FC236}">
                  <a16:creationId xmlns:a16="http://schemas.microsoft.com/office/drawing/2014/main" id="{FAF0F0E5-ABB7-3787-7DCF-3EE55401B9B8}"/>
                </a:ext>
              </a:extLst>
            </p:cNvPr>
            <p:cNvSpPr/>
            <p:nvPr/>
          </p:nvSpPr>
          <p:spPr>
            <a:xfrm>
              <a:off x="1727657" y="3171545"/>
              <a:ext cx="921385" cy="617855"/>
            </a:xfrm>
            <a:custGeom>
              <a:avLst/>
              <a:gdLst/>
              <a:ahLst/>
              <a:cxnLst/>
              <a:rect l="l" t="t" r="r" b="b"/>
              <a:pathLst>
                <a:path w="921385" h="617854">
                  <a:moveTo>
                    <a:pt x="921080" y="0"/>
                  </a:moveTo>
                  <a:lnTo>
                    <a:pt x="0" y="0"/>
                  </a:lnTo>
                  <a:lnTo>
                    <a:pt x="0" y="617829"/>
                  </a:lnTo>
                  <a:lnTo>
                    <a:pt x="921080" y="617829"/>
                  </a:lnTo>
                  <a:lnTo>
                    <a:pt x="921080" y="0"/>
                  </a:lnTo>
                  <a:close/>
                </a:path>
              </a:pathLst>
            </a:custGeom>
            <a:solidFill>
              <a:srgbClr val="6FCDF3"/>
            </a:solidFill>
          </p:spPr>
          <p:txBody>
            <a:bodyPr wrap="square" lIns="0" tIns="0" rIns="0" bIns="0" rtlCol="0"/>
            <a:lstStyle/>
            <a:p>
              <a:endParaRPr/>
            </a:p>
          </p:txBody>
        </p:sp>
        <p:pic>
          <p:nvPicPr>
            <p:cNvPr id="99" name="object 6">
              <a:extLst>
                <a:ext uri="{FF2B5EF4-FFF2-40B4-BE49-F238E27FC236}">
                  <a16:creationId xmlns:a16="http://schemas.microsoft.com/office/drawing/2014/main" id="{B365F294-2940-DC66-EB64-8F355B45727A}"/>
                </a:ext>
              </a:extLst>
            </p:cNvPr>
            <p:cNvPicPr/>
            <p:nvPr/>
          </p:nvPicPr>
          <p:blipFill>
            <a:blip r:embed="rId4" cstate="screen">
              <a:extLst>
                <a:ext uri="{28A0092B-C50C-407E-A947-70E740481C1C}">
                  <a14:useLocalDpi xmlns:a14="http://schemas.microsoft.com/office/drawing/2010/main"/>
                </a:ext>
              </a:extLst>
            </a:blip>
            <a:stretch>
              <a:fillRect/>
            </a:stretch>
          </p:blipFill>
          <p:spPr>
            <a:xfrm>
              <a:off x="2268684" y="3241188"/>
              <a:ext cx="174598" cy="163854"/>
            </a:xfrm>
            <a:prstGeom prst="rect">
              <a:avLst/>
            </a:prstGeom>
          </p:spPr>
        </p:pic>
        <p:sp>
          <p:nvSpPr>
            <p:cNvPr id="100" name="object 7">
              <a:extLst>
                <a:ext uri="{FF2B5EF4-FFF2-40B4-BE49-F238E27FC236}">
                  <a16:creationId xmlns:a16="http://schemas.microsoft.com/office/drawing/2014/main" id="{86117397-D1B6-57D8-0BE6-3110897344B9}"/>
                </a:ext>
              </a:extLst>
            </p:cNvPr>
            <p:cNvSpPr/>
            <p:nvPr/>
          </p:nvSpPr>
          <p:spPr>
            <a:xfrm>
              <a:off x="1931285" y="3324213"/>
              <a:ext cx="85090" cy="81280"/>
            </a:xfrm>
            <a:custGeom>
              <a:avLst/>
              <a:gdLst/>
              <a:ahLst/>
              <a:cxnLst/>
              <a:rect l="l" t="t" r="r" b="b"/>
              <a:pathLst>
                <a:path w="85089" h="81279">
                  <a:moveTo>
                    <a:pt x="40970" y="0"/>
                  </a:moveTo>
                  <a:lnTo>
                    <a:pt x="30581" y="30340"/>
                  </a:lnTo>
                  <a:lnTo>
                    <a:pt x="0" y="30340"/>
                  </a:lnTo>
                  <a:lnTo>
                    <a:pt x="24637" y="47688"/>
                  </a:lnTo>
                  <a:lnTo>
                    <a:pt x="13284" y="80835"/>
                  </a:lnTo>
                  <a:lnTo>
                    <a:pt x="42506" y="60261"/>
                  </a:lnTo>
                  <a:lnTo>
                    <a:pt x="71729" y="80835"/>
                  </a:lnTo>
                  <a:lnTo>
                    <a:pt x="59385" y="48387"/>
                  </a:lnTo>
                  <a:lnTo>
                    <a:pt x="85039" y="30340"/>
                  </a:lnTo>
                  <a:lnTo>
                    <a:pt x="52514" y="30340"/>
                  </a:lnTo>
                  <a:lnTo>
                    <a:pt x="40970" y="0"/>
                  </a:lnTo>
                  <a:close/>
                </a:path>
              </a:pathLst>
            </a:custGeom>
            <a:solidFill>
              <a:srgbClr val="E1F3FC"/>
            </a:solidFill>
          </p:spPr>
          <p:txBody>
            <a:bodyPr wrap="square" lIns="0" tIns="0" rIns="0" bIns="0" rtlCol="0"/>
            <a:lstStyle/>
            <a:p>
              <a:endParaRPr/>
            </a:p>
          </p:txBody>
        </p:sp>
        <p:pic>
          <p:nvPicPr>
            <p:cNvPr id="101" name="object 8">
              <a:extLst>
                <a:ext uri="{FF2B5EF4-FFF2-40B4-BE49-F238E27FC236}">
                  <a16:creationId xmlns:a16="http://schemas.microsoft.com/office/drawing/2014/main" id="{C9494298-74E4-479A-8EB4-F5A6CE3D5936}"/>
                </a:ext>
              </a:extLst>
            </p:cNvPr>
            <p:cNvPicPr/>
            <p:nvPr/>
          </p:nvPicPr>
          <p:blipFill>
            <a:blip r:embed="rId5" cstate="screen">
              <a:extLst>
                <a:ext uri="{28A0092B-C50C-407E-A947-70E740481C1C}">
                  <a14:useLocalDpi xmlns:a14="http://schemas.microsoft.com/office/drawing/2010/main"/>
                </a:ext>
              </a:extLst>
            </a:blip>
            <a:stretch>
              <a:fillRect/>
            </a:stretch>
          </p:blipFill>
          <p:spPr>
            <a:xfrm>
              <a:off x="2392815" y="3441423"/>
              <a:ext cx="85039" cy="80835"/>
            </a:xfrm>
            <a:prstGeom prst="rect">
              <a:avLst/>
            </a:prstGeom>
          </p:spPr>
        </p:pic>
        <p:pic>
          <p:nvPicPr>
            <p:cNvPr id="102" name="object 9">
              <a:extLst>
                <a:ext uri="{FF2B5EF4-FFF2-40B4-BE49-F238E27FC236}">
                  <a16:creationId xmlns:a16="http://schemas.microsoft.com/office/drawing/2014/main" id="{CD1BCEC7-EA79-EE91-29E3-4FAC74B9F005}"/>
                </a:ext>
              </a:extLst>
            </p:cNvPr>
            <p:cNvPicPr/>
            <p:nvPr/>
          </p:nvPicPr>
          <p:blipFill>
            <a:blip r:embed="rId6" cstate="screen">
              <a:extLst>
                <a:ext uri="{28A0092B-C50C-407E-A947-70E740481C1C}">
                  <a14:useLocalDpi xmlns:a14="http://schemas.microsoft.com/office/drawing/2010/main"/>
                </a:ext>
              </a:extLst>
            </a:blip>
            <a:stretch>
              <a:fillRect/>
            </a:stretch>
          </p:blipFill>
          <p:spPr>
            <a:xfrm>
              <a:off x="1898548" y="3441426"/>
              <a:ext cx="85026" cy="80822"/>
            </a:xfrm>
            <a:prstGeom prst="rect">
              <a:avLst/>
            </a:prstGeom>
          </p:spPr>
        </p:pic>
        <p:sp>
          <p:nvSpPr>
            <p:cNvPr id="103" name="object 10">
              <a:extLst>
                <a:ext uri="{FF2B5EF4-FFF2-40B4-BE49-F238E27FC236}">
                  <a16:creationId xmlns:a16="http://schemas.microsoft.com/office/drawing/2014/main" id="{87FE26FF-68B9-F81C-C600-4A5F84CA2AF8}"/>
                </a:ext>
              </a:extLst>
            </p:cNvPr>
            <p:cNvSpPr/>
            <p:nvPr/>
          </p:nvSpPr>
          <p:spPr>
            <a:xfrm>
              <a:off x="1931276" y="3241192"/>
              <a:ext cx="512445" cy="480695"/>
            </a:xfrm>
            <a:custGeom>
              <a:avLst/>
              <a:gdLst/>
              <a:ahLst/>
              <a:cxnLst/>
              <a:rect l="l" t="t" r="r" b="b"/>
              <a:pathLst>
                <a:path w="512444" h="480695">
                  <a:moveTo>
                    <a:pt x="85039" y="345440"/>
                  </a:moveTo>
                  <a:lnTo>
                    <a:pt x="52514" y="345440"/>
                  </a:lnTo>
                  <a:lnTo>
                    <a:pt x="40970" y="315099"/>
                  </a:lnTo>
                  <a:lnTo>
                    <a:pt x="30581" y="345440"/>
                  </a:lnTo>
                  <a:lnTo>
                    <a:pt x="0" y="345440"/>
                  </a:lnTo>
                  <a:lnTo>
                    <a:pt x="24638" y="362788"/>
                  </a:lnTo>
                  <a:lnTo>
                    <a:pt x="13284" y="395935"/>
                  </a:lnTo>
                  <a:lnTo>
                    <a:pt x="42506" y="375361"/>
                  </a:lnTo>
                  <a:lnTo>
                    <a:pt x="71729" y="395935"/>
                  </a:lnTo>
                  <a:lnTo>
                    <a:pt x="59385" y="363499"/>
                  </a:lnTo>
                  <a:lnTo>
                    <a:pt x="85039" y="345440"/>
                  </a:lnTo>
                  <a:close/>
                </a:path>
                <a:path w="512444" h="480695">
                  <a:moveTo>
                    <a:pt x="173901" y="429831"/>
                  </a:moveTo>
                  <a:lnTo>
                    <a:pt x="141376" y="429831"/>
                  </a:lnTo>
                  <a:lnTo>
                    <a:pt x="129832" y="399491"/>
                  </a:lnTo>
                  <a:lnTo>
                    <a:pt x="119443" y="429831"/>
                  </a:lnTo>
                  <a:lnTo>
                    <a:pt x="88861" y="429831"/>
                  </a:lnTo>
                  <a:lnTo>
                    <a:pt x="113499" y="447179"/>
                  </a:lnTo>
                  <a:lnTo>
                    <a:pt x="102146" y="480326"/>
                  </a:lnTo>
                  <a:lnTo>
                    <a:pt x="131368" y="459752"/>
                  </a:lnTo>
                  <a:lnTo>
                    <a:pt x="160591" y="480326"/>
                  </a:lnTo>
                  <a:lnTo>
                    <a:pt x="148247" y="447890"/>
                  </a:lnTo>
                  <a:lnTo>
                    <a:pt x="173901" y="429831"/>
                  </a:lnTo>
                  <a:close/>
                </a:path>
                <a:path w="512444" h="480695">
                  <a:moveTo>
                    <a:pt x="173901" y="30340"/>
                  </a:moveTo>
                  <a:lnTo>
                    <a:pt x="141376" y="30340"/>
                  </a:lnTo>
                  <a:lnTo>
                    <a:pt x="129832" y="0"/>
                  </a:lnTo>
                  <a:lnTo>
                    <a:pt x="119443" y="30340"/>
                  </a:lnTo>
                  <a:lnTo>
                    <a:pt x="88861" y="30340"/>
                  </a:lnTo>
                  <a:lnTo>
                    <a:pt x="113499" y="47688"/>
                  </a:lnTo>
                  <a:lnTo>
                    <a:pt x="102146" y="80822"/>
                  </a:lnTo>
                  <a:lnTo>
                    <a:pt x="131368" y="60261"/>
                  </a:lnTo>
                  <a:lnTo>
                    <a:pt x="160591" y="80822"/>
                  </a:lnTo>
                  <a:lnTo>
                    <a:pt x="148247" y="48387"/>
                  </a:lnTo>
                  <a:lnTo>
                    <a:pt x="173901" y="30340"/>
                  </a:lnTo>
                  <a:close/>
                </a:path>
                <a:path w="512444" h="480695">
                  <a:moveTo>
                    <a:pt x="422440" y="429831"/>
                  </a:moveTo>
                  <a:lnTo>
                    <a:pt x="389915" y="429831"/>
                  </a:lnTo>
                  <a:lnTo>
                    <a:pt x="378371" y="399491"/>
                  </a:lnTo>
                  <a:lnTo>
                    <a:pt x="367982" y="429831"/>
                  </a:lnTo>
                  <a:lnTo>
                    <a:pt x="337400" y="429831"/>
                  </a:lnTo>
                  <a:lnTo>
                    <a:pt x="362038" y="447179"/>
                  </a:lnTo>
                  <a:lnTo>
                    <a:pt x="350685" y="480326"/>
                  </a:lnTo>
                  <a:lnTo>
                    <a:pt x="379907" y="459752"/>
                  </a:lnTo>
                  <a:lnTo>
                    <a:pt x="409130" y="480326"/>
                  </a:lnTo>
                  <a:lnTo>
                    <a:pt x="396786" y="447890"/>
                  </a:lnTo>
                  <a:lnTo>
                    <a:pt x="422440" y="429831"/>
                  </a:lnTo>
                  <a:close/>
                </a:path>
                <a:path w="512444" h="480695">
                  <a:moveTo>
                    <a:pt x="512000" y="345440"/>
                  </a:moveTo>
                  <a:lnTo>
                    <a:pt x="479475" y="345440"/>
                  </a:lnTo>
                  <a:lnTo>
                    <a:pt x="467931" y="315099"/>
                  </a:lnTo>
                  <a:lnTo>
                    <a:pt x="457542" y="345440"/>
                  </a:lnTo>
                  <a:lnTo>
                    <a:pt x="426961" y="345440"/>
                  </a:lnTo>
                  <a:lnTo>
                    <a:pt x="451599" y="362788"/>
                  </a:lnTo>
                  <a:lnTo>
                    <a:pt x="440245" y="395935"/>
                  </a:lnTo>
                  <a:lnTo>
                    <a:pt x="469468" y="375361"/>
                  </a:lnTo>
                  <a:lnTo>
                    <a:pt x="498690" y="395935"/>
                  </a:lnTo>
                  <a:lnTo>
                    <a:pt x="486346" y="363499"/>
                  </a:lnTo>
                  <a:lnTo>
                    <a:pt x="512000" y="345440"/>
                  </a:lnTo>
                  <a:close/>
                </a:path>
              </a:pathLst>
            </a:custGeom>
            <a:solidFill>
              <a:srgbClr val="E1F3FC"/>
            </a:solidFill>
          </p:spPr>
          <p:txBody>
            <a:bodyPr wrap="square" lIns="0" tIns="0" rIns="0" bIns="0" rtlCol="0"/>
            <a:lstStyle/>
            <a:p>
              <a:endParaRPr/>
            </a:p>
          </p:txBody>
        </p:sp>
        <p:pic>
          <p:nvPicPr>
            <p:cNvPr id="104" name="object 11">
              <a:extLst>
                <a:ext uri="{FF2B5EF4-FFF2-40B4-BE49-F238E27FC236}">
                  <a16:creationId xmlns:a16="http://schemas.microsoft.com/office/drawing/2014/main" id="{4D52CAEF-C070-09F2-D8EF-6A872C336917}"/>
                </a:ext>
              </a:extLst>
            </p:cNvPr>
            <p:cNvPicPr/>
            <p:nvPr/>
          </p:nvPicPr>
          <p:blipFill>
            <a:blip r:embed="rId7" cstate="screen">
              <a:extLst>
                <a:ext uri="{28A0092B-C50C-407E-A947-70E740481C1C}">
                  <a14:useLocalDpi xmlns:a14="http://schemas.microsoft.com/office/drawing/2010/main"/>
                </a:ext>
              </a:extLst>
            </a:blip>
            <a:stretch>
              <a:fillRect/>
            </a:stretch>
          </p:blipFill>
          <p:spPr>
            <a:xfrm>
              <a:off x="2144044" y="3210185"/>
              <a:ext cx="85039" cy="80822"/>
            </a:xfrm>
            <a:prstGeom prst="rect">
              <a:avLst/>
            </a:prstGeom>
          </p:spPr>
        </p:pic>
        <p:pic>
          <p:nvPicPr>
            <p:cNvPr id="105" name="object 12">
              <a:extLst>
                <a:ext uri="{FF2B5EF4-FFF2-40B4-BE49-F238E27FC236}">
                  <a16:creationId xmlns:a16="http://schemas.microsoft.com/office/drawing/2014/main" id="{5F7021AC-1430-D92A-D8E5-EADB2150E613}"/>
                </a:ext>
              </a:extLst>
            </p:cNvPr>
            <p:cNvPicPr/>
            <p:nvPr/>
          </p:nvPicPr>
          <p:blipFill>
            <a:blip r:embed="rId8" cstate="screen">
              <a:extLst>
                <a:ext uri="{28A0092B-C50C-407E-A947-70E740481C1C}">
                  <a14:useLocalDpi xmlns:a14="http://schemas.microsoft.com/office/drawing/2010/main"/>
                </a:ext>
              </a:extLst>
            </a:blip>
            <a:stretch>
              <a:fillRect/>
            </a:stretch>
          </p:blipFill>
          <p:spPr>
            <a:xfrm>
              <a:off x="2144044" y="3669911"/>
              <a:ext cx="85039" cy="80835"/>
            </a:xfrm>
            <a:prstGeom prst="rect">
              <a:avLst/>
            </a:prstGeom>
          </p:spPr>
        </p:pic>
        <p:sp>
          <p:nvSpPr>
            <p:cNvPr id="106" name="object 13">
              <a:extLst>
                <a:ext uri="{FF2B5EF4-FFF2-40B4-BE49-F238E27FC236}">
                  <a16:creationId xmlns:a16="http://schemas.microsoft.com/office/drawing/2014/main" id="{6D4A86E1-DA3A-DC39-E5F6-CC519F8B3071}"/>
                </a:ext>
              </a:extLst>
            </p:cNvPr>
            <p:cNvSpPr/>
            <p:nvPr/>
          </p:nvSpPr>
          <p:spPr>
            <a:xfrm>
              <a:off x="1727654" y="2627960"/>
              <a:ext cx="920750" cy="507365"/>
            </a:xfrm>
            <a:custGeom>
              <a:avLst/>
              <a:gdLst/>
              <a:ahLst/>
              <a:cxnLst/>
              <a:rect l="l" t="t" r="r" b="b"/>
              <a:pathLst>
                <a:path w="920750" h="507364">
                  <a:moveTo>
                    <a:pt x="35547" y="303657"/>
                  </a:moveTo>
                  <a:lnTo>
                    <a:pt x="21709" y="306448"/>
                  </a:lnTo>
                  <a:lnTo>
                    <a:pt x="10410" y="314061"/>
                  </a:lnTo>
                  <a:lnTo>
                    <a:pt x="2793" y="325356"/>
                  </a:lnTo>
                  <a:lnTo>
                    <a:pt x="0" y="339191"/>
                  </a:lnTo>
                  <a:lnTo>
                    <a:pt x="120" y="425894"/>
                  </a:lnTo>
                  <a:lnTo>
                    <a:pt x="165" y="484606"/>
                  </a:lnTo>
                  <a:lnTo>
                    <a:pt x="1906" y="493228"/>
                  </a:lnTo>
                  <a:lnTo>
                    <a:pt x="6654" y="500273"/>
                  </a:lnTo>
                  <a:lnTo>
                    <a:pt x="13698" y="505025"/>
                  </a:lnTo>
                  <a:lnTo>
                    <a:pt x="22326" y="506768"/>
                  </a:lnTo>
                  <a:lnTo>
                    <a:pt x="897559" y="506768"/>
                  </a:lnTo>
                  <a:lnTo>
                    <a:pt x="906180" y="505025"/>
                  </a:lnTo>
                  <a:lnTo>
                    <a:pt x="913220" y="500273"/>
                  </a:lnTo>
                  <a:lnTo>
                    <a:pt x="917967" y="493228"/>
                  </a:lnTo>
                  <a:lnTo>
                    <a:pt x="919708" y="484606"/>
                  </a:lnTo>
                  <a:lnTo>
                    <a:pt x="919708" y="430834"/>
                  </a:lnTo>
                  <a:lnTo>
                    <a:pt x="920242" y="428409"/>
                  </a:lnTo>
                  <a:lnTo>
                    <a:pt x="920469" y="426453"/>
                  </a:lnTo>
                  <a:lnTo>
                    <a:pt x="920534" y="396925"/>
                  </a:lnTo>
                  <a:lnTo>
                    <a:pt x="421601" y="396925"/>
                  </a:lnTo>
                  <a:lnTo>
                    <a:pt x="71081" y="396836"/>
                  </a:lnTo>
                  <a:lnTo>
                    <a:pt x="71081" y="339191"/>
                  </a:lnTo>
                  <a:lnTo>
                    <a:pt x="68288" y="325356"/>
                  </a:lnTo>
                  <a:lnTo>
                    <a:pt x="60672" y="314061"/>
                  </a:lnTo>
                  <a:lnTo>
                    <a:pt x="49377" y="306448"/>
                  </a:lnTo>
                  <a:lnTo>
                    <a:pt x="35547" y="303657"/>
                  </a:lnTo>
                  <a:close/>
                </a:path>
                <a:path w="920750" h="507364">
                  <a:moveTo>
                    <a:pt x="574287" y="298272"/>
                  </a:moveTo>
                  <a:lnTo>
                    <a:pt x="484974" y="298272"/>
                  </a:lnTo>
                  <a:lnTo>
                    <a:pt x="510463" y="396925"/>
                  </a:lnTo>
                  <a:lnTo>
                    <a:pt x="920534" y="396925"/>
                  </a:lnTo>
                  <a:lnTo>
                    <a:pt x="607783" y="396836"/>
                  </a:lnTo>
                  <a:lnTo>
                    <a:pt x="574287" y="298272"/>
                  </a:lnTo>
                  <a:close/>
                </a:path>
                <a:path w="920750" h="507364">
                  <a:moveTo>
                    <a:pt x="573976" y="297357"/>
                  </a:moveTo>
                  <a:lnTo>
                    <a:pt x="358114" y="297357"/>
                  </a:lnTo>
                  <a:lnTo>
                    <a:pt x="324281" y="396836"/>
                  </a:lnTo>
                  <a:lnTo>
                    <a:pt x="421614" y="396836"/>
                  </a:lnTo>
                  <a:lnTo>
                    <a:pt x="447090" y="298272"/>
                  </a:lnTo>
                  <a:lnTo>
                    <a:pt x="574287" y="298272"/>
                  </a:lnTo>
                  <a:lnTo>
                    <a:pt x="573976" y="297357"/>
                  </a:lnTo>
                  <a:close/>
                </a:path>
                <a:path w="920750" h="507364">
                  <a:moveTo>
                    <a:pt x="884999" y="303657"/>
                  </a:moveTo>
                  <a:lnTo>
                    <a:pt x="871164" y="306448"/>
                  </a:lnTo>
                  <a:lnTo>
                    <a:pt x="859869" y="314061"/>
                  </a:lnTo>
                  <a:lnTo>
                    <a:pt x="852256" y="325356"/>
                  </a:lnTo>
                  <a:lnTo>
                    <a:pt x="849464" y="339191"/>
                  </a:lnTo>
                  <a:lnTo>
                    <a:pt x="849464" y="396836"/>
                  </a:lnTo>
                  <a:lnTo>
                    <a:pt x="920534" y="396836"/>
                  </a:lnTo>
                  <a:lnTo>
                    <a:pt x="920534" y="339191"/>
                  </a:lnTo>
                  <a:lnTo>
                    <a:pt x="917741" y="325356"/>
                  </a:lnTo>
                  <a:lnTo>
                    <a:pt x="910124" y="314061"/>
                  </a:lnTo>
                  <a:lnTo>
                    <a:pt x="898829" y="306448"/>
                  </a:lnTo>
                  <a:lnTo>
                    <a:pt x="884999" y="303657"/>
                  </a:lnTo>
                  <a:close/>
                </a:path>
                <a:path w="920750" h="507364">
                  <a:moveTo>
                    <a:pt x="305041" y="0"/>
                  </a:moveTo>
                  <a:lnTo>
                    <a:pt x="271970" y="0"/>
                  </a:lnTo>
                  <a:lnTo>
                    <a:pt x="271970" y="323862"/>
                  </a:lnTo>
                  <a:lnTo>
                    <a:pt x="279374" y="331266"/>
                  </a:lnTo>
                  <a:lnTo>
                    <a:pt x="297637" y="331266"/>
                  </a:lnTo>
                  <a:lnTo>
                    <a:pt x="305041" y="323862"/>
                  </a:lnTo>
                  <a:lnTo>
                    <a:pt x="305041" y="297357"/>
                  </a:lnTo>
                  <a:lnTo>
                    <a:pt x="666356" y="297357"/>
                  </a:lnTo>
                  <a:lnTo>
                    <a:pt x="666356" y="219392"/>
                  </a:lnTo>
                  <a:lnTo>
                    <a:pt x="305041" y="219392"/>
                  </a:lnTo>
                  <a:lnTo>
                    <a:pt x="305041" y="0"/>
                  </a:lnTo>
                  <a:close/>
                </a:path>
                <a:path w="920750" h="507364">
                  <a:moveTo>
                    <a:pt x="666356" y="297357"/>
                  </a:moveTo>
                  <a:lnTo>
                    <a:pt x="633298" y="297357"/>
                  </a:lnTo>
                  <a:lnTo>
                    <a:pt x="633298" y="323862"/>
                  </a:lnTo>
                  <a:lnTo>
                    <a:pt x="640689" y="331266"/>
                  </a:lnTo>
                  <a:lnTo>
                    <a:pt x="658952" y="331266"/>
                  </a:lnTo>
                  <a:lnTo>
                    <a:pt x="666356" y="323862"/>
                  </a:lnTo>
                  <a:lnTo>
                    <a:pt x="666356" y="297357"/>
                  </a:lnTo>
                  <a:close/>
                </a:path>
                <a:path w="920750" h="507364">
                  <a:moveTo>
                    <a:pt x="530745" y="184683"/>
                  </a:moveTo>
                  <a:lnTo>
                    <a:pt x="401358" y="184683"/>
                  </a:lnTo>
                  <a:lnTo>
                    <a:pt x="394838" y="189357"/>
                  </a:lnTo>
                  <a:lnTo>
                    <a:pt x="384632" y="219392"/>
                  </a:lnTo>
                  <a:lnTo>
                    <a:pt x="547471" y="219392"/>
                  </a:lnTo>
                  <a:lnTo>
                    <a:pt x="537243" y="189344"/>
                  </a:lnTo>
                  <a:lnTo>
                    <a:pt x="530745" y="184683"/>
                  </a:lnTo>
                  <a:close/>
                </a:path>
                <a:path w="920750" h="507364">
                  <a:moveTo>
                    <a:pt x="666356" y="0"/>
                  </a:moveTo>
                  <a:lnTo>
                    <a:pt x="633298" y="0"/>
                  </a:lnTo>
                  <a:lnTo>
                    <a:pt x="633298" y="219392"/>
                  </a:lnTo>
                  <a:lnTo>
                    <a:pt x="666356" y="219392"/>
                  </a:lnTo>
                  <a:lnTo>
                    <a:pt x="666356" y="0"/>
                  </a:lnTo>
                  <a:close/>
                </a:path>
                <a:path w="920750" h="507364">
                  <a:moveTo>
                    <a:pt x="485698" y="0"/>
                  </a:moveTo>
                  <a:lnTo>
                    <a:pt x="452628" y="0"/>
                  </a:lnTo>
                  <a:lnTo>
                    <a:pt x="452628" y="184683"/>
                  </a:lnTo>
                  <a:lnTo>
                    <a:pt x="485698" y="184683"/>
                  </a:lnTo>
                  <a:lnTo>
                    <a:pt x="485698" y="0"/>
                  </a:lnTo>
                  <a:close/>
                </a:path>
              </a:pathLst>
            </a:custGeom>
            <a:solidFill>
              <a:srgbClr val="0067B1"/>
            </a:solidFill>
          </p:spPr>
          <p:txBody>
            <a:bodyPr wrap="square" lIns="0" tIns="0" rIns="0" bIns="0" rtlCol="0"/>
            <a:lstStyle/>
            <a:p>
              <a:endParaRPr/>
            </a:p>
          </p:txBody>
        </p:sp>
      </p:grpSp>
      <p:grpSp>
        <p:nvGrpSpPr>
          <p:cNvPr id="107" name="object 14">
            <a:extLst>
              <a:ext uri="{FF2B5EF4-FFF2-40B4-BE49-F238E27FC236}">
                <a16:creationId xmlns:a16="http://schemas.microsoft.com/office/drawing/2014/main" id="{B64EFAD5-B8BF-B05E-55B4-CE3949F4413C}"/>
              </a:ext>
            </a:extLst>
          </p:cNvPr>
          <p:cNvGrpSpPr/>
          <p:nvPr/>
        </p:nvGrpSpPr>
        <p:grpSpPr>
          <a:xfrm>
            <a:off x="9544453" y="2627960"/>
            <a:ext cx="921385" cy="1162050"/>
            <a:chOff x="9544453" y="2627960"/>
            <a:chExt cx="921385" cy="1162050"/>
          </a:xfrm>
        </p:grpSpPr>
        <p:sp>
          <p:nvSpPr>
            <p:cNvPr id="108" name="object 15">
              <a:extLst>
                <a:ext uri="{FF2B5EF4-FFF2-40B4-BE49-F238E27FC236}">
                  <a16:creationId xmlns:a16="http://schemas.microsoft.com/office/drawing/2014/main" id="{007C3EDA-F53E-972F-010E-A046F1043B33}"/>
                </a:ext>
              </a:extLst>
            </p:cNvPr>
            <p:cNvSpPr/>
            <p:nvPr/>
          </p:nvSpPr>
          <p:spPr>
            <a:xfrm>
              <a:off x="9544456" y="3171316"/>
              <a:ext cx="921385" cy="618490"/>
            </a:xfrm>
            <a:custGeom>
              <a:avLst/>
              <a:gdLst/>
              <a:ahLst/>
              <a:cxnLst/>
              <a:rect l="l" t="t" r="r" b="b"/>
              <a:pathLst>
                <a:path w="921384" h="618489">
                  <a:moveTo>
                    <a:pt x="921080" y="252730"/>
                  </a:moveTo>
                  <a:lnTo>
                    <a:pt x="522782" y="252730"/>
                  </a:lnTo>
                  <a:lnTo>
                    <a:pt x="522782" y="0"/>
                  </a:lnTo>
                  <a:lnTo>
                    <a:pt x="398297" y="0"/>
                  </a:lnTo>
                  <a:lnTo>
                    <a:pt x="398297" y="252730"/>
                  </a:lnTo>
                  <a:lnTo>
                    <a:pt x="0" y="252730"/>
                  </a:lnTo>
                  <a:lnTo>
                    <a:pt x="0" y="365760"/>
                  </a:lnTo>
                  <a:lnTo>
                    <a:pt x="398297" y="365760"/>
                  </a:lnTo>
                  <a:lnTo>
                    <a:pt x="398297" y="618490"/>
                  </a:lnTo>
                  <a:lnTo>
                    <a:pt x="522782" y="618490"/>
                  </a:lnTo>
                  <a:lnTo>
                    <a:pt x="522782" y="365760"/>
                  </a:lnTo>
                  <a:lnTo>
                    <a:pt x="921080" y="365760"/>
                  </a:lnTo>
                  <a:lnTo>
                    <a:pt x="921080" y="252730"/>
                  </a:lnTo>
                  <a:close/>
                </a:path>
              </a:pathLst>
            </a:custGeom>
            <a:solidFill>
              <a:srgbClr val="6FCDF3"/>
            </a:solidFill>
          </p:spPr>
          <p:txBody>
            <a:bodyPr wrap="square" lIns="0" tIns="0" rIns="0" bIns="0" rtlCol="0"/>
            <a:lstStyle/>
            <a:p>
              <a:endParaRPr/>
            </a:p>
          </p:txBody>
        </p:sp>
        <p:pic>
          <p:nvPicPr>
            <p:cNvPr id="109" name="object 16">
              <a:extLst>
                <a:ext uri="{FF2B5EF4-FFF2-40B4-BE49-F238E27FC236}">
                  <a16:creationId xmlns:a16="http://schemas.microsoft.com/office/drawing/2014/main" id="{95AD1213-9F0B-5D06-CC10-C50AFE5A2167}"/>
                </a:ext>
              </a:extLst>
            </p:cNvPr>
            <p:cNvPicPr/>
            <p:nvPr/>
          </p:nvPicPr>
          <p:blipFill>
            <a:blip r:embed="rId9" cstate="screen">
              <a:extLst>
                <a:ext uri="{28A0092B-C50C-407E-A947-70E740481C1C}">
                  <a14:useLocalDpi xmlns:a14="http://schemas.microsoft.com/office/drawing/2010/main"/>
                </a:ext>
              </a:extLst>
            </a:blip>
            <a:stretch>
              <a:fillRect/>
            </a:stretch>
          </p:blipFill>
          <p:spPr>
            <a:xfrm>
              <a:off x="9544460" y="3171550"/>
              <a:ext cx="356256" cy="208379"/>
            </a:xfrm>
            <a:prstGeom prst="rect">
              <a:avLst/>
            </a:prstGeom>
          </p:spPr>
        </p:pic>
        <p:pic>
          <p:nvPicPr>
            <p:cNvPr id="110" name="object 17">
              <a:extLst>
                <a:ext uri="{FF2B5EF4-FFF2-40B4-BE49-F238E27FC236}">
                  <a16:creationId xmlns:a16="http://schemas.microsoft.com/office/drawing/2014/main" id="{EB30E021-4861-E49F-015D-B207905CFCF0}"/>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0109282" y="3580998"/>
              <a:ext cx="356256" cy="208379"/>
            </a:xfrm>
            <a:prstGeom prst="rect">
              <a:avLst/>
            </a:prstGeom>
          </p:spPr>
        </p:pic>
        <p:sp>
          <p:nvSpPr>
            <p:cNvPr id="111" name="object 18">
              <a:extLst>
                <a:ext uri="{FF2B5EF4-FFF2-40B4-BE49-F238E27FC236}">
                  <a16:creationId xmlns:a16="http://schemas.microsoft.com/office/drawing/2014/main" id="{5270832E-014C-F42F-4B83-39F51331B10D}"/>
                </a:ext>
              </a:extLst>
            </p:cNvPr>
            <p:cNvSpPr/>
            <p:nvPr/>
          </p:nvSpPr>
          <p:spPr>
            <a:xfrm>
              <a:off x="9544456" y="3176447"/>
              <a:ext cx="921385" cy="613410"/>
            </a:xfrm>
            <a:custGeom>
              <a:avLst/>
              <a:gdLst/>
              <a:ahLst/>
              <a:cxnLst/>
              <a:rect l="l" t="t" r="r" b="b"/>
              <a:pathLst>
                <a:path w="921384" h="613410">
                  <a:moveTo>
                    <a:pt x="303631" y="203479"/>
                  </a:moveTo>
                  <a:lnTo>
                    <a:pt x="0" y="0"/>
                  </a:lnTo>
                  <a:lnTo>
                    <a:pt x="0" y="47612"/>
                  </a:lnTo>
                  <a:lnTo>
                    <a:pt x="232575" y="203479"/>
                  </a:lnTo>
                  <a:lnTo>
                    <a:pt x="303631" y="203479"/>
                  </a:lnTo>
                  <a:close/>
                </a:path>
                <a:path w="921384" h="613410">
                  <a:moveTo>
                    <a:pt x="921080" y="566267"/>
                  </a:moveTo>
                  <a:lnTo>
                    <a:pt x="679792" y="404558"/>
                  </a:lnTo>
                  <a:lnTo>
                    <a:pt x="608736" y="404558"/>
                  </a:lnTo>
                  <a:lnTo>
                    <a:pt x="919657" y="612940"/>
                  </a:lnTo>
                  <a:lnTo>
                    <a:pt x="921080" y="612940"/>
                  </a:lnTo>
                  <a:lnTo>
                    <a:pt x="921080" y="566267"/>
                  </a:lnTo>
                  <a:close/>
                </a:path>
              </a:pathLst>
            </a:custGeom>
            <a:solidFill>
              <a:srgbClr val="6FCDF3"/>
            </a:solidFill>
          </p:spPr>
          <p:txBody>
            <a:bodyPr wrap="square" lIns="0" tIns="0" rIns="0" bIns="0" rtlCol="0"/>
            <a:lstStyle/>
            <a:p>
              <a:endParaRPr/>
            </a:p>
          </p:txBody>
        </p:sp>
        <p:pic>
          <p:nvPicPr>
            <p:cNvPr id="112" name="object 19">
              <a:extLst>
                <a:ext uri="{FF2B5EF4-FFF2-40B4-BE49-F238E27FC236}">
                  <a16:creationId xmlns:a16="http://schemas.microsoft.com/office/drawing/2014/main" id="{AD3EF160-A05C-8927-3E4B-CB7566D1B4F9}"/>
                </a:ext>
              </a:extLst>
            </p:cNvPr>
            <p:cNvPicPr/>
            <p:nvPr/>
          </p:nvPicPr>
          <p:blipFill>
            <a:blip r:embed="rId11" cstate="screen">
              <a:extLst>
                <a:ext uri="{28A0092B-C50C-407E-A947-70E740481C1C}">
                  <a14:useLocalDpi xmlns:a14="http://schemas.microsoft.com/office/drawing/2010/main"/>
                </a:ext>
              </a:extLst>
            </a:blip>
            <a:stretch>
              <a:fillRect/>
            </a:stretch>
          </p:blipFill>
          <p:spPr>
            <a:xfrm>
              <a:off x="9544460" y="3580998"/>
              <a:ext cx="356256" cy="208379"/>
            </a:xfrm>
            <a:prstGeom prst="rect">
              <a:avLst/>
            </a:prstGeom>
          </p:spPr>
        </p:pic>
        <p:sp>
          <p:nvSpPr>
            <p:cNvPr id="113" name="object 20">
              <a:extLst>
                <a:ext uri="{FF2B5EF4-FFF2-40B4-BE49-F238E27FC236}">
                  <a16:creationId xmlns:a16="http://schemas.microsoft.com/office/drawing/2014/main" id="{2DC48FA0-D1F6-AA80-25DD-D0D3F7167414}"/>
                </a:ext>
              </a:extLst>
            </p:cNvPr>
            <p:cNvSpPr/>
            <p:nvPr/>
          </p:nvSpPr>
          <p:spPr>
            <a:xfrm>
              <a:off x="9544460" y="3580996"/>
              <a:ext cx="356870" cy="208915"/>
            </a:xfrm>
            <a:custGeom>
              <a:avLst/>
              <a:gdLst/>
              <a:ahLst/>
              <a:cxnLst/>
              <a:rect l="l" t="t" r="r" b="b"/>
              <a:pathLst>
                <a:path w="356870" h="208914">
                  <a:moveTo>
                    <a:pt x="356260" y="0"/>
                  </a:moveTo>
                  <a:lnTo>
                    <a:pt x="309524" y="0"/>
                  </a:lnTo>
                  <a:lnTo>
                    <a:pt x="0" y="205739"/>
                  </a:lnTo>
                  <a:lnTo>
                    <a:pt x="0" y="208381"/>
                  </a:lnTo>
                  <a:lnTo>
                    <a:pt x="67271" y="208381"/>
                  </a:lnTo>
                  <a:lnTo>
                    <a:pt x="356260" y="16294"/>
                  </a:lnTo>
                  <a:lnTo>
                    <a:pt x="356260" y="0"/>
                  </a:lnTo>
                  <a:close/>
                </a:path>
              </a:pathLst>
            </a:custGeom>
            <a:solidFill>
              <a:srgbClr val="6FCDF3"/>
            </a:solidFill>
          </p:spPr>
          <p:txBody>
            <a:bodyPr wrap="square" lIns="0" tIns="0" rIns="0" bIns="0" rtlCol="0"/>
            <a:lstStyle/>
            <a:p>
              <a:endParaRPr/>
            </a:p>
          </p:txBody>
        </p:sp>
        <p:pic>
          <p:nvPicPr>
            <p:cNvPr id="114" name="object 21">
              <a:extLst>
                <a:ext uri="{FF2B5EF4-FFF2-40B4-BE49-F238E27FC236}">
                  <a16:creationId xmlns:a16="http://schemas.microsoft.com/office/drawing/2014/main" id="{5DA16A43-C9F5-7920-B0DB-EFB180049F78}"/>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109282" y="3171550"/>
              <a:ext cx="356256" cy="208379"/>
            </a:xfrm>
            <a:prstGeom prst="rect">
              <a:avLst/>
            </a:prstGeom>
          </p:spPr>
        </p:pic>
        <p:sp>
          <p:nvSpPr>
            <p:cNvPr id="115" name="object 22">
              <a:extLst>
                <a:ext uri="{FF2B5EF4-FFF2-40B4-BE49-F238E27FC236}">
                  <a16:creationId xmlns:a16="http://schemas.microsoft.com/office/drawing/2014/main" id="{C9799D15-01BF-1A96-642B-FF88A373C6D0}"/>
                </a:ext>
              </a:extLst>
            </p:cNvPr>
            <p:cNvSpPr/>
            <p:nvPr/>
          </p:nvSpPr>
          <p:spPr>
            <a:xfrm>
              <a:off x="10109283" y="3171550"/>
              <a:ext cx="356870" cy="208915"/>
            </a:xfrm>
            <a:custGeom>
              <a:avLst/>
              <a:gdLst/>
              <a:ahLst/>
              <a:cxnLst/>
              <a:rect l="l" t="t" r="r" b="b"/>
              <a:pathLst>
                <a:path w="356870" h="208914">
                  <a:moveTo>
                    <a:pt x="356260" y="0"/>
                  </a:moveTo>
                  <a:lnTo>
                    <a:pt x="287299" y="0"/>
                  </a:lnTo>
                  <a:lnTo>
                    <a:pt x="0" y="190969"/>
                  </a:lnTo>
                  <a:lnTo>
                    <a:pt x="0" y="208381"/>
                  </a:lnTo>
                  <a:lnTo>
                    <a:pt x="45046" y="208381"/>
                  </a:lnTo>
                  <a:lnTo>
                    <a:pt x="356260" y="1511"/>
                  </a:lnTo>
                  <a:lnTo>
                    <a:pt x="356260" y="0"/>
                  </a:lnTo>
                  <a:close/>
                </a:path>
              </a:pathLst>
            </a:custGeom>
            <a:solidFill>
              <a:srgbClr val="6FCDF3"/>
            </a:solidFill>
          </p:spPr>
          <p:txBody>
            <a:bodyPr wrap="square" lIns="0" tIns="0" rIns="0" bIns="0" rtlCol="0"/>
            <a:lstStyle/>
            <a:p>
              <a:endParaRPr/>
            </a:p>
          </p:txBody>
        </p:sp>
        <p:sp>
          <p:nvSpPr>
            <p:cNvPr id="116" name="object 23">
              <a:extLst>
                <a:ext uri="{FF2B5EF4-FFF2-40B4-BE49-F238E27FC236}">
                  <a16:creationId xmlns:a16="http://schemas.microsoft.com/office/drawing/2014/main" id="{C8756CE0-8323-AE1B-F02E-D4328CA8B33B}"/>
                </a:ext>
              </a:extLst>
            </p:cNvPr>
            <p:cNvSpPr/>
            <p:nvPr/>
          </p:nvSpPr>
          <p:spPr>
            <a:xfrm>
              <a:off x="9544453" y="2627960"/>
              <a:ext cx="920750" cy="507365"/>
            </a:xfrm>
            <a:custGeom>
              <a:avLst/>
              <a:gdLst/>
              <a:ahLst/>
              <a:cxnLst/>
              <a:rect l="l" t="t" r="r" b="b"/>
              <a:pathLst>
                <a:path w="920750" h="507364">
                  <a:moveTo>
                    <a:pt x="35547" y="303657"/>
                  </a:moveTo>
                  <a:lnTo>
                    <a:pt x="21709" y="306448"/>
                  </a:lnTo>
                  <a:lnTo>
                    <a:pt x="10410" y="314061"/>
                  </a:lnTo>
                  <a:lnTo>
                    <a:pt x="2793" y="325356"/>
                  </a:lnTo>
                  <a:lnTo>
                    <a:pt x="0" y="339191"/>
                  </a:lnTo>
                  <a:lnTo>
                    <a:pt x="120" y="425894"/>
                  </a:lnTo>
                  <a:lnTo>
                    <a:pt x="165" y="484606"/>
                  </a:lnTo>
                  <a:lnTo>
                    <a:pt x="1906" y="493228"/>
                  </a:lnTo>
                  <a:lnTo>
                    <a:pt x="6654" y="500273"/>
                  </a:lnTo>
                  <a:lnTo>
                    <a:pt x="13698" y="505025"/>
                  </a:lnTo>
                  <a:lnTo>
                    <a:pt x="22326" y="506768"/>
                  </a:lnTo>
                  <a:lnTo>
                    <a:pt x="897559" y="506768"/>
                  </a:lnTo>
                  <a:lnTo>
                    <a:pt x="906180" y="505025"/>
                  </a:lnTo>
                  <a:lnTo>
                    <a:pt x="913220" y="500273"/>
                  </a:lnTo>
                  <a:lnTo>
                    <a:pt x="917967" y="493228"/>
                  </a:lnTo>
                  <a:lnTo>
                    <a:pt x="919708" y="484606"/>
                  </a:lnTo>
                  <a:lnTo>
                    <a:pt x="919708" y="430834"/>
                  </a:lnTo>
                  <a:lnTo>
                    <a:pt x="920242" y="428409"/>
                  </a:lnTo>
                  <a:lnTo>
                    <a:pt x="920469" y="426453"/>
                  </a:lnTo>
                  <a:lnTo>
                    <a:pt x="920534" y="396925"/>
                  </a:lnTo>
                  <a:lnTo>
                    <a:pt x="421601" y="396925"/>
                  </a:lnTo>
                  <a:lnTo>
                    <a:pt x="71081" y="396836"/>
                  </a:lnTo>
                  <a:lnTo>
                    <a:pt x="71081" y="339191"/>
                  </a:lnTo>
                  <a:lnTo>
                    <a:pt x="68288" y="325356"/>
                  </a:lnTo>
                  <a:lnTo>
                    <a:pt x="60672" y="314061"/>
                  </a:lnTo>
                  <a:lnTo>
                    <a:pt x="49377" y="306448"/>
                  </a:lnTo>
                  <a:lnTo>
                    <a:pt x="35547" y="303657"/>
                  </a:lnTo>
                  <a:close/>
                </a:path>
                <a:path w="920750" h="507364">
                  <a:moveTo>
                    <a:pt x="574287" y="298272"/>
                  </a:moveTo>
                  <a:lnTo>
                    <a:pt x="484974" y="298272"/>
                  </a:lnTo>
                  <a:lnTo>
                    <a:pt x="510463" y="396925"/>
                  </a:lnTo>
                  <a:lnTo>
                    <a:pt x="920534" y="396925"/>
                  </a:lnTo>
                  <a:lnTo>
                    <a:pt x="607783" y="396836"/>
                  </a:lnTo>
                  <a:lnTo>
                    <a:pt x="574287" y="298272"/>
                  </a:lnTo>
                  <a:close/>
                </a:path>
                <a:path w="920750" h="507364">
                  <a:moveTo>
                    <a:pt x="573976" y="297357"/>
                  </a:moveTo>
                  <a:lnTo>
                    <a:pt x="358114" y="297357"/>
                  </a:lnTo>
                  <a:lnTo>
                    <a:pt x="324281" y="396836"/>
                  </a:lnTo>
                  <a:lnTo>
                    <a:pt x="421614" y="396836"/>
                  </a:lnTo>
                  <a:lnTo>
                    <a:pt x="447090" y="298272"/>
                  </a:lnTo>
                  <a:lnTo>
                    <a:pt x="574287" y="298272"/>
                  </a:lnTo>
                  <a:lnTo>
                    <a:pt x="573976" y="297357"/>
                  </a:lnTo>
                  <a:close/>
                </a:path>
                <a:path w="920750" h="507364">
                  <a:moveTo>
                    <a:pt x="884999" y="303657"/>
                  </a:moveTo>
                  <a:lnTo>
                    <a:pt x="871164" y="306448"/>
                  </a:lnTo>
                  <a:lnTo>
                    <a:pt x="859869" y="314061"/>
                  </a:lnTo>
                  <a:lnTo>
                    <a:pt x="852256" y="325356"/>
                  </a:lnTo>
                  <a:lnTo>
                    <a:pt x="849464" y="339191"/>
                  </a:lnTo>
                  <a:lnTo>
                    <a:pt x="849464" y="396836"/>
                  </a:lnTo>
                  <a:lnTo>
                    <a:pt x="920534" y="396836"/>
                  </a:lnTo>
                  <a:lnTo>
                    <a:pt x="920534" y="339191"/>
                  </a:lnTo>
                  <a:lnTo>
                    <a:pt x="917741" y="325356"/>
                  </a:lnTo>
                  <a:lnTo>
                    <a:pt x="910124" y="314061"/>
                  </a:lnTo>
                  <a:lnTo>
                    <a:pt x="898829" y="306448"/>
                  </a:lnTo>
                  <a:lnTo>
                    <a:pt x="884999" y="303657"/>
                  </a:lnTo>
                  <a:close/>
                </a:path>
                <a:path w="920750" h="507364">
                  <a:moveTo>
                    <a:pt x="305041" y="0"/>
                  </a:moveTo>
                  <a:lnTo>
                    <a:pt x="271970" y="0"/>
                  </a:lnTo>
                  <a:lnTo>
                    <a:pt x="271970" y="323862"/>
                  </a:lnTo>
                  <a:lnTo>
                    <a:pt x="279374" y="331266"/>
                  </a:lnTo>
                  <a:lnTo>
                    <a:pt x="297637" y="331266"/>
                  </a:lnTo>
                  <a:lnTo>
                    <a:pt x="305041" y="323862"/>
                  </a:lnTo>
                  <a:lnTo>
                    <a:pt x="305041" y="297357"/>
                  </a:lnTo>
                  <a:lnTo>
                    <a:pt x="666356" y="297357"/>
                  </a:lnTo>
                  <a:lnTo>
                    <a:pt x="666356" y="219392"/>
                  </a:lnTo>
                  <a:lnTo>
                    <a:pt x="305041" y="219392"/>
                  </a:lnTo>
                  <a:lnTo>
                    <a:pt x="305041" y="0"/>
                  </a:lnTo>
                  <a:close/>
                </a:path>
                <a:path w="920750" h="507364">
                  <a:moveTo>
                    <a:pt x="666356" y="297357"/>
                  </a:moveTo>
                  <a:lnTo>
                    <a:pt x="633298" y="297357"/>
                  </a:lnTo>
                  <a:lnTo>
                    <a:pt x="633298" y="323862"/>
                  </a:lnTo>
                  <a:lnTo>
                    <a:pt x="640689" y="331266"/>
                  </a:lnTo>
                  <a:lnTo>
                    <a:pt x="658952" y="331266"/>
                  </a:lnTo>
                  <a:lnTo>
                    <a:pt x="666356" y="323862"/>
                  </a:lnTo>
                  <a:lnTo>
                    <a:pt x="666356" y="297357"/>
                  </a:lnTo>
                  <a:close/>
                </a:path>
                <a:path w="920750" h="507364">
                  <a:moveTo>
                    <a:pt x="530745" y="184683"/>
                  </a:moveTo>
                  <a:lnTo>
                    <a:pt x="401358" y="184683"/>
                  </a:lnTo>
                  <a:lnTo>
                    <a:pt x="394838" y="189357"/>
                  </a:lnTo>
                  <a:lnTo>
                    <a:pt x="384632" y="219392"/>
                  </a:lnTo>
                  <a:lnTo>
                    <a:pt x="547471" y="219392"/>
                  </a:lnTo>
                  <a:lnTo>
                    <a:pt x="537243" y="189344"/>
                  </a:lnTo>
                  <a:lnTo>
                    <a:pt x="530745" y="184683"/>
                  </a:lnTo>
                  <a:close/>
                </a:path>
                <a:path w="920750" h="507364">
                  <a:moveTo>
                    <a:pt x="666356" y="0"/>
                  </a:moveTo>
                  <a:lnTo>
                    <a:pt x="633298" y="0"/>
                  </a:lnTo>
                  <a:lnTo>
                    <a:pt x="633298" y="219392"/>
                  </a:lnTo>
                  <a:lnTo>
                    <a:pt x="666356" y="219392"/>
                  </a:lnTo>
                  <a:lnTo>
                    <a:pt x="666356" y="0"/>
                  </a:lnTo>
                  <a:close/>
                </a:path>
                <a:path w="920750" h="507364">
                  <a:moveTo>
                    <a:pt x="485698" y="0"/>
                  </a:moveTo>
                  <a:lnTo>
                    <a:pt x="452628" y="0"/>
                  </a:lnTo>
                  <a:lnTo>
                    <a:pt x="452628" y="184683"/>
                  </a:lnTo>
                  <a:lnTo>
                    <a:pt x="485698" y="184683"/>
                  </a:lnTo>
                  <a:lnTo>
                    <a:pt x="485698" y="0"/>
                  </a:lnTo>
                  <a:close/>
                </a:path>
              </a:pathLst>
            </a:custGeom>
            <a:solidFill>
              <a:srgbClr val="0067B1"/>
            </a:solidFill>
          </p:spPr>
          <p:txBody>
            <a:bodyPr wrap="square" lIns="0" tIns="0" rIns="0" bIns="0" rtlCol="0"/>
            <a:lstStyle/>
            <a:p>
              <a:endParaRPr/>
            </a:p>
          </p:txBody>
        </p:sp>
      </p:grpSp>
      <p:sp>
        <p:nvSpPr>
          <p:cNvPr id="117" name="object 24">
            <a:extLst>
              <a:ext uri="{FF2B5EF4-FFF2-40B4-BE49-F238E27FC236}">
                <a16:creationId xmlns:a16="http://schemas.microsoft.com/office/drawing/2014/main" id="{66327995-4F8E-6DBC-4E99-4BA1EFC5F1A5}"/>
              </a:ext>
            </a:extLst>
          </p:cNvPr>
          <p:cNvSpPr txBox="1"/>
          <p:nvPr/>
        </p:nvSpPr>
        <p:spPr>
          <a:xfrm>
            <a:off x="5635429" y="6077628"/>
            <a:ext cx="920750" cy="478155"/>
          </a:xfrm>
          <a:prstGeom prst="rect">
            <a:avLst/>
          </a:prstGeom>
        </p:spPr>
        <p:txBody>
          <a:bodyPr vert="horz" wrap="square" lIns="0" tIns="15240" rIns="0" bIns="0" rtlCol="0">
            <a:spAutoFit/>
          </a:bodyPr>
          <a:lstStyle/>
          <a:p>
            <a:pPr algn="ctr">
              <a:lnSpc>
                <a:spcPts val="1770"/>
              </a:lnSpc>
              <a:spcBef>
                <a:spcPts val="120"/>
              </a:spcBef>
            </a:pPr>
            <a:r>
              <a:rPr sz="1600" b="1" spc="-25" dirty="0">
                <a:solidFill>
                  <a:srgbClr val="0067B1"/>
                </a:solidFill>
                <a:latin typeface="Arial"/>
                <a:cs typeface="Arial"/>
              </a:rPr>
              <a:t>2%</a:t>
            </a:r>
            <a:endParaRPr sz="1600" dirty="0">
              <a:latin typeface="Arial"/>
              <a:cs typeface="Arial"/>
            </a:endParaRPr>
          </a:p>
          <a:p>
            <a:pPr algn="ctr">
              <a:lnSpc>
                <a:spcPts val="1770"/>
              </a:lnSpc>
            </a:pPr>
            <a:r>
              <a:rPr sz="1600" spc="-10" dirty="0">
                <a:solidFill>
                  <a:srgbClr val="0067B1"/>
                </a:solidFill>
                <a:latin typeface="Arial"/>
                <a:cs typeface="Arial"/>
              </a:rPr>
              <a:t>Waterford</a:t>
            </a:r>
            <a:endParaRPr sz="1600" dirty="0">
              <a:latin typeface="Arial"/>
              <a:cs typeface="Arial"/>
            </a:endParaRPr>
          </a:p>
        </p:txBody>
      </p:sp>
      <p:sp>
        <p:nvSpPr>
          <p:cNvPr id="118" name="object 25">
            <a:extLst>
              <a:ext uri="{FF2B5EF4-FFF2-40B4-BE49-F238E27FC236}">
                <a16:creationId xmlns:a16="http://schemas.microsoft.com/office/drawing/2014/main" id="{B8CB8F9D-C125-ED98-5443-0B674F658D9D}"/>
              </a:ext>
            </a:extLst>
          </p:cNvPr>
          <p:cNvSpPr txBox="1"/>
          <p:nvPr/>
        </p:nvSpPr>
        <p:spPr>
          <a:xfrm>
            <a:off x="6743024" y="5969234"/>
            <a:ext cx="459740" cy="478155"/>
          </a:xfrm>
          <a:prstGeom prst="rect">
            <a:avLst/>
          </a:prstGeom>
        </p:spPr>
        <p:txBody>
          <a:bodyPr vert="horz" wrap="square" lIns="0" tIns="15240" rIns="0" bIns="0" rtlCol="0">
            <a:spAutoFit/>
          </a:bodyPr>
          <a:lstStyle/>
          <a:p>
            <a:pPr marL="80645">
              <a:lnSpc>
                <a:spcPts val="1770"/>
              </a:lnSpc>
              <a:spcBef>
                <a:spcPts val="120"/>
              </a:spcBef>
            </a:pPr>
            <a:r>
              <a:rPr sz="1600" b="1" spc="-25" dirty="0">
                <a:solidFill>
                  <a:srgbClr val="0067B1"/>
                </a:solidFill>
                <a:latin typeface="Arial"/>
                <a:cs typeface="Arial"/>
              </a:rPr>
              <a:t>9%</a:t>
            </a:r>
            <a:endParaRPr sz="1600" dirty="0">
              <a:latin typeface="Arial"/>
              <a:cs typeface="Arial"/>
            </a:endParaRPr>
          </a:p>
          <a:p>
            <a:pPr marL="12700">
              <a:lnSpc>
                <a:spcPts val="1770"/>
              </a:lnSpc>
            </a:pPr>
            <a:r>
              <a:rPr sz="1600" spc="-20" dirty="0">
                <a:solidFill>
                  <a:srgbClr val="0067B1"/>
                </a:solidFill>
                <a:latin typeface="Arial"/>
                <a:cs typeface="Arial"/>
              </a:rPr>
              <a:t>Cork</a:t>
            </a:r>
            <a:endParaRPr sz="1600" dirty="0">
              <a:latin typeface="Arial"/>
              <a:cs typeface="Arial"/>
            </a:endParaRPr>
          </a:p>
        </p:txBody>
      </p:sp>
      <p:sp>
        <p:nvSpPr>
          <p:cNvPr id="119" name="object 26">
            <a:extLst>
              <a:ext uri="{FF2B5EF4-FFF2-40B4-BE49-F238E27FC236}">
                <a16:creationId xmlns:a16="http://schemas.microsoft.com/office/drawing/2014/main" id="{64341B94-3B62-4A73-6046-6D46DF8E1DCB}"/>
              </a:ext>
            </a:extLst>
          </p:cNvPr>
          <p:cNvSpPr txBox="1"/>
          <p:nvPr/>
        </p:nvSpPr>
        <p:spPr>
          <a:xfrm>
            <a:off x="7681961" y="5196077"/>
            <a:ext cx="836930" cy="478155"/>
          </a:xfrm>
          <a:prstGeom prst="rect">
            <a:avLst/>
          </a:prstGeom>
        </p:spPr>
        <p:txBody>
          <a:bodyPr vert="horz" wrap="square" lIns="0" tIns="15240" rIns="0" bIns="0" rtlCol="0">
            <a:spAutoFit/>
          </a:bodyPr>
          <a:lstStyle/>
          <a:p>
            <a:pPr algn="ctr">
              <a:lnSpc>
                <a:spcPts val="1770"/>
              </a:lnSpc>
              <a:spcBef>
                <a:spcPts val="120"/>
              </a:spcBef>
            </a:pPr>
            <a:r>
              <a:rPr sz="1600" b="1" spc="-25" dirty="0">
                <a:solidFill>
                  <a:srgbClr val="0067B1"/>
                </a:solidFill>
                <a:latin typeface="Arial"/>
                <a:cs typeface="Arial"/>
              </a:rPr>
              <a:t>10%</a:t>
            </a:r>
            <a:endParaRPr sz="1600" dirty="0">
              <a:latin typeface="Arial"/>
              <a:cs typeface="Arial"/>
            </a:endParaRPr>
          </a:p>
          <a:p>
            <a:pPr algn="ctr">
              <a:lnSpc>
                <a:spcPts val="1770"/>
              </a:lnSpc>
            </a:pPr>
            <a:r>
              <a:rPr sz="1600" spc="-10" dirty="0">
                <a:solidFill>
                  <a:srgbClr val="0067B1"/>
                </a:solidFill>
                <a:latin typeface="Arial"/>
                <a:cs typeface="Arial"/>
              </a:rPr>
              <a:t>Rosslare</a:t>
            </a:r>
            <a:endParaRPr sz="1600" dirty="0">
              <a:latin typeface="Arial"/>
              <a:cs typeface="Arial"/>
            </a:endParaRPr>
          </a:p>
        </p:txBody>
      </p:sp>
      <p:sp>
        <p:nvSpPr>
          <p:cNvPr id="120" name="object 27">
            <a:extLst>
              <a:ext uri="{FF2B5EF4-FFF2-40B4-BE49-F238E27FC236}">
                <a16:creationId xmlns:a16="http://schemas.microsoft.com/office/drawing/2014/main" id="{B87497CB-DC14-E72D-858B-95F31781A3AB}"/>
              </a:ext>
            </a:extLst>
          </p:cNvPr>
          <p:cNvSpPr/>
          <p:nvPr/>
        </p:nvSpPr>
        <p:spPr>
          <a:xfrm>
            <a:off x="5111554" y="2833593"/>
            <a:ext cx="1969135" cy="1969135"/>
          </a:xfrm>
          <a:custGeom>
            <a:avLst/>
            <a:gdLst/>
            <a:ahLst/>
            <a:cxnLst/>
            <a:rect l="l" t="t" r="r" b="b"/>
            <a:pathLst>
              <a:path w="1969134" h="1969135">
                <a:moveTo>
                  <a:pt x="979982" y="0"/>
                </a:moveTo>
                <a:lnTo>
                  <a:pt x="932298" y="1343"/>
                </a:lnTo>
                <a:lnTo>
                  <a:pt x="885210" y="4919"/>
                </a:lnTo>
                <a:lnTo>
                  <a:pt x="838769" y="10677"/>
                </a:lnTo>
                <a:lnTo>
                  <a:pt x="793025" y="18564"/>
                </a:lnTo>
                <a:lnTo>
                  <a:pt x="748032" y="28529"/>
                </a:lnTo>
                <a:lnTo>
                  <a:pt x="703839" y="40520"/>
                </a:lnTo>
                <a:lnTo>
                  <a:pt x="660498" y="54485"/>
                </a:lnTo>
                <a:lnTo>
                  <a:pt x="618061" y="70373"/>
                </a:lnTo>
                <a:lnTo>
                  <a:pt x="576579" y="88131"/>
                </a:lnTo>
                <a:lnTo>
                  <a:pt x="536103" y="107708"/>
                </a:lnTo>
                <a:lnTo>
                  <a:pt x="496684" y="129052"/>
                </a:lnTo>
                <a:lnTo>
                  <a:pt x="458375" y="152111"/>
                </a:lnTo>
                <a:lnTo>
                  <a:pt x="421225" y="176834"/>
                </a:lnTo>
                <a:lnTo>
                  <a:pt x="385287" y="203168"/>
                </a:lnTo>
                <a:lnTo>
                  <a:pt x="350612" y="231062"/>
                </a:lnTo>
                <a:lnTo>
                  <a:pt x="317251" y="260465"/>
                </a:lnTo>
                <a:lnTo>
                  <a:pt x="285256" y="291323"/>
                </a:lnTo>
                <a:lnTo>
                  <a:pt x="254677" y="323586"/>
                </a:lnTo>
                <a:lnTo>
                  <a:pt x="225567" y="357202"/>
                </a:lnTo>
                <a:lnTo>
                  <a:pt x="197976" y="392119"/>
                </a:lnTo>
                <a:lnTo>
                  <a:pt x="171956" y="428285"/>
                </a:lnTo>
                <a:lnTo>
                  <a:pt x="147558" y="465648"/>
                </a:lnTo>
                <a:lnTo>
                  <a:pt x="124834" y="504157"/>
                </a:lnTo>
                <a:lnTo>
                  <a:pt x="103835" y="543760"/>
                </a:lnTo>
                <a:lnTo>
                  <a:pt x="84611" y="584405"/>
                </a:lnTo>
                <a:lnTo>
                  <a:pt x="67216" y="626040"/>
                </a:lnTo>
                <a:lnTo>
                  <a:pt x="51699" y="668613"/>
                </a:lnTo>
                <a:lnTo>
                  <a:pt x="38112" y="712074"/>
                </a:lnTo>
                <a:lnTo>
                  <a:pt x="26507" y="756369"/>
                </a:lnTo>
                <a:lnTo>
                  <a:pt x="16934" y="801447"/>
                </a:lnTo>
                <a:lnTo>
                  <a:pt x="9446" y="847256"/>
                </a:lnTo>
                <a:lnTo>
                  <a:pt x="4093" y="893745"/>
                </a:lnTo>
                <a:lnTo>
                  <a:pt x="927" y="940862"/>
                </a:lnTo>
                <a:lnTo>
                  <a:pt x="0" y="988555"/>
                </a:lnTo>
                <a:lnTo>
                  <a:pt x="1343" y="1036240"/>
                </a:lnTo>
                <a:lnTo>
                  <a:pt x="4919" y="1083329"/>
                </a:lnTo>
                <a:lnTo>
                  <a:pt x="10677" y="1129772"/>
                </a:lnTo>
                <a:lnTo>
                  <a:pt x="18564" y="1175516"/>
                </a:lnTo>
                <a:lnTo>
                  <a:pt x="28529" y="1220510"/>
                </a:lnTo>
                <a:lnTo>
                  <a:pt x="40520" y="1264704"/>
                </a:lnTo>
                <a:lnTo>
                  <a:pt x="54486" y="1308045"/>
                </a:lnTo>
                <a:lnTo>
                  <a:pt x="70373" y="1350483"/>
                </a:lnTo>
                <a:lnTo>
                  <a:pt x="88131" y="1391966"/>
                </a:lnTo>
                <a:lnTo>
                  <a:pt x="107708" y="1432442"/>
                </a:lnTo>
                <a:lnTo>
                  <a:pt x="129052" y="1471861"/>
                </a:lnTo>
                <a:lnTo>
                  <a:pt x="152112" y="1510171"/>
                </a:lnTo>
                <a:lnTo>
                  <a:pt x="176835" y="1547321"/>
                </a:lnTo>
                <a:lnTo>
                  <a:pt x="203169" y="1583259"/>
                </a:lnTo>
                <a:lnTo>
                  <a:pt x="231063" y="1617934"/>
                </a:lnTo>
                <a:lnTo>
                  <a:pt x="260466" y="1651295"/>
                </a:lnTo>
                <a:lnTo>
                  <a:pt x="291325" y="1683291"/>
                </a:lnTo>
                <a:lnTo>
                  <a:pt x="323588" y="1713869"/>
                </a:lnTo>
                <a:lnTo>
                  <a:pt x="357204" y="1742980"/>
                </a:lnTo>
                <a:lnTo>
                  <a:pt x="392122" y="1770570"/>
                </a:lnTo>
                <a:lnTo>
                  <a:pt x="428288" y="1796590"/>
                </a:lnTo>
                <a:lnTo>
                  <a:pt x="465652" y="1820987"/>
                </a:lnTo>
                <a:lnTo>
                  <a:pt x="504161" y="1843711"/>
                </a:lnTo>
                <a:lnTo>
                  <a:pt x="543765" y="1864710"/>
                </a:lnTo>
                <a:lnTo>
                  <a:pt x="584410" y="1883933"/>
                </a:lnTo>
                <a:lnTo>
                  <a:pt x="626046" y="1901328"/>
                </a:lnTo>
                <a:lnTo>
                  <a:pt x="668620" y="1916845"/>
                </a:lnTo>
                <a:lnTo>
                  <a:pt x="712081" y="1930431"/>
                </a:lnTo>
                <a:lnTo>
                  <a:pt x="756377" y="1942035"/>
                </a:lnTo>
                <a:lnTo>
                  <a:pt x="801456" y="1951607"/>
                </a:lnTo>
                <a:lnTo>
                  <a:pt x="847266" y="1959094"/>
                </a:lnTo>
                <a:lnTo>
                  <a:pt x="893756" y="1964446"/>
                </a:lnTo>
                <a:lnTo>
                  <a:pt x="940874" y="1967611"/>
                </a:lnTo>
                <a:lnTo>
                  <a:pt x="988567" y="1968538"/>
                </a:lnTo>
                <a:lnTo>
                  <a:pt x="1036251" y="1967194"/>
                </a:lnTo>
                <a:lnTo>
                  <a:pt x="1083340" y="1963618"/>
                </a:lnTo>
                <a:lnTo>
                  <a:pt x="1129781" y="1957860"/>
                </a:lnTo>
                <a:lnTo>
                  <a:pt x="1175524" y="1949973"/>
                </a:lnTo>
                <a:lnTo>
                  <a:pt x="1220518" y="1940008"/>
                </a:lnTo>
                <a:lnTo>
                  <a:pt x="1264711" y="1928017"/>
                </a:lnTo>
                <a:lnTo>
                  <a:pt x="1308052" y="1914051"/>
                </a:lnTo>
                <a:lnTo>
                  <a:pt x="1350489" y="1898164"/>
                </a:lnTo>
                <a:lnTo>
                  <a:pt x="1391971" y="1880406"/>
                </a:lnTo>
                <a:lnTo>
                  <a:pt x="1432447" y="1860829"/>
                </a:lnTo>
                <a:lnTo>
                  <a:pt x="1471865" y="1839485"/>
                </a:lnTo>
                <a:lnTo>
                  <a:pt x="1510175" y="1816425"/>
                </a:lnTo>
                <a:lnTo>
                  <a:pt x="1547324" y="1791703"/>
                </a:lnTo>
                <a:lnTo>
                  <a:pt x="1583262" y="1765368"/>
                </a:lnTo>
                <a:lnTo>
                  <a:pt x="1617937" y="1737474"/>
                </a:lnTo>
                <a:lnTo>
                  <a:pt x="1651297" y="1708071"/>
                </a:lnTo>
                <a:lnTo>
                  <a:pt x="1683292" y="1677212"/>
                </a:lnTo>
                <a:lnTo>
                  <a:pt x="1713871" y="1644949"/>
                </a:lnTo>
                <a:lnTo>
                  <a:pt x="1742981" y="1611333"/>
                </a:lnTo>
                <a:lnTo>
                  <a:pt x="1770571" y="1576415"/>
                </a:lnTo>
                <a:lnTo>
                  <a:pt x="1796591" y="1540249"/>
                </a:lnTo>
                <a:lnTo>
                  <a:pt x="1820988" y="1502885"/>
                </a:lnTo>
                <a:lnTo>
                  <a:pt x="1843712" y="1464376"/>
                </a:lnTo>
                <a:lnTo>
                  <a:pt x="1864711" y="1424773"/>
                </a:lnTo>
                <a:lnTo>
                  <a:pt x="1883933" y="1384127"/>
                </a:lnTo>
                <a:lnTo>
                  <a:pt x="1901329" y="1342491"/>
                </a:lnTo>
                <a:lnTo>
                  <a:pt x="1916845" y="1299917"/>
                </a:lnTo>
                <a:lnTo>
                  <a:pt x="1930431" y="1256456"/>
                </a:lnTo>
                <a:lnTo>
                  <a:pt x="1942035" y="1212160"/>
                </a:lnTo>
                <a:lnTo>
                  <a:pt x="1951607" y="1167081"/>
                </a:lnTo>
                <a:lnTo>
                  <a:pt x="1959094" y="1121271"/>
                </a:lnTo>
                <a:lnTo>
                  <a:pt x="1964446" y="1074781"/>
                </a:lnTo>
                <a:lnTo>
                  <a:pt x="1967611" y="1027663"/>
                </a:lnTo>
                <a:lnTo>
                  <a:pt x="1968538" y="979970"/>
                </a:lnTo>
                <a:lnTo>
                  <a:pt x="1967195" y="932286"/>
                </a:lnTo>
                <a:lnTo>
                  <a:pt x="1963620" y="885197"/>
                </a:lnTo>
                <a:lnTo>
                  <a:pt x="1957863" y="838756"/>
                </a:lnTo>
                <a:lnTo>
                  <a:pt x="1949977" y="793013"/>
                </a:lnTo>
                <a:lnTo>
                  <a:pt x="1940013" y="748019"/>
                </a:lnTo>
                <a:lnTo>
                  <a:pt x="1928022" y="703826"/>
                </a:lnTo>
                <a:lnTo>
                  <a:pt x="1914058" y="660486"/>
                </a:lnTo>
                <a:lnTo>
                  <a:pt x="1898171" y="618049"/>
                </a:lnTo>
                <a:lnTo>
                  <a:pt x="1880413" y="576566"/>
                </a:lnTo>
                <a:lnTo>
                  <a:pt x="1860837" y="536090"/>
                </a:lnTo>
                <a:lnTo>
                  <a:pt x="1839493" y="496672"/>
                </a:lnTo>
                <a:lnTo>
                  <a:pt x="1816435" y="458362"/>
                </a:lnTo>
                <a:lnTo>
                  <a:pt x="1791712" y="421213"/>
                </a:lnTo>
                <a:lnTo>
                  <a:pt x="1765378" y="385275"/>
                </a:lnTo>
                <a:lnTo>
                  <a:pt x="1737484" y="350600"/>
                </a:lnTo>
                <a:lnTo>
                  <a:pt x="1708082" y="317240"/>
                </a:lnTo>
                <a:lnTo>
                  <a:pt x="1677223" y="285245"/>
                </a:lnTo>
                <a:lnTo>
                  <a:pt x="1644960" y="254666"/>
                </a:lnTo>
                <a:lnTo>
                  <a:pt x="1611344" y="225556"/>
                </a:lnTo>
                <a:lnTo>
                  <a:pt x="1576427" y="197966"/>
                </a:lnTo>
                <a:lnTo>
                  <a:pt x="1540261" y="171946"/>
                </a:lnTo>
                <a:lnTo>
                  <a:pt x="1502897" y="147549"/>
                </a:lnTo>
                <a:lnTo>
                  <a:pt x="1464388" y="124825"/>
                </a:lnTo>
                <a:lnTo>
                  <a:pt x="1424785" y="103826"/>
                </a:lnTo>
                <a:lnTo>
                  <a:pt x="1384140" y="84604"/>
                </a:lnTo>
                <a:lnTo>
                  <a:pt x="1342504" y="67209"/>
                </a:lnTo>
                <a:lnTo>
                  <a:pt x="1299930" y="51692"/>
                </a:lnTo>
                <a:lnTo>
                  <a:pt x="1256469" y="38106"/>
                </a:lnTo>
                <a:lnTo>
                  <a:pt x="1212173" y="26502"/>
                </a:lnTo>
                <a:lnTo>
                  <a:pt x="1167094" y="16930"/>
                </a:lnTo>
                <a:lnTo>
                  <a:pt x="1121284" y="9443"/>
                </a:lnTo>
                <a:lnTo>
                  <a:pt x="1074794" y="4091"/>
                </a:lnTo>
                <a:lnTo>
                  <a:pt x="1027676" y="926"/>
                </a:lnTo>
                <a:lnTo>
                  <a:pt x="979982" y="0"/>
                </a:lnTo>
                <a:close/>
              </a:path>
            </a:pathLst>
          </a:custGeom>
          <a:solidFill>
            <a:srgbClr val="E1F3FC"/>
          </a:solidFill>
        </p:spPr>
        <p:txBody>
          <a:bodyPr wrap="square" lIns="0" tIns="0" rIns="0" bIns="0" rtlCol="0"/>
          <a:lstStyle/>
          <a:p>
            <a:endParaRPr/>
          </a:p>
        </p:txBody>
      </p:sp>
      <p:sp>
        <p:nvSpPr>
          <p:cNvPr id="121" name="object 28">
            <a:extLst>
              <a:ext uri="{FF2B5EF4-FFF2-40B4-BE49-F238E27FC236}">
                <a16:creationId xmlns:a16="http://schemas.microsoft.com/office/drawing/2014/main" id="{DE15270C-2C59-5727-545D-993021A109AF}"/>
              </a:ext>
            </a:extLst>
          </p:cNvPr>
          <p:cNvSpPr txBox="1">
            <a:spLocks noGrp="1"/>
          </p:cNvSpPr>
          <p:nvPr>
            <p:ph type="title"/>
          </p:nvPr>
        </p:nvSpPr>
        <p:spPr>
          <a:xfrm>
            <a:off x="5279111" y="3006431"/>
            <a:ext cx="1640126" cy="826135"/>
          </a:xfrm>
          <a:prstGeom prst="rect">
            <a:avLst/>
          </a:prstGeom>
        </p:spPr>
        <p:txBody>
          <a:bodyPr vert="horz" wrap="square" lIns="0" tIns="15240" rIns="0" bIns="0" rtlCol="0">
            <a:spAutoFit/>
          </a:bodyPr>
          <a:lstStyle/>
          <a:p>
            <a:pPr algn="ctr">
              <a:lnSpc>
                <a:spcPts val="3465"/>
              </a:lnSpc>
              <a:spcBef>
                <a:spcPts val="120"/>
              </a:spcBef>
            </a:pPr>
            <a:r>
              <a:rPr sz="3000" spc="-25" dirty="0">
                <a:solidFill>
                  <a:srgbClr val="19124D"/>
                </a:solidFill>
              </a:rPr>
              <a:t>79%</a:t>
            </a:r>
          </a:p>
          <a:p>
            <a:pPr algn="ctr">
              <a:lnSpc>
                <a:spcPts val="2805"/>
              </a:lnSpc>
            </a:pPr>
            <a:r>
              <a:rPr sz="2500" b="0" dirty="0">
                <a:solidFill>
                  <a:srgbClr val="19124D"/>
                </a:solidFill>
                <a:latin typeface="Arial"/>
                <a:cs typeface="Arial"/>
              </a:rPr>
              <a:t>Dublin</a:t>
            </a:r>
            <a:r>
              <a:rPr sz="2500" b="0" spc="55" dirty="0">
                <a:solidFill>
                  <a:srgbClr val="19124D"/>
                </a:solidFill>
                <a:latin typeface="Arial"/>
                <a:cs typeface="Arial"/>
              </a:rPr>
              <a:t> </a:t>
            </a:r>
            <a:r>
              <a:rPr sz="2500" b="0" spc="-20" dirty="0">
                <a:solidFill>
                  <a:srgbClr val="19124D"/>
                </a:solidFill>
                <a:latin typeface="Arial"/>
                <a:cs typeface="Arial"/>
              </a:rPr>
              <a:t>Port</a:t>
            </a:r>
            <a:endParaRPr sz="2500" dirty="0">
              <a:solidFill>
                <a:srgbClr val="19124D"/>
              </a:solidFill>
              <a:latin typeface="Arial"/>
              <a:cs typeface="Arial"/>
            </a:endParaRPr>
          </a:p>
        </p:txBody>
      </p:sp>
      <p:grpSp>
        <p:nvGrpSpPr>
          <p:cNvPr id="122" name="object 29">
            <a:extLst>
              <a:ext uri="{FF2B5EF4-FFF2-40B4-BE49-F238E27FC236}">
                <a16:creationId xmlns:a16="http://schemas.microsoft.com/office/drawing/2014/main" id="{2F992FAB-547A-DD47-915A-7D327CCC244C}"/>
              </a:ext>
            </a:extLst>
          </p:cNvPr>
          <p:cNvGrpSpPr/>
          <p:nvPr/>
        </p:nvGrpSpPr>
        <p:grpSpPr>
          <a:xfrm>
            <a:off x="5653468" y="3944655"/>
            <a:ext cx="908685" cy="537845"/>
            <a:chOff x="5653468" y="3944655"/>
            <a:chExt cx="908685" cy="537845"/>
          </a:xfrm>
        </p:grpSpPr>
        <p:sp>
          <p:nvSpPr>
            <p:cNvPr id="123" name="object 30">
              <a:extLst>
                <a:ext uri="{FF2B5EF4-FFF2-40B4-BE49-F238E27FC236}">
                  <a16:creationId xmlns:a16="http://schemas.microsoft.com/office/drawing/2014/main" id="{C7055D35-6160-B150-4F58-4C109BCD8CD5}"/>
                </a:ext>
              </a:extLst>
            </p:cNvPr>
            <p:cNvSpPr/>
            <p:nvPr/>
          </p:nvSpPr>
          <p:spPr>
            <a:xfrm>
              <a:off x="5796121" y="4021620"/>
              <a:ext cx="149860" cy="40640"/>
            </a:xfrm>
            <a:custGeom>
              <a:avLst/>
              <a:gdLst/>
              <a:ahLst/>
              <a:cxnLst/>
              <a:rect l="l" t="t" r="r" b="b"/>
              <a:pathLst>
                <a:path w="149860" h="40639">
                  <a:moveTo>
                    <a:pt x="149745" y="0"/>
                  </a:moveTo>
                  <a:lnTo>
                    <a:pt x="0" y="0"/>
                  </a:lnTo>
                  <a:lnTo>
                    <a:pt x="0" y="40551"/>
                  </a:lnTo>
                  <a:lnTo>
                    <a:pt x="83108" y="40551"/>
                  </a:lnTo>
                  <a:lnTo>
                    <a:pt x="149745" y="16078"/>
                  </a:lnTo>
                  <a:lnTo>
                    <a:pt x="149745" y="0"/>
                  </a:lnTo>
                  <a:close/>
                </a:path>
              </a:pathLst>
            </a:custGeom>
            <a:solidFill>
              <a:srgbClr val="6FCDF3"/>
            </a:solidFill>
          </p:spPr>
          <p:txBody>
            <a:bodyPr wrap="square" lIns="0" tIns="0" rIns="0" bIns="0" rtlCol="0"/>
            <a:lstStyle/>
            <a:p>
              <a:endParaRPr/>
            </a:p>
          </p:txBody>
        </p:sp>
        <p:sp>
          <p:nvSpPr>
            <p:cNvPr id="124" name="object 31">
              <a:extLst>
                <a:ext uri="{FF2B5EF4-FFF2-40B4-BE49-F238E27FC236}">
                  <a16:creationId xmlns:a16="http://schemas.microsoft.com/office/drawing/2014/main" id="{ECE2ACAD-2CE5-ED1C-0E67-54606FD13504}"/>
                </a:ext>
              </a:extLst>
            </p:cNvPr>
            <p:cNvSpPr/>
            <p:nvPr/>
          </p:nvSpPr>
          <p:spPr>
            <a:xfrm>
              <a:off x="5784236" y="4002656"/>
              <a:ext cx="690880" cy="290830"/>
            </a:xfrm>
            <a:custGeom>
              <a:avLst/>
              <a:gdLst/>
              <a:ahLst/>
              <a:cxnLst/>
              <a:rect l="l" t="t" r="r" b="b"/>
              <a:pathLst>
                <a:path w="690879" h="290829">
                  <a:moveTo>
                    <a:pt x="368554" y="0"/>
                  </a:moveTo>
                  <a:lnTo>
                    <a:pt x="365023" y="1295"/>
                  </a:lnTo>
                  <a:lnTo>
                    <a:pt x="5867" y="133172"/>
                  </a:lnTo>
                  <a:lnTo>
                    <a:pt x="2184" y="137375"/>
                  </a:lnTo>
                  <a:lnTo>
                    <a:pt x="0" y="143002"/>
                  </a:lnTo>
                  <a:lnTo>
                    <a:pt x="0" y="290626"/>
                  </a:lnTo>
                  <a:lnTo>
                    <a:pt x="291541" y="237629"/>
                  </a:lnTo>
                  <a:lnTo>
                    <a:pt x="340271" y="176466"/>
                  </a:lnTo>
                  <a:lnTo>
                    <a:pt x="367766" y="166763"/>
                  </a:lnTo>
                  <a:lnTo>
                    <a:pt x="377190" y="163677"/>
                  </a:lnTo>
                  <a:lnTo>
                    <a:pt x="377190" y="46901"/>
                  </a:lnTo>
                  <a:lnTo>
                    <a:pt x="647141" y="59410"/>
                  </a:lnTo>
                  <a:lnTo>
                    <a:pt x="647141" y="103238"/>
                  </a:lnTo>
                  <a:lnTo>
                    <a:pt x="669082" y="101700"/>
                  </a:lnTo>
                  <a:lnTo>
                    <a:pt x="690537" y="101028"/>
                  </a:lnTo>
                  <a:lnTo>
                    <a:pt x="690537" y="37160"/>
                  </a:lnTo>
                  <a:lnTo>
                    <a:pt x="688925" y="28364"/>
                  </a:lnTo>
                  <a:lnTo>
                    <a:pt x="684509" y="21096"/>
                  </a:lnTo>
                  <a:lnTo>
                    <a:pt x="677919" y="16059"/>
                  </a:lnTo>
                  <a:lnTo>
                    <a:pt x="669785" y="13957"/>
                  </a:lnTo>
                  <a:lnTo>
                    <a:pt x="368554" y="0"/>
                  </a:lnTo>
                  <a:close/>
                </a:path>
              </a:pathLst>
            </a:custGeom>
            <a:solidFill>
              <a:srgbClr val="0067B1"/>
            </a:solidFill>
          </p:spPr>
          <p:txBody>
            <a:bodyPr wrap="square" lIns="0" tIns="0" rIns="0" bIns="0" rtlCol="0"/>
            <a:lstStyle/>
            <a:p>
              <a:endParaRPr/>
            </a:p>
          </p:txBody>
        </p:sp>
        <p:sp>
          <p:nvSpPr>
            <p:cNvPr id="125" name="object 32">
              <a:extLst>
                <a:ext uri="{FF2B5EF4-FFF2-40B4-BE49-F238E27FC236}">
                  <a16:creationId xmlns:a16="http://schemas.microsoft.com/office/drawing/2014/main" id="{3C176FA0-35B2-9F68-BFEA-CC88166FB511}"/>
                </a:ext>
              </a:extLst>
            </p:cNvPr>
            <p:cNvSpPr/>
            <p:nvPr/>
          </p:nvSpPr>
          <p:spPr>
            <a:xfrm>
              <a:off x="5653456" y="3944658"/>
              <a:ext cx="908685" cy="537845"/>
            </a:xfrm>
            <a:custGeom>
              <a:avLst/>
              <a:gdLst/>
              <a:ahLst/>
              <a:cxnLst/>
              <a:rect l="l" t="t" r="r" b="b"/>
              <a:pathLst>
                <a:path w="908684" h="537845">
                  <a:moveTo>
                    <a:pt x="363474" y="66954"/>
                  </a:moveTo>
                  <a:lnTo>
                    <a:pt x="363220" y="25158"/>
                  </a:lnTo>
                  <a:lnTo>
                    <a:pt x="86766" y="0"/>
                  </a:lnTo>
                  <a:lnTo>
                    <a:pt x="80505" y="1422"/>
                  </a:lnTo>
                  <a:lnTo>
                    <a:pt x="75272" y="5651"/>
                  </a:lnTo>
                  <a:lnTo>
                    <a:pt x="69684" y="19977"/>
                  </a:lnTo>
                  <a:lnTo>
                    <a:pt x="68681" y="76174"/>
                  </a:lnTo>
                  <a:lnTo>
                    <a:pt x="28892" y="76174"/>
                  </a:lnTo>
                  <a:lnTo>
                    <a:pt x="20447" y="78003"/>
                  </a:lnTo>
                  <a:lnTo>
                    <a:pt x="13550" y="82981"/>
                  </a:lnTo>
                  <a:lnTo>
                    <a:pt x="8890" y="90360"/>
                  </a:lnTo>
                  <a:lnTo>
                    <a:pt x="7188" y="99402"/>
                  </a:lnTo>
                  <a:lnTo>
                    <a:pt x="7188" y="174586"/>
                  </a:lnTo>
                  <a:lnTo>
                    <a:pt x="48793" y="206883"/>
                  </a:lnTo>
                  <a:lnTo>
                    <a:pt x="48793" y="363524"/>
                  </a:lnTo>
                  <a:lnTo>
                    <a:pt x="92189" y="355638"/>
                  </a:lnTo>
                  <a:lnTo>
                    <a:pt x="92189" y="190525"/>
                  </a:lnTo>
                  <a:lnTo>
                    <a:pt x="50584" y="158229"/>
                  </a:lnTo>
                  <a:lnTo>
                    <a:pt x="50584" y="122631"/>
                  </a:lnTo>
                  <a:lnTo>
                    <a:pt x="111353" y="122631"/>
                  </a:lnTo>
                  <a:lnTo>
                    <a:pt x="112560" y="46177"/>
                  </a:lnTo>
                  <a:lnTo>
                    <a:pt x="319963" y="48310"/>
                  </a:lnTo>
                  <a:lnTo>
                    <a:pt x="320179" y="82854"/>
                  </a:lnTo>
                  <a:lnTo>
                    <a:pt x="363474" y="66954"/>
                  </a:lnTo>
                  <a:close/>
                </a:path>
                <a:path w="908684" h="537845">
                  <a:moveTo>
                    <a:pt x="908583" y="240677"/>
                  </a:moveTo>
                  <a:lnTo>
                    <a:pt x="879055" y="200126"/>
                  </a:lnTo>
                  <a:lnTo>
                    <a:pt x="841095" y="194462"/>
                  </a:lnTo>
                  <a:lnTo>
                    <a:pt x="828179" y="194195"/>
                  </a:lnTo>
                  <a:lnTo>
                    <a:pt x="818832" y="194246"/>
                  </a:lnTo>
                  <a:lnTo>
                    <a:pt x="816610" y="194310"/>
                  </a:lnTo>
                  <a:lnTo>
                    <a:pt x="778548" y="196494"/>
                  </a:lnTo>
                  <a:lnTo>
                    <a:pt x="733552" y="202018"/>
                  </a:lnTo>
                  <a:lnTo>
                    <a:pt x="674547" y="212801"/>
                  </a:lnTo>
                  <a:lnTo>
                    <a:pt x="666775" y="214503"/>
                  </a:lnTo>
                  <a:lnTo>
                    <a:pt x="666775" y="392823"/>
                  </a:lnTo>
                  <a:lnTo>
                    <a:pt x="666254" y="396938"/>
                  </a:lnTo>
                  <a:lnTo>
                    <a:pt x="579056" y="421449"/>
                  </a:lnTo>
                  <a:lnTo>
                    <a:pt x="578281" y="421487"/>
                  </a:lnTo>
                  <a:lnTo>
                    <a:pt x="572020" y="421487"/>
                  </a:lnTo>
                  <a:lnTo>
                    <a:pt x="566978" y="417855"/>
                  </a:lnTo>
                  <a:lnTo>
                    <a:pt x="552157" y="373430"/>
                  </a:lnTo>
                  <a:lnTo>
                    <a:pt x="549706" y="366026"/>
                  </a:lnTo>
                  <a:lnTo>
                    <a:pt x="553021" y="358457"/>
                  </a:lnTo>
                  <a:lnTo>
                    <a:pt x="559435" y="356425"/>
                  </a:lnTo>
                  <a:lnTo>
                    <a:pt x="561352" y="356108"/>
                  </a:lnTo>
                  <a:lnTo>
                    <a:pt x="561873" y="356057"/>
                  </a:lnTo>
                  <a:lnTo>
                    <a:pt x="562432" y="356069"/>
                  </a:lnTo>
                  <a:lnTo>
                    <a:pt x="562991" y="356069"/>
                  </a:lnTo>
                  <a:lnTo>
                    <a:pt x="584377" y="393852"/>
                  </a:lnTo>
                  <a:lnTo>
                    <a:pt x="636143" y="381774"/>
                  </a:lnTo>
                  <a:lnTo>
                    <a:pt x="629018" y="356057"/>
                  </a:lnTo>
                  <a:lnTo>
                    <a:pt x="627913" y="352082"/>
                  </a:lnTo>
                  <a:lnTo>
                    <a:pt x="639927" y="333933"/>
                  </a:lnTo>
                  <a:lnTo>
                    <a:pt x="640473" y="333933"/>
                  </a:lnTo>
                  <a:lnTo>
                    <a:pt x="666775" y="392823"/>
                  </a:lnTo>
                  <a:lnTo>
                    <a:pt x="666775" y="214503"/>
                  </a:lnTo>
                  <a:lnTo>
                    <a:pt x="610704" y="227965"/>
                  </a:lnTo>
                  <a:lnTo>
                    <a:pt x="562203" y="241490"/>
                  </a:lnTo>
                  <a:lnTo>
                    <a:pt x="520992" y="254254"/>
                  </a:lnTo>
                  <a:lnTo>
                    <a:pt x="439585" y="328180"/>
                  </a:lnTo>
                  <a:lnTo>
                    <a:pt x="0" y="408089"/>
                  </a:lnTo>
                  <a:lnTo>
                    <a:pt x="3962" y="448906"/>
                  </a:lnTo>
                  <a:lnTo>
                    <a:pt x="22364" y="501802"/>
                  </a:lnTo>
                  <a:lnTo>
                    <a:pt x="60020" y="532942"/>
                  </a:lnTo>
                  <a:lnTo>
                    <a:pt x="80746" y="536917"/>
                  </a:lnTo>
                  <a:lnTo>
                    <a:pt x="81876" y="536905"/>
                  </a:lnTo>
                  <a:lnTo>
                    <a:pt x="884008" y="537349"/>
                  </a:lnTo>
                  <a:lnTo>
                    <a:pt x="877697" y="497624"/>
                  </a:lnTo>
                  <a:lnTo>
                    <a:pt x="857427" y="464159"/>
                  </a:lnTo>
                  <a:lnTo>
                    <a:pt x="821385" y="451624"/>
                  </a:lnTo>
                  <a:lnTo>
                    <a:pt x="818362" y="451688"/>
                  </a:lnTo>
                  <a:lnTo>
                    <a:pt x="817029" y="451739"/>
                  </a:lnTo>
                  <a:lnTo>
                    <a:pt x="815682" y="451827"/>
                  </a:lnTo>
                  <a:lnTo>
                    <a:pt x="784288" y="454761"/>
                  </a:lnTo>
                  <a:lnTo>
                    <a:pt x="797864" y="421487"/>
                  </a:lnTo>
                  <a:lnTo>
                    <a:pt x="803948" y="406577"/>
                  </a:lnTo>
                  <a:lnTo>
                    <a:pt x="835647" y="357657"/>
                  </a:lnTo>
                  <a:lnTo>
                    <a:pt x="853274" y="333908"/>
                  </a:lnTo>
                  <a:lnTo>
                    <a:pt x="869886" y="311518"/>
                  </a:lnTo>
                  <a:lnTo>
                    <a:pt x="897343" y="271373"/>
                  </a:lnTo>
                  <a:lnTo>
                    <a:pt x="908583" y="240677"/>
                  </a:lnTo>
                  <a:close/>
                </a:path>
              </a:pathLst>
            </a:custGeom>
            <a:solidFill>
              <a:srgbClr val="6FCDF3"/>
            </a:solidFill>
          </p:spPr>
          <p:txBody>
            <a:bodyPr wrap="square" lIns="0" tIns="0" rIns="0" bIns="0" rtlCol="0"/>
            <a:lstStyle/>
            <a:p>
              <a:endParaRPr/>
            </a:p>
          </p:txBody>
        </p:sp>
      </p:grpSp>
      <p:sp>
        <p:nvSpPr>
          <p:cNvPr id="126" name="object 33">
            <a:extLst>
              <a:ext uri="{FF2B5EF4-FFF2-40B4-BE49-F238E27FC236}">
                <a16:creationId xmlns:a16="http://schemas.microsoft.com/office/drawing/2014/main" id="{5CF9CCC5-0019-52E4-D4E3-2C76A0F3EC1E}"/>
              </a:ext>
            </a:extLst>
          </p:cNvPr>
          <p:cNvSpPr/>
          <p:nvPr/>
        </p:nvSpPr>
        <p:spPr>
          <a:xfrm>
            <a:off x="6751595" y="5730016"/>
            <a:ext cx="76835" cy="222885"/>
          </a:xfrm>
          <a:custGeom>
            <a:avLst/>
            <a:gdLst/>
            <a:ahLst/>
            <a:cxnLst/>
            <a:rect l="l" t="t" r="r" b="b"/>
            <a:pathLst>
              <a:path w="76834" h="222885">
                <a:moveTo>
                  <a:pt x="0" y="0"/>
                </a:moveTo>
                <a:lnTo>
                  <a:pt x="76695" y="222554"/>
                </a:lnTo>
              </a:path>
            </a:pathLst>
          </a:custGeom>
          <a:ln w="12928">
            <a:solidFill>
              <a:srgbClr val="19124D"/>
            </a:solidFill>
          </a:ln>
        </p:spPr>
        <p:txBody>
          <a:bodyPr wrap="square" lIns="0" tIns="0" rIns="0" bIns="0" rtlCol="0"/>
          <a:lstStyle/>
          <a:p>
            <a:endParaRPr/>
          </a:p>
        </p:txBody>
      </p:sp>
      <p:sp>
        <p:nvSpPr>
          <p:cNvPr id="127" name="object 34">
            <a:extLst>
              <a:ext uri="{FF2B5EF4-FFF2-40B4-BE49-F238E27FC236}">
                <a16:creationId xmlns:a16="http://schemas.microsoft.com/office/drawing/2014/main" id="{4B6B609C-0CEA-ECFA-EB38-03F88276FAF4}"/>
              </a:ext>
            </a:extLst>
          </p:cNvPr>
          <p:cNvSpPr/>
          <p:nvPr/>
        </p:nvSpPr>
        <p:spPr>
          <a:xfrm>
            <a:off x="6103117" y="5838254"/>
            <a:ext cx="1270" cy="240029"/>
          </a:xfrm>
          <a:custGeom>
            <a:avLst/>
            <a:gdLst/>
            <a:ahLst/>
            <a:cxnLst/>
            <a:rect l="l" t="t" r="r" b="b"/>
            <a:pathLst>
              <a:path w="1270" h="240029">
                <a:moveTo>
                  <a:pt x="990" y="0"/>
                </a:moveTo>
                <a:lnTo>
                  <a:pt x="0" y="239763"/>
                </a:lnTo>
              </a:path>
            </a:pathLst>
          </a:custGeom>
          <a:ln w="12928">
            <a:solidFill>
              <a:srgbClr val="19124D"/>
            </a:solidFill>
          </a:ln>
        </p:spPr>
        <p:txBody>
          <a:bodyPr wrap="square" lIns="0" tIns="0" rIns="0" bIns="0" rtlCol="0"/>
          <a:lstStyle/>
          <a:p>
            <a:endParaRPr/>
          </a:p>
        </p:txBody>
      </p:sp>
      <p:sp>
        <p:nvSpPr>
          <p:cNvPr id="128" name="object 35">
            <a:extLst>
              <a:ext uri="{FF2B5EF4-FFF2-40B4-BE49-F238E27FC236}">
                <a16:creationId xmlns:a16="http://schemas.microsoft.com/office/drawing/2014/main" id="{1D81B4ED-9FA1-3B7D-6710-B26902B3ECB3}"/>
              </a:ext>
            </a:extLst>
          </p:cNvPr>
          <p:cNvSpPr/>
          <p:nvPr/>
        </p:nvSpPr>
        <p:spPr>
          <a:xfrm>
            <a:off x="7713695" y="5026388"/>
            <a:ext cx="188595" cy="140335"/>
          </a:xfrm>
          <a:custGeom>
            <a:avLst/>
            <a:gdLst/>
            <a:ahLst/>
            <a:cxnLst/>
            <a:rect l="l" t="t" r="r" b="b"/>
            <a:pathLst>
              <a:path w="188595" h="140335">
                <a:moveTo>
                  <a:pt x="0" y="0"/>
                </a:moveTo>
                <a:lnTo>
                  <a:pt x="187985" y="140284"/>
                </a:lnTo>
              </a:path>
            </a:pathLst>
          </a:custGeom>
          <a:ln w="12928">
            <a:solidFill>
              <a:srgbClr val="19124D"/>
            </a:solidFill>
          </a:ln>
        </p:spPr>
        <p:txBody>
          <a:bodyPr wrap="square" lIns="0" tIns="0" rIns="0" bIns="0" rtlCol="0"/>
          <a:lstStyle/>
          <a:p>
            <a:endParaRPr/>
          </a:p>
        </p:txBody>
      </p:sp>
      <p:sp>
        <p:nvSpPr>
          <p:cNvPr id="130" name="object 3">
            <a:extLst>
              <a:ext uri="{FF2B5EF4-FFF2-40B4-BE49-F238E27FC236}">
                <a16:creationId xmlns:a16="http://schemas.microsoft.com/office/drawing/2014/main" id="{73991A7B-D3D8-B988-7A43-798C2172DB41}"/>
              </a:ext>
            </a:extLst>
          </p:cNvPr>
          <p:cNvSpPr txBox="1">
            <a:spLocks/>
          </p:cNvSpPr>
          <p:nvPr/>
        </p:nvSpPr>
        <p:spPr>
          <a:xfrm>
            <a:off x="347300" y="404681"/>
            <a:ext cx="8168307" cy="382156"/>
          </a:xfrm>
          <a:prstGeom prst="rect">
            <a:avLst/>
          </a:prstGeom>
        </p:spPr>
        <p:txBody>
          <a:bodyPr vert="horz" wrap="square" lIns="0" tIns="12700" rIns="0" bIns="0" rtlCol="0" anchor="t">
            <a:spAutoFit/>
          </a:bodyPr>
          <a:lstStyle>
            <a:lvl1pPr>
              <a:defRPr sz="2400" b="1" i="0">
                <a:solidFill>
                  <a:schemeClr val="bg1"/>
                </a:solidFill>
                <a:latin typeface="Arial"/>
                <a:ea typeface="+mj-ea"/>
                <a:cs typeface="Arial"/>
              </a:defRPr>
            </a:lvl1pPr>
          </a:lstStyle>
          <a:p>
            <a:pPr marL="12700" marR="5080">
              <a:spcBef>
                <a:spcPts val="100"/>
              </a:spcBef>
            </a:pPr>
            <a:r>
              <a:rPr lang="en-IE" spc="-10" dirty="0"/>
              <a:t>Dublin Port accounts for 79% of containerised trade</a:t>
            </a:r>
            <a:endParaRPr lang="en-US" spc="-10" dirty="0"/>
          </a:p>
        </p:txBody>
      </p:sp>
    </p:spTree>
    <p:extLst>
      <p:ext uri="{BB962C8B-B14F-4D97-AF65-F5344CB8AC3E}">
        <p14:creationId xmlns:p14="http://schemas.microsoft.com/office/powerpoint/2010/main" val="306521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2">
            <a:extLst>
              <a:ext uri="{FF2B5EF4-FFF2-40B4-BE49-F238E27FC236}">
                <a16:creationId xmlns:a16="http://schemas.microsoft.com/office/drawing/2014/main" id="{74F580D3-CB94-82D9-6B7F-B781EC920658}"/>
              </a:ext>
            </a:extLst>
          </p:cNvPr>
          <p:cNvSpPr txBox="1"/>
          <p:nvPr/>
        </p:nvSpPr>
        <p:spPr>
          <a:xfrm>
            <a:off x="347300" y="404681"/>
            <a:ext cx="7372350" cy="751488"/>
          </a:xfrm>
          <a:prstGeom prst="rect">
            <a:avLst/>
          </a:prstGeom>
        </p:spPr>
        <p:txBody>
          <a:bodyPr vert="horz" wrap="square" lIns="0" tIns="12700" rIns="0" bIns="0" rtlCol="0">
            <a:spAutoFit/>
          </a:bodyPr>
          <a:lstStyle/>
          <a:p>
            <a:pPr marL="12700" marR="5080">
              <a:lnSpc>
                <a:spcPct val="100000"/>
              </a:lnSpc>
              <a:spcBef>
                <a:spcPts val="100"/>
              </a:spcBef>
            </a:pPr>
            <a:r>
              <a:rPr sz="2400" b="1" dirty="0">
                <a:solidFill>
                  <a:srgbClr val="FFFFFF"/>
                </a:solidFill>
                <a:latin typeface="Arial"/>
                <a:cs typeface="Arial"/>
              </a:rPr>
              <a:t>Dublin</a:t>
            </a:r>
            <a:r>
              <a:rPr sz="2400" b="1" spc="-15" dirty="0">
                <a:solidFill>
                  <a:srgbClr val="FFFFFF"/>
                </a:solidFill>
                <a:latin typeface="Arial"/>
                <a:cs typeface="Arial"/>
              </a:rPr>
              <a:t> </a:t>
            </a:r>
            <a:r>
              <a:rPr sz="2400" b="1" dirty="0">
                <a:solidFill>
                  <a:srgbClr val="FFFFFF"/>
                </a:solidFill>
                <a:latin typeface="Arial"/>
                <a:cs typeface="Arial"/>
              </a:rPr>
              <a:t>Port</a:t>
            </a:r>
            <a:r>
              <a:rPr sz="2400" b="1" spc="-15" dirty="0">
                <a:solidFill>
                  <a:srgbClr val="FFFFFF"/>
                </a:solidFill>
                <a:latin typeface="Arial"/>
                <a:cs typeface="Arial"/>
              </a:rPr>
              <a:t> </a:t>
            </a:r>
            <a:r>
              <a:rPr lang="en-IE" sz="2400" b="1" dirty="0">
                <a:solidFill>
                  <a:srgbClr val="FFFFFF"/>
                </a:solidFill>
                <a:latin typeface="Arial"/>
                <a:cs typeface="Arial"/>
              </a:rPr>
              <a:t>is THE gateway for Irelands export business</a:t>
            </a:r>
            <a:endParaRPr sz="2400" dirty="0">
              <a:latin typeface="Arial"/>
              <a:cs typeface="Arial"/>
            </a:endParaRPr>
          </a:p>
        </p:txBody>
      </p:sp>
      <p:pic>
        <p:nvPicPr>
          <p:cNvPr id="2" name="object 2">
            <a:extLst>
              <a:ext uri="{FF2B5EF4-FFF2-40B4-BE49-F238E27FC236}">
                <a16:creationId xmlns:a16="http://schemas.microsoft.com/office/drawing/2014/main" id="{71C5FC43-78BF-A694-E4AA-8D538E80E45B}"/>
              </a:ext>
            </a:extLst>
          </p:cNvPr>
          <p:cNvPicPr/>
          <p:nvPr/>
        </p:nvPicPr>
        <p:blipFill>
          <a:blip r:embed="rId3" cstate="screen">
            <a:extLst>
              <a:ext uri="{28A0092B-C50C-407E-A947-70E740481C1C}">
                <a14:useLocalDpi xmlns:a14="http://schemas.microsoft.com/office/drawing/2010/main"/>
              </a:ext>
            </a:extLst>
          </a:blip>
          <a:stretch>
            <a:fillRect/>
          </a:stretch>
        </p:blipFill>
        <p:spPr>
          <a:xfrm>
            <a:off x="0" y="1524000"/>
            <a:ext cx="12039600" cy="5326861"/>
          </a:xfrm>
          <a:prstGeom prst="rect">
            <a:avLst/>
          </a:prstGeom>
        </p:spPr>
      </p:pic>
      <p:grpSp>
        <p:nvGrpSpPr>
          <p:cNvPr id="15" name="Group 14">
            <a:extLst>
              <a:ext uri="{FF2B5EF4-FFF2-40B4-BE49-F238E27FC236}">
                <a16:creationId xmlns:a16="http://schemas.microsoft.com/office/drawing/2014/main" id="{0B5176E9-0C3D-D394-B5D4-70680C668DC4}"/>
              </a:ext>
            </a:extLst>
          </p:cNvPr>
          <p:cNvGrpSpPr/>
          <p:nvPr/>
        </p:nvGrpSpPr>
        <p:grpSpPr>
          <a:xfrm>
            <a:off x="7808060" y="2259104"/>
            <a:ext cx="2191385" cy="4250097"/>
            <a:chOff x="3779786" y="2052002"/>
            <a:chExt cx="2191385" cy="4250097"/>
          </a:xfrm>
        </p:grpSpPr>
        <p:sp>
          <p:nvSpPr>
            <p:cNvPr id="16" name="object 13">
              <a:extLst>
                <a:ext uri="{FF2B5EF4-FFF2-40B4-BE49-F238E27FC236}">
                  <a16:creationId xmlns:a16="http://schemas.microsoft.com/office/drawing/2014/main" id="{48A1A2F9-A678-60D3-9B09-FD538DA048F0}"/>
                </a:ext>
              </a:extLst>
            </p:cNvPr>
            <p:cNvSpPr txBox="1"/>
            <p:nvPr/>
          </p:nvSpPr>
          <p:spPr>
            <a:xfrm>
              <a:off x="3911082" y="6124299"/>
              <a:ext cx="1352550"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0067B1"/>
                  </a:solidFill>
                  <a:latin typeface="Arial"/>
                  <a:cs typeface="Arial"/>
                </a:rPr>
                <a:t>Source: </a:t>
              </a:r>
              <a:r>
                <a:rPr sz="1000" dirty="0">
                  <a:solidFill>
                    <a:srgbClr val="0067B1"/>
                  </a:solidFill>
                  <a:latin typeface="Arial"/>
                  <a:cs typeface="Arial"/>
                </a:rPr>
                <a:t>CSO </a:t>
              </a:r>
              <a:r>
                <a:rPr sz="1000" spc="-10" dirty="0">
                  <a:solidFill>
                    <a:srgbClr val="0067B1"/>
                  </a:solidFill>
                  <a:latin typeface="Arial"/>
                  <a:cs typeface="Arial"/>
                </a:rPr>
                <a:t>Statistics</a:t>
              </a:r>
              <a:endParaRPr sz="1000">
                <a:latin typeface="Arial"/>
                <a:cs typeface="Arial"/>
              </a:endParaRPr>
            </a:p>
          </p:txBody>
        </p:sp>
        <p:grpSp>
          <p:nvGrpSpPr>
            <p:cNvPr id="17" name="object 19">
              <a:extLst>
                <a:ext uri="{FF2B5EF4-FFF2-40B4-BE49-F238E27FC236}">
                  <a16:creationId xmlns:a16="http://schemas.microsoft.com/office/drawing/2014/main" id="{38BEF051-2B92-8DED-6B8F-A64BB80B56CC}"/>
                </a:ext>
              </a:extLst>
            </p:cNvPr>
            <p:cNvGrpSpPr/>
            <p:nvPr/>
          </p:nvGrpSpPr>
          <p:grpSpPr>
            <a:xfrm>
              <a:off x="3779786" y="2052002"/>
              <a:ext cx="2191385" cy="3960495"/>
              <a:chOff x="3779786" y="2052002"/>
              <a:chExt cx="2191385" cy="3960495"/>
            </a:xfrm>
          </p:grpSpPr>
          <p:sp>
            <p:nvSpPr>
              <p:cNvPr id="19" name="object 20">
                <a:extLst>
                  <a:ext uri="{FF2B5EF4-FFF2-40B4-BE49-F238E27FC236}">
                    <a16:creationId xmlns:a16="http://schemas.microsoft.com/office/drawing/2014/main" id="{33B54D0B-50B6-0A76-C944-BEAC65213B52}"/>
                  </a:ext>
                </a:extLst>
              </p:cNvPr>
              <p:cNvSpPr/>
              <p:nvPr/>
            </p:nvSpPr>
            <p:spPr>
              <a:xfrm>
                <a:off x="3779786" y="2052002"/>
                <a:ext cx="2191385" cy="3960495"/>
              </a:xfrm>
              <a:custGeom>
                <a:avLst/>
                <a:gdLst/>
                <a:ahLst/>
                <a:cxnLst/>
                <a:rect l="l" t="t" r="r" b="b"/>
                <a:pathLst>
                  <a:path w="2191385" h="3960495">
                    <a:moveTo>
                      <a:pt x="2190953" y="0"/>
                    </a:moveTo>
                    <a:lnTo>
                      <a:pt x="0" y="0"/>
                    </a:lnTo>
                    <a:lnTo>
                      <a:pt x="0" y="3959999"/>
                    </a:lnTo>
                    <a:lnTo>
                      <a:pt x="2190953" y="3959999"/>
                    </a:lnTo>
                    <a:lnTo>
                      <a:pt x="2190953" y="0"/>
                    </a:lnTo>
                    <a:close/>
                  </a:path>
                </a:pathLst>
              </a:custGeom>
              <a:solidFill>
                <a:srgbClr val="FFFFFF"/>
              </a:solidFill>
              <a:effectLst>
                <a:outerShdw blurRad="254000" dist="127000" dir="2700000" algn="ctr" rotWithShape="0">
                  <a:srgbClr val="73C8E5">
                    <a:alpha val="40000"/>
                  </a:srgbClr>
                </a:outerShdw>
              </a:effectLst>
            </p:spPr>
            <p:txBody>
              <a:bodyPr wrap="square" lIns="0" tIns="0" rIns="0" bIns="0" rtlCol="0"/>
              <a:lstStyle/>
              <a:p>
                <a:endParaRPr/>
              </a:p>
            </p:txBody>
          </p:sp>
          <p:pic>
            <p:nvPicPr>
              <p:cNvPr id="20" name="object 21">
                <a:extLst>
                  <a:ext uri="{FF2B5EF4-FFF2-40B4-BE49-F238E27FC236}">
                    <a16:creationId xmlns:a16="http://schemas.microsoft.com/office/drawing/2014/main" id="{5ABBE16F-196E-745C-6743-AB069C083673}"/>
                  </a:ext>
                </a:extLst>
              </p:cNvPr>
              <p:cNvPicPr/>
              <p:nvPr/>
            </p:nvPicPr>
            <p:blipFill>
              <a:blip r:embed="rId4" cstate="screen">
                <a:extLst>
                  <a:ext uri="{28A0092B-C50C-407E-A947-70E740481C1C}">
                    <a14:useLocalDpi xmlns:a14="http://schemas.microsoft.com/office/drawing/2010/main"/>
                  </a:ext>
                </a:extLst>
              </a:blip>
              <a:stretch>
                <a:fillRect/>
              </a:stretch>
            </p:blipFill>
            <p:spPr>
              <a:xfrm>
                <a:off x="3926281" y="2184133"/>
                <a:ext cx="1897964" cy="1318644"/>
              </a:xfrm>
              <a:prstGeom prst="rect">
                <a:avLst/>
              </a:prstGeom>
            </p:spPr>
          </p:pic>
        </p:grpSp>
        <p:sp>
          <p:nvSpPr>
            <p:cNvPr id="18" name="object 23">
              <a:extLst>
                <a:ext uri="{FF2B5EF4-FFF2-40B4-BE49-F238E27FC236}">
                  <a16:creationId xmlns:a16="http://schemas.microsoft.com/office/drawing/2014/main" id="{74120338-AA14-9954-9E1C-CD1B0D000243}"/>
                </a:ext>
              </a:extLst>
            </p:cNvPr>
            <p:cNvSpPr txBox="1"/>
            <p:nvPr/>
          </p:nvSpPr>
          <p:spPr>
            <a:xfrm>
              <a:off x="3779786" y="3600113"/>
              <a:ext cx="2191385" cy="1564531"/>
            </a:xfrm>
            <a:prstGeom prst="rect">
              <a:avLst/>
            </a:prstGeom>
          </p:spPr>
          <p:txBody>
            <a:bodyPr vert="horz" wrap="square" lIns="0" tIns="0" rIns="0" bIns="0" rtlCol="0">
              <a:spAutoFit/>
            </a:bodyPr>
            <a:lstStyle/>
            <a:p>
              <a:pPr marL="143510">
                <a:lnSpc>
                  <a:spcPts val="6450"/>
                </a:lnSpc>
                <a:spcBef>
                  <a:spcPts val="3820"/>
                </a:spcBef>
              </a:pPr>
              <a:r>
                <a:rPr sz="5400" b="1" spc="-25" dirty="0">
                  <a:solidFill>
                    <a:srgbClr val="0067B1"/>
                  </a:solidFill>
                  <a:latin typeface="Arial"/>
                  <a:cs typeface="Arial"/>
                </a:rPr>
                <a:t>40%</a:t>
              </a:r>
              <a:endParaRPr sz="5400" dirty="0">
                <a:latin typeface="Arial"/>
                <a:cs typeface="Arial"/>
              </a:endParaRPr>
            </a:p>
            <a:p>
              <a:pPr marL="143510" marR="292735">
                <a:lnSpc>
                  <a:spcPts val="1920"/>
                </a:lnSpc>
                <a:spcBef>
                  <a:spcPts val="35"/>
                </a:spcBef>
              </a:pPr>
              <a:r>
                <a:rPr sz="1600" b="1" spc="-10" dirty="0">
                  <a:solidFill>
                    <a:srgbClr val="19124D"/>
                  </a:solidFill>
                  <a:latin typeface="Arial"/>
                  <a:cs typeface="Arial"/>
                </a:rPr>
                <a:t>Exports</a:t>
              </a:r>
              <a:r>
                <a:rPr sz="1600" b="1" spc="-90" dirty="0">
                  <a:solidFill>
                    <a:srgbClr val="19124D"/>
                  </a:solidFill>
                  <a:latin typeface="Arial"/>
                  <a:cs typeface="Arial"/>
                </a:rPr>
                <a:t> </a:t>
              </a:r>
              <a:r>
                <a:rPr sz="1600" b="1" dirty="0">
                  <a:solidFill>
                    <a:srgbClr val="19124D"/>
                  </a:solidFill>
                  <a:latin typeface="Arial"/>
                  <a:cs typeface="Arial"/>
                </a:rPr>
                <a:t>have</a:t>
              </a:r>
              <a:r>
                <a:rPr sz="1600" b="1" spc="-90" dirty="0">
                  <a:solidFill>
                    <a:srgbClr val="19124D"/>
                  </a:solidFill>
                  <a:latin typeface="Arial"/>
                  <a:cs typeface="Arial"/>
                </a:rPr>
                <a:t> </a:t>
              </a:r>
              <a:r>
                <a:rPr sz="1600" b="1" spc="-25" dirty="0">
                  <a:solidFill>
                    <a:srgbClr val="19124D"/>
                  </a:solidFill>
                  <a:latin typeface="Arial"/>
                  <a:cs typeface="Arial"/>
                </a:rPr>
                <a:t>3.5 </a:t>
              </a:r>
              <a:r>
                <a:rPr sz="1600" b="1" spc="-10" dirty="0">
                  <a:solidFill>
                    <a:srgbClr val="19124D"/>
                  </a:solidFill>
                  <a:latin typeface="Arial"/>
                  <a:cs typeface="Arial"/>
                </a:rPr>
                <a:t>times</a:t>
              </a:r>
              <a:r>
                <a:rPr sz="1600" b="1" spc="-70" dirty="0">
                  <a:solidFill>
                    <a:srgbClr val="19124D"/>
                  </a:solidFill>
                  <a:latin typeface="Arial"/>
                  <a:cs typeface="Arial"/>
                </a:rPr>
                <a:t> </a:t>
              </a:r>
              <a:r>
                <a:rPr sz="1600" b="1" spc="-10" dirty="0">
                  <a:solidFill>
                    <a:srgbClr val="19124D"/>
                  </a:solidFill>
                  <a:latin typeface="Arial"/>
                  <a:cs typeface="Arial"/>
                </a:rPr>
                <a:t>higher</a:t>
              </a:r>
              <a:r>
                <a:rPr sz="1600" b="1" spc="-70" dirty="0">
                  <a:solidFill>
                    <a:srgbClr val="19124D"/>
                  </a:solidFill>
                  <a:latin typeface="Arial"/>
                  <a:cs typeface="Arial"/>
                </a:rPr>
                <a:t> </a:t>
              </a:r>
              <a:r>
                <a:rPr sz="1600" b="1" spc="-25" dirty="0">
                  <a:solidFill>
                    <a:srgbClr val="19124D"/>
                  </a:solidFill>
                  <a:latin typeface="Arial"/>
                  <a:cs typeface="Arial"/>
                </a:rPr>
                <a:t>value </a:t>
              </a:r>
              <a:r>
                <a:rPr sz="1600" b="1" dirty="0">
                  <a:solidFill>
                    <a:srgbClr val="19124D"/>
                  </a:solidFill>
                  <a:latin typeface="Arial"/>
                  <a:cs typeface="Arial"/>
                </a:rPr>
                <a:t>than</a:t>
              </a:r>
              <a:r>
                <a:rPr sz="1600" b="1" spc="-95" dirty="0">
                  <a:solidFill>
                    <a:srgbClr val="19124D"/>
                  </a:solidFill>
                  <a:latin typeface="Arial"/>
                  <a:cs typeface="Arial"/>
                </a:rPr>
                <a:t> </a:t>
              </a:r>
              <a:r>
                <a:rPr sz="1600" b="1" spc="-10" dirty="0">
                  <a:solidFill>
                    <a:srgbClr val="19124D"/>
                  </a:solidFill>
                  <a:latin typeface="Arial"/>
                  <a:cs typeface="Arial"/>
                </a:rPr>
                <a:t>imports.</a:t>
              </a:r>
              <a:endParaRPr sz="1600" dirty="0">
                <a:latin typeface="Arial"/>
                <a:cs typeface="Arial"/>
              </a:endParaRPr>
            </a:p>
          </p:txBody>
        </p:sp>
      </p:grpSp>
      <p:grpSp>
        <p:nvGrpSpPr>
          <p:cNvPr id="21" name="Group 20">
            <a:extLst>
              <a:ext uri="{FF2B5EF4-FFF2-40B4-BE49-F238E27FC236}">
                <a16:creationId xmlns:a16="http://schemas.microsoft.com/office/drawing/2014/main" id="{E4966FF3-C307-05C2-057E-B436AB9B00FB}"/>
              </a:ext>
            </a:extLst>
          </p:cNvPr>
          <p:cNvGrpSpPr/>
          <p:nvPr/>
        </p:nvGrpSpPr>
        <p:grpSpPr>
          <a:xfrm>
            <a:off x="3429000" y="2222661"/>
            <a:ext cx="2191385" cy="4250097"/>
            <a:chOff x="1337094" y="2052002"/>
            <a:chExt cx="2191385" cy="4250097"/>
          </a:xfrm>
        </p:grpSpPr>
        <p:sp>
          <p:nvSpPr>
            <p:cNvPr id="22" name="object 14">
              <a:extLst>
                <a:ext uri="{FF2B5EF4-FFF2-40B4-BE49-F238E27FC236}">
                  <a16:creationId xmlns:a16="http://schemas.microsoft.com/office/drawing/2014/main" id="{4503C185-4DA0-4B6D-2A02-91A7198F10A1}"/>
                </a:ext>
              </a:extLst>
            </p:cNvPr>
            <p:cNvSpPr txBox="1"/>
            <p:nvPr/>
          </p:nvSpPr>
          <p:spPr>
            <a:xfrm>
              <a:off x="1468365" y="6124299"/>
              <a:ext cx="900430"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0067B1"/>
                  </a:solidFill>
                  <a:latin typeface="Arial"/>
                  <a:cs typeface="Arial"/>
                </a:rPr>
                <a:t>Source: </a:t>
              </a:r>
              <a:r>
                <a:rPr sz="1000" spc="-20" dirty="0">
                  <a:solidFill>
                    <a:srgbClr val="0067B1"/>
                  </a:solidFill>
                  <a:latin typeface="Arial"/>
                  <a:cs typeface="Arial"/>
                </a:rPr>
                <a:t>OECD</a:t>
              </a:r>
              <a:endParaRPr sz="1000">
                <a:latin typeface="Arial"/>
                <a:cs typeface="Arial"/>
              </a:endParaRPr>
            </a:p>
          </p:txBody>
        </p:sp>
        <p:grpSp>
          <p:nvGrpSpPr>
            <p:cNvPr id="23" name="object 15">
              <a:extLst>
                <a:ext uri="{FF2B5EF4-FFF2-40B4-BE49-F238E27FC236}">
                  <a16:creationId xmlns:a16="http://schemas.microsoft.com/office/drawing/2014/main" id="{BD85FE18-8AAC-9285-5B91-635D00140731}"/>
                </a:ext>
              </a:extLst>
            </p:cNvPr>
            <p:cNvGrpSpPr/>
            <p:nvPr/>
          </p:nvGrpSpPr>
          <p:grpSpPr>
            <a:xfrm>
              <a:off x="1337094" y="2052002"/>
              <a:ext cx="2191385" cy="3960495"/>
              <a:chOff x="1337094" y="2052002"/>
              <a:chExt cx="2191385" cy="3960495"/>
            </a:xfrm>
          </p:grpSpPr>
          <p:sp>
            <p:nvSpPr>
              <p:cNvPr id="28" name="object 16">
                <a:extLst>
                  <a:ext uri="{FF2B5EF4-FFF2-40B4-BE49-F238E27FC236}">
                    <a16:creationId xmlns:a16="http://schemas.microsoft.com/office/drawing/2014/main" id="{44A6DAA9-645D-0D87-BB91-68E770F90813}"/>
                  </a:ext>
                </a:extLst>
              </p:cNvPr>
              <p:cNvSpPr/>
              <p:nvPr/>
            </p:nvSpPr>
            <p:spPr>
              <a:xfrm>
                <a:off x="1337094" y="2052002"/>
                <a:ext cx="2191385" cy="3960495"/>
              </a:xfrm>
              <a:custGeom>
                <a:avLst/>
                <a:gdLst/>
                <a:ahLst/>
                <a:cxnLst/>
                <a:rect l="l" t="t" r="r" b="b"/>
                <a:pathLst>
                  <a:path w="2191385" h="3960495">
                    <a:moveTo>
                      <a:pt x="2190953" y="0"/>
                    </a:moveTo>
                    <a:lnTo>
                      <a:pt x="0" y="0"/>
                    </a:lnTo>
                    <a:lnTo>
                      <a:pt x="0" y="3959999"/>
                    </a:lnTo>
                    <a:lnTo>
                      <a:pt x="2190953" y="3959999"/>
                    </a:lnTo>
                    <a:lnTo>
                      <a:pt x="2190953" y="0"/>
                    </a:lnTo>
                    <a:close/>
                  </a:path>
                </a:pathLst>
              </a:custGeom>
              <a:solidFill>
                <a:srgbClr val="FFFFFF"/>
              </a:solidFill>
              <a:effectLst>
                <a:outerShdw blurRad="254000" dist="127000" dir="2700000" algn="ctr" rotWithShape="0">
                  <a:srgbClr val="73C8E5">
                    <a:alpha val="40000"/>
                  </a:srgbClr>
                </a:outerShdw>
              </a:effectLst>
            </p:spPr>
            <p:txBody>
              <a:bodyPr wrap="square" lIns="0" tIns="0" rIns="0" bIns="0" rtlCol="0"/>
              <a:lstStyle/>
              <a:p>
                <a:endParaRPr dirty="0"/>
              </a:p>
            </p:txBody>
          </p:sp>
          <p:sp>
            <p:nvSpPr>
              <p:cNvPr id="29" name="object 17">
                <a:extLst>
                  <a:ext uri="{FF2B5EF4-FFF2-40B4-BE49-F238E27FC236}">
                    <a16:creationId xmlns:a16="http://schemas.microsoft.com/office/drawing/2014/main" id="{C61FE5A0-831D-397D-7B7B-34ADD2C2B730}"/>
                  </a:ext>
                </a:extLst>
              </p:cNvPr>
              <p:cNvSpPr/>
              <p:nvPr/>
            </p:nvSpPr>
            <p:spPr>
              <a:xfrm>
                <a:off x="1973567" y="2570596"/>
                <a:ext cx="932815" cy="932180"/>
              </a:xfrm>
              <a:custGeom>
                <a:avLst/>
                <a:gdLst/>
                <a:ahLst/>
                <a:cxnLst/>
                <a:rect l="l" t="t" r="r" b="b"/>
                <a:pathLst>
                  <a:path w="932814" h="932179">
                    <a:moveTo>
                      <a:pt x="466483" y="0"/>
                    </a:moveTo>
                    <a:lnTo>
                      <a:pt x="418855" y="2540"/>
                    </a:lnTo>
                    <a:lnTo>
                      <a:pt x="372587" y="8890"/>
                    </a:lnTo>
                    <a:lnTo>
                      <a:pt x="327916" y="20320"/>
                    </a:lnTo>
                    <a:lnTo>
                      <a:pt x="285078" y="36830"/>
                    </a:lnTo>
                    <a:lnTo>
                      <a:pt x="244309" y="55880"/>
                    </a:lnTo>
                    <a:lnTo>
                      <a:pt x="205846" y="80010"/>
                    </a:lnTo>
                    <a:lnTo>
                      <a:pt x="169925" y="106680"/>
                    </a:lnTo>
                    <a:lnTo>
                      <a:pt x="136782" y="137160"/>
                    </a:lnTo>
                    <a:lnTo>
                      <a:pt x="106653" y="170180"/>
                    </a:lnTo>
                    <a:lnTo>
                      <a:pt x="79775" y="205740"/>
                    </a:lnTo>
                    <a:lnTo>
                      <a:pt x="56383" y="243840"/>
                    </a:lnTo>
                    <a:lnTo>
                      <a:pt x="36715" y="284480"/>
                    </a:lnTo>
                    <a:lnTo>
                      <a:pt x="21006" y="327660"/>
                    </a:lnTo>
                    <a:lnTo>
                      <a:pt x="9493" y="372110"/>
                    </a:lnTo>
                    <a:lnTo>
                      <a:pt x="2412" y="419100"/>
                    </a:lnTo>
                    <a:lnTo>
                      <a:pt x="0" y="466090"/>
                    </a:lnTo>
                    <a:lnTo>
                      <a:pt x="2412" y="514350"/>
                    </a:lnTo>
                    <a:lnTo>
                      <a:pt x="9493" y="560070"/>
                    </a:lnTo>
                    <a:lnTo>
                      <a:pt x="21006" y="604520"/>
                    </a:lnTo>
                    <a:lnTo>
                      <a:pt x="36715" y="647700"/>
                    </a:lnTo>
                    <a:lnTo>
                      <a:pt x="56383" y="688340"/>
                    </a:lnTo>
                    <a:lnTo>
                      <a:pt x="79775" y="726440"/>
                    </a:lnTo>
                    <a:lnTo>
                      <a:pt x="106653" y="763270"/>
                    </a:lnTo>
                    <a:lnTo>
                      <a:pt x="136782" y="796290"/>
                    </a:lnTo>
                    <a:lnTo>
                      <a:pt x="169925" y="826770"/>
                    </a:lnTo>
                    <a:lnTo>
                      <a:pt x="205846" y="853440"/>
                    </a:lnTo>
                    <a:lnTo>
                      <a:pt x="244309" y="876300"/>
                    </a:lnTo>
                    <a:lnTo>
                      <a:pt x="285078" y="896620"/>
                    </a:lnTo>
                    <a:lnTo>
                      <a:pt x="327916" y="911860"/>
                    </a:lnTo>
                    <a:lnTo>
                      <a:pt x="372587" y="923290"/>
                    </a:lnTo>
                    <a:lnTo>
                      <a:pt x="418855" y="930910"/>
                    </a:lnTo>
                    <a:lnTo>
                      <a:pt x="466483" y="932180"/>
                    </a:lnTo>
                    <a:lnTo>
                      <a:pt x="515998" y="929640"/>
                    </a:lnTo>
                    <a:lnTo>
                      <a:pt x="564030" y="922020"/>
                    </a:lnTo>
                    <a:lnTo>
                      <a:pt x="610313" y="910590"/>
                    </a:lnTo>
                    <a:lnTo>
                      <a:pt x="654581" y="892810"/>
                    </a:lnTo>
                    <a:lnTo>
                      <a:pt x="696569" y="872490"/>
                    </a:lnTo>
                    <a:lnTo>
                      <a:pt x="732067" y="849630"/>
                    </a:lnTo>
                    <a:lnTo>
                      <a:pt x="438086" y="849630"/>
                    </a:lnTo>
                    <a:lnTo>
                      <a:pt x="402362" y="838200"/>
                    </a:lnTo>
                    <a:lnTo>
                      <a:pt x="368325" y="815340"/>
                    </a:lnTo>
                    <a:lnTo>
                      <a:pt x="367001" y="814070"/>
                    </a:lnTo>
                    <a:lnTo>
                      <a:pt x="287083" y="814070"/>
                    </a:lnTo>
                    <a:lnTo>
                      <a:pt x="246611" y="789940"/>
                    </a:lnTo>
                    <a:lnTo>
                      <a:pt x="209462" y="762000"/>
                    </a:lnTo>
                    <a:lnTo>
                      <a:pt x="176021" y="728980"/>
                    </a:lnTo>
                    <a:lnTo>
                      <a:pt x="146672" y="692150"/>
                    </a:lnTo>
                    <a:lnTo>
                      <a:pt x="873655" y="692150"/>
                    </a:lnTo>
                    <a:lnTo>
                      <a:pt x="885727" y="670560"/>
                    </a:lnTo>
                    <a:lnTo>
                      <a:pt x="893380" y="652780"/>
                    </a:lnTo>
                    <a:lnTo>
                      <a:pt x="122224" y="652780"/>
                    </a:lnTo>
                    <a:lnTo>
                      <a:pt x="104575" y="615950"/>
                    </a:lnTo>
                    <a:lnTo>
                      <a:pt x="90785" y="577850"/>
                    </a:lnTo>
                    <a:lnTo>
                      <a:pt x="81101" y="537210"/>
                    </a:lnTo>
                    <a:lnTo>
                      <a:pt x="75768" y="495300"/>
                    </a:lnTo>
                    <a:lnTo>
                      <a:pt x="347573" y="495300"/>
                    </a:lnTo>
                    <a:lnTo>
                      <a:pt x="345363" y="488950"/>
                    </a:lnTo>
                    <a:lnTo>
                      <a:pt x="344182" y="482600"/>
                    </a:lnTo>
                    <a:lnTo>
                      <a:pt x="344182" y="474980"/>
                    </a:lnTo>
                    <a:lnTo>
                      <a:pt x="345136" y="464820"/>
                    </a:lnTo>
                    <a:lnTo>
                      <a:pt x="347883" y="454660"/>
                    </a:lnTo>
                    <a:lnTo>
                      <a:pt x="352303" y="445770"/>
                    </a:lnTo>
                    <a:lnTo>
                      <a:pt x="358279" y="438150"/>
                    </a:lnTo>
                    <a:lnTo>
                      <a:pt x="75768" y="438150"/>
                    </a:lnTo>
                    <a:lnTo>
                      <a:pt x="81568" y="393700"/>
                    </a:lnTo>
                    <a:lnTo>
                      <a:pt x="92240" y="350520"/>
                    </a:lnTo>
                    <a:lnTo>
                      <a:pt x="107493" y="309880"/>
                    </a:lnTo>
                    <a:lnTo>
                      <a:pt x="127038" y="270510"/>
                    </a:lnTo>
                    <a:lnTo>
                      <a:pt x="889325" y="270510"/>
                    </a:lnTo>
                    <a:lnTo>
                      <a:pt x="885492" y="261620"/>
                    </a:lnTo>
                    <a:lnTo>
                      <a:pt x="868431" y="231140"/>
                    </a:lnTo>
                    <a:lnTo>
                      <a:pt x="152933" y="231140"/>
                    </a:lnTo>
                    <a:lnTo>
                      <a:pt x="181416" y="198120"/>
                    </a:lnTo>
                    <a:lnTo>
                      <a:pt x="213483" y="167640"/>
                    </a:lnTo>
                    <a:lnTo>
                      <a:pt x="248813" y="140970"/>
                    </a:lnTo>
                    <a:lnTo>
                      <a:pt x="287083" y="118110"/>
                    </a:lnTo>
                    <a:lnTo>
                      <a:pt x="367054" y="118110"/>
                    </a:lnTo>
                    <a:lnTo>
                      <a:pt x="368325" y="116840"/>
                    </a:lnTo>
                    <a:lnTo>
                      <a:pt x="402362" y="95250"/>
                    </a:lnTo>
                    <a:lnTo>
                      <a:pt x="438086" y="82550"/>
                    </a:lnTo>
                    <a:lnTo>
                      <a:pt x="731614" y="82550"/>
                    </a:lnTo>
                    <a:lnTo>
                      <a:pt x="696346" y="60960"/>
                    </a:lnTo>
                    <a:lnTo>
                      <a:pt x="654390" y="39370"/>
                    </a:lnTo>
                    <a:lnTo>
                      <a:pt x="610161" y="22860"/>
                    </a:lnTo>
                    <a:lnTo>
                      <a:pt x="563924" y="10160"/>
                    </a:lnTo>
                    <a:lnTo>
                      <a:pt x="515943" y="2540"/>
                    </a:lnTo>
                    <a:lnTo>
                      <a:pt x="466483" y="0"/>
                    </a:lnTo>
                    <a:close/>
                  </a:path>
                  <a:path w="932814" h="932179">
                    <a:moveTo>
                      <a:pt x="494880" y="692150"/>
                    </a:moveTo>
                    <a:lnTo>
                      <a:pt x="438086" y="692150"/>
                    </a:lnTo>
                    <a:lnTo>
                      <a:pt x="438086" y="849630"/>
                    </a:lnTo>
                    <a:lnTo>
                      <a:pt x="494880" y="849630"/>
                    </a:lnTo>
                    <a:lnTo>
                      <a:pt x="494880" y="692150"/>
                    </a:lnTo>
                    <a:close/>
                  </a:path>
                  <a:path w="932814" h="932179">
                    <a:moveTo>
                      <a:pt x="714527" y="692150"/>
                    </a:moveTo>
                    <a:lnTo>
                      <a:pt x="652830" y="692150"/>
                    </a:lnTo>
                    <a:lnTo>
                      <a:pt x="646553" y="706120"/>
                    </a:lnTo>
                    <a:lnTo>
                      <a:pt x="639889" y="720090"/>
                    </a:lnTo>
                    <a:lnTo>
                      <a:pt x="596432" y="784860"/>
                    </a:lnTo>
                    <a:lnTo>
                      <a:pt x="564648" y="815340"/>
                    </a:lnTo>
                    <a:lnTo>
                      <a:pt x="530606" y="838200"/>
                    </a:lnTo>
                    <a:lnTo>
                      <a:pt x="494880" y="849630"/>
                    </a:lnTo>
                    <a:lnTo>
                      <a:pt x="732067" y="849630"/>
                    </a:lnTo>
                    <a:lnTo>
                      <a:pt x="736011" y="847090"/>
                    </a:lnTo>
                    <a:lnTo>
                      <a:pt x="772641" y="817880"/>
                    </a:lnTo>
                    <a:lnTo>
                      <a:pt x="776668" y="814070"/>
                    </a:lnTo>
                    <a:lnTo>
                      <a:pt x="645883" y="814070"/>
                    </a:lnTo>
                    <a:lnTo>
                      <a:pt x="653143" y="805180"/>
                    </a:lnTo>
                    <a:lnTo>
                      <a:pt x="660230" y="795020"/>
                    </a:lnTo>
                    <a:lnTo>
                      <a:pt x="667138" y="786130"/>
                    </a:lnTo>
                    <a:lnTo>
                      <a:pt x="673861" y="774700"/>
                    </a:lnTo>
                    <a:lnTo>
                      <a:pt x="685280" y="755650"/>
                    </a:lnTo>
                    <a:lnTo>
                      <a:pt x="695871" y="735330"/>
                    </a:lnTo>
                    <a:lnTo>
                      <a:pt x="705623" y="713740"/>
                    </a:lnTo>
                    <a:lnTo>
                      <a:pt x="714527" y="692150"/>
                    </a:lnTo>
                    <a:close/>
                  </a:path>
                  <a:path w="932814" h="932179">
                    <a:moveTo>
                      <a:pt x="280136" y="692150"/>
                    </a:moveTo>
                    <a:lnTo>
                      <a:pt x="218439" y="692150"/>
                    </a:lnTo>
                    <a:lnTo>
                      <a:pt x="227344" y="713740"/>
                    </a:lnTo>
                    <a:lnTo>
                      <a:pt x="237096" y="735330"/>
                    </a:lnTo>
                    <a:lnTo>
                      <a:pt x="247686" y="755650"/>
                    </a:lnTo>
                    <a:lnTo>
                      <a:pt x="259105" y="774700"/>
                    </a:lnTo>
                    <a:lnTo>
                      <a:pt x="265829" y="786130"/>
                    </a:lnTo>
                    <a:lnTo>
                      <a:pt x="272737" y="795020"/>
                    </a:lnTo>
                    <a:lnTo>
                      <a:pt x="279824" y="805180"/>
                    </a:lnTo>
                    <a:lnTo>
                      <a:pt x="287083" y="814070"/>
                    </a:lnTo>
                    <a:lnTo>
                      <a:pt x="367001" y="814070"/>
                    </a:lnTo>
                    <a:lnTo>
                      <a:pt x="336545" y="784860"/>
                    </a:lnTo>
                    <a:lnTo>
                      <a:pt x="307593" y="745490"/>
                    </a:lnTo>
                    <a:lnTo>
                      <a:pt x="300139" y="732790"/>
                    </a:lnTo>
                    <a:lnTo>
                      <a:pt x="293084" y="720090"/>
                    </a:lnTo>
                    <a:lnTo>
                      <a:pt x="286419" y="706120"/>
                    </a:lnTo>
                    <a:lnTo>
                      <a:pt x="280136" y="692150"/>
                    </a:lnTo>
                    <a:close/>
                  </a:path>
                  <a:path w="932814" h="932179">
                    <a:moveTo>
                      <a:pt x="873655" y="692150"/>
                    </a:moveTo>
                    <a:lnTo>
                      <a:pt x="786295" y="692150"/>
                    </a:lnTo>
                    <a:lnTo>
                      <a:pt x="756945" y="728980"/>
                    </a:lnTo>
                    <a:lnTo>
                      <a:pt x="723504" y="762000"/>
                    </a:lnTo>
                    <a:lnTo>
                      <a:pt x="686355" y="789940"/>
                    </a:lnTo>
                    <a:lnTo>
                      <a:pt x="645883" y="814070"/>
                    </a:lnTo>
                    <a:lnTo>
                      <a:pt x="776668" y="814070"/>
                    </a:lnTo>
                    <a:lnTo>
                      <a:pt x="806194" y="786130"/>
                    </a:lnTo>
                    <a:lnTo>
                      <a:pt x="836403" y="750570"/>
                    </a:lnTo>
                    <a:lnTo>
                      <a:pt x="863003" y="711200"/>
                    </a:lnTo>
                    <a:lnTo>
                      <a:pt x="873655" y="692150"/>
                    </a:lnTo>
                    <a:close/>
                  </a:path>
                  <a:path w="932814" h="932179">
                    <a:moveTo>
                      <a:pt x="236740" y="495300"/>
                    </a:moveTo>
                    <a:lnTo>
                      <a:pt x="179565" y="495300"/>
                    </a:lnTo>
                    <a:lnTo>
                      <a:pt x="182444" y="535940"/>
                    </a:lnTo>
                    <a:lnTo>
                      <a:pt x="187701" y="576580"/>
                    </a:lnTo>
                    <a:lnTo>
                      <a:pt x="195294" y="615950"/>
                    </a:lnTo>
                    <a:lnTo>
                      <a:pt x="205181" y="652780"/>
                    </a:lnTo>
                    <a:lnTo>
                      <a:pt x="265036" y="652780"/>
                    </a:lnTo>
                    <a:lnTo>
                      <a:pt x="254123" y="615950"/>
                    </a:lnTo>
                    <a:lnTo>
                      <a:pt x="245730" y="576580"/>
                    </a:lnTo>
                    <a:lnTo>
                      <a:pt x="239917" y="535940"/>
                    </a:lnTo>
                    <a:lnTo>
                      <a:pt x="236740" y="495300"/>
                    </a:lnTo>
                    <a:close/>
                  </a:path>
                  <a:path w="932814" h="932179">
                    <a:moveTo>
                      <a:pt x="438086" y="568960"/>
                    </a:moveTo>
                    <a:lnTo>
                      <a:pt x="438086" y="652780"/>
                    </a:lnTo>
                    <a:lnTo>
                      <a:pt x="494880" y="652780"/>
                    </a:lnTo>
                    <a:lnTo>
                      <a:pt x="494880" y="607060"/>
                    </a:lnTo>
                    <a:lnTo>
                      <a:pt x="438086" y="568960"/>
                    </a:lnTo>
                    <a:close/>
                  </a:path>
                  <a:path w="932814" h="932179">
                    <a:moveTo>
                      <a:pt x="751573" y="523240"/>
                    </a:moveTo>
                    <a:lnTo>
                      <a:pt x="737322" y="525780"/>
                    </a:lnTo>
                    <a:lnTo>
                      <a:pt x="722903" y="527050"/>
                    </a:lnTo>
                    <a:lnTo>
                      <a:pt x="708321" y="529590"/>
                    </a:lnTo>
                    <a:lnTo>
                      <a:pt x="693585" y="530860"/>
                    </a:lnTo>
                    <a:lnTo>
                      <a:pt x="689537" y="562610"/>
                    </a:lnTo>
                    <a:lnTo>
                      <a:pt x="683901" y="594360"/>
                    </a:lnTo>
                    <a:lnTo>
                      <a:pt x="676693" y="623570"/>
                    </a:lnTo>
                    <a:lnTo>
                      <a:pt x="667931" y="652780"/>
                    </a:lnTo>
                    <a:lnTo>
                      <a:pt x="727798" y="652780"/>
                    </a:lnTo>
                    <a:lnTo>
                      <a:pt x="736105" y="622300"/>
                    </a:lnTo>
                    <a:lnTo>
                      <a:pt x="742843" y="590550"/>
                    </a:lnTo>
                    <a:lnTo>
                      <a:pt x="748003" y="557530"/>
                    </a:lnTo>
                    <a:lnTo>
                      <a:pt x="751573" y="523240"/>
                    </a:lnTo>
                    <a:close/>
                  </a:path>
                  <a:path w="932814" h="932179">
                    <a:moveTo>
                      <a:pt x="932560" y="485140"/>
                    </a:moveTo>
                    <a:lnTo>
                      <a:pt x="917776" y="490220"/>
                    </a:lnTo>
                    <a:lnTo>
                      <a:pt x="910184" y="491490"/>
                    </a:lnTo>
                    <a:lnTo>
                      <a:pt x="902449" y="494030"/>
                    </a:lnTo>
                    <a:lnTo>
                      <a:pt x="879803" y="499110"/>
                    </a:lnTo>
                    <a:lnTo>
                      <a:pt x="868157" y="502920"/>
                    </a:lnTo>
                    <a:lnTo>
                      <a:pt x="856310" y="505460"/>
                    </a:lnTo>
                    <a:lnTo>
                      <a:pt x="850417" y="544830"/>
                    </a:lnTo>
                    <a:lnTo>
                      <a:pt x="840724" y="581660"/>
                    </a:lnTo>
                    <a:lnTo>
                      <a:pt x="827435" y="618490"/>
                    </a:lnTo>
                    <a:lnTo>
                      <a:pt x="810755" y="652780"/>
                    </a:lnTo>
                    <a:lnTo>
                      <a:pt x="893380" y="652780"/>
                    </a:lnTo>
                    <a:lnTo>
                      <a:pt x="904311" y="627380"/>
                    </a:lnTo>
                    <a:lnTo>
                      <a:pt x="918489" y="581660"/>
                    </a:lnTo>
                    <a:lnTo>
                      <a:pt x="927994" y="534670"/>
                    </a:lnTo>
                    <a:lnTo>
                      <a:pt x="932560" y="485140"/>
                    </a:lnTo>
                    <a:close/>
                  </a:path>
                  <a:path w="932814" h="932179">
                    <a:moveTo>
                      <a:pt x="268058" y="270510"/>
                    </a:moveTo>
                    <a:lnTo>
                      <a:pt x="207886" y="270510"/>
                    </a:lnTo>
                    <a:lnTo>
                      <a:pt x="196924" y="311150"/>
                    </a:lnTo>
                    <a:lnTo>
                      <a:pt x="188506" y="351790"/>
                    </a:lnTo>
                    <a:lnTo>
                      <a:pt x="182697" y="394970"/>
                    </a:lnTo>
                    <a:lnTo>
                      <a:pt x="179565" y="438150"/>
                    </a:lnTo>
                    <a:lnTo>
                      <a:pt x="236740" y="438150"/>
                    </a:lnTo>
                    <a:lnTo>
                      <a:pt x="240201" y="393700"/>
                    </a:lnTo>
                    <a:lnTo>
                      <a:pt x="246627" y="350520"/>
                    </a:lnTo>
                    <a:lnTo>
                      <a:pt x="255939" y="309880"/>
                    </a:lnTo>
                    <a:lnTo>
                      <a:pt x="268058" y="270510"/>
                    </a:lnTo>
                    <a:close/>
                  </a:path>
                  <a:path w="932814" h="932179">
                    <a:moveTo>
                      <a:pt x="725081" y="270510"/>
                    </a:moveTo>
                    <a:lnTo>
                      <a:pt x="664921" y="270510"/>
                    </a:lnTo>
                    <a:lnTo>
                      <a:pt x="674464" y="300990"/>
                    </a:lnTo>
                    <a:lnTo>
                      <a:pt x="682363" y="331470"/>
                    </a:lnTo>
                    <a:lnTo>
                      <a:pt x="688583" y="364490"/>
                    </a:lnTo>
                    <a:lnTo>
                      <a:pt x="693089" y="397510"/>
                    </a:lnTo>
                    <a:lnTo>
                      <a:pt x="707540" y="394970"/>
                    </a:lnTo>
                    <a:lnTo>
                      <a:pt x="721799" y="393700"/>
                    </a:lnTo>
                    <a:lnTo>
                      <a:pt x="735861" y="391160"/>
                    </a:lnTo>
                    <a:lnTo>
                      <a:pt x="749719" y="389890"/>
                    </a:lnTo>
                    <a:lnTo>
                      <a:pt x="745581" y="358140"/>
                    </a:lnTo>
                    <a:lnTo>
                      <a:pt x="740081" y="328930"/>
                    </a:lnTo>
                    <a:lnTo>
                      <a:pt x="733240" y="299720"/>
                    </a:lnTo>
                    <a:lnTo>
                      <a:pt x="725081" y="270510"/>
                    </a:lnTo>
                    <a:close/>
                  </a:path>
                  <a:path w="932814" h="932179">
                    <a:moveTo>
                      <a:pt x="494880" y="270510"/>
                    </a:moveTo>
                    <a:lnTo>
                      <a:pt x="438086" y="270510"/>
                    </a:lnTo>
                    <a:lnTo>
                      <a:pt x="438086" y="382270"/>
                    </a:lnTo>
                    <a:lnTo>
                      <a:pt x="494880" y="345440"/>
                    </a:lnTo>
                    <a:lnTo>
                      <a:pt x="494880" y="270510"/>
                    </a:lnTo>
                    <a:close/>
                  </a:path>
                  <a:path w="932814" h="932179">
                    <a:moveTo>
                      <a:pt x="889325" y="270510"/>
                    </a:moveTo>
                    <a:lnTo>
                      <a:pt x="805929" y="270510"/>
                    </a:lnTo>
                    <a:lnTo>
                      <a:pt x="818555" y="294640"/>
                    </a:lnTo>
                    <a:lnTo>
                      <a:pt x="829567" y="318770"/>
                    </a:lnTo>
                    <a:lnTo>
                      <a:pt x="838897" y="344170"/>
                    </a:lnTo>
                    <a:lnTo>
                      <a:pt x="846480" y="370840"/>
                    </a:lnTo>
                    <a:lnTo>
                      <a:pt x="867134" y="365760"/>
                    </a:lnTo>
                    <a:lnTo>
                      <a:pt x="885942" y="360680"/>
                    </a:lnTo>
                    <a:lnTo>
                      <a:pt x="902983" y="355600"/>
                    </a:lnTo>
                    <a:lnTo>
                      <a:pt x="918336" y="350520"/>
                    </a:lnTo>
                    <a:lnTo>
                      <a:pt x="904111" y="304800"/>
                    </a:lnTo>
                    <a:lnTo>
                      <a:pt x="889325" y="270510"/>
                    </a:lnTo>
                    <a:close/>
                  </a:path>
                  <a:path w="932814" h="932179">
                    <a:moveTo>
                      <a:pt x="367054" y="118110"/>
                    </a:moveTo>
                    <a:lnTo>
                      <a:pt x="287083" y="118110"/>
                    </a:lnTo>
                    <a:lnTo>
                      <a:pt x="279824" y="127000"/>
                    </a:lnTo>
                    <a:lnTo>
                      <a:pt x="248770" y="175260"/>
                    </a:lnTo>
                    <a:lnTo>
                      <a:pt x="230142" y="212090"/>
                    </a:lnTo>
                    <a:lnTo>
                      <a:pt x="221843" y="231140"/>
                    </a:lnTo>
                    <a:lnTo>
                      <a:pt x="283908" y="231140"/>
                    </a:lnTo>
                    <a:lnTo>
                      <a:pt x="289411" y="219710"/>
                    </a:lnTo>
                    <a:lnTo>
                      <a:pt x="295194" y="209550"/>
                    </a:lnTo>
                    <a:lnTo>
                      <a:pt x="301255" y="198120"/>
                    </a:lnTo>
                    <a:lnTo>
                      <a:pt x="307593" y="187960"/>
                    </a:lnTo>
                    <a:lnTo>
                      <a:pt x="336545" y="148590"/>
                    </a:lnTo>
                    <a:lnTo>
                      <a:pt x="367054" y="118110"/>
                    </a:lnTo>
                    <a:close/>
                  </a:path>
                  <a:path w="932814" h="932179">
                    <a:moveTo>
                      <a:pt x="494880" y="82550"/>
                    </a:moveTo>
                    <a:lnTo>
                      <a:pt x="438086" y="82550"/>
                    </a:lnTo>
                    <a:lnTo>
                      <a:pt x="438086" y="231140"/>
                    </a:lnTo>
                    <a:lnTo>
                      <a:pt x="494880" y="231140"/>
                    </a:lnTo>
                    <a:lnTo>
                      <a:pt x="494880" y="82550"/>
                    </a:lnTo>
                    <a:close/>
                  </a:path>
                  <a:path w="932814" h="932179">
                    <a:moveTo>
                      <a:pt x="731614" y="82550"/>
                    </a:moveTo>
                    <a:lnTo>
                      <a:pt x="494880" y="82550"/>
                    </a:lnTo>
                    <a:lnTo>
                      <a:pt x="530606" y="95250"/>
                    </a:lnTo>
                    <a:lnTo>
                      <a:pt x="564648" y="116840"/>
                    </a:lnTo>
                    <a:lnTo>
                      <a:pt x="596432" y="148590"/>
                    </a:lnTo>
                    <a:lnTo>
                      <a:pt x="625386" y="187960"/>
                    </a:lnTo>
                    <a:lnTo>
                      <a:pt x="631719" y="198120"/>
                    </a:lnTo>
                    <a:lnTo>
                      <a:pt x="637781" y="209550"/>
                    </a:lnTo>
                    <a:lnTo>
                      <a:pt x="643566" y="219710"/>
                    </a:lnTo>
                    <a:lnTo>
                      <a:pt x="649071" y="231140"/>
                    </a:lnTo>
                    <a:lnTo>
                      <a:pt x="711123" y="231140"/>
                    </a:lnTo>
                    <a:lnTo>
                      <a:pt x="693854" y="193040"/>
                    </a:lnTo>
                    <a:lnTo>
                      <a:pt x="673861" y="157480"/>
                    </a:lnTo>
                    <a:lnTo>
                      <a:pt x="645883" y="118110"/>
                    </a:lnTo>
                    <a:lnTo>
                      <a:pt x="776402" y="118110"/>
                    </a:lnTo>
                    <a:lnTo>
                      <a:pt x="772376" y="114300"/>
                    </a:lnTo>
                    <a:lnTo>
                      <a:pt x="735763" y="85090"/>
                    </a:lnTo>
                    <a:lnTo>
                      <a:pt x="731614" y="82550"/>
                    </a:lnTo>
                    <a:close/>
                  </a:path>
                  <a:path w="932814" h="932179">
                    <a:moveTo>
                      <a:pt x="776402" y="118110"/>
                    </a:moveTo>
                    <a:lnTo>
                      <a:pt x="645883" y="118110"/>
                    </a:lnTo>
                    <a:lnTo>
                      <a:pt x="684154" y="140970"/>
                    </a:lnTo>
                    <a:lnTo>
                      <a:pt x="719483" y="167640"/>
                    </a:lnTo>
                    <a:lnTo>
                      <a:pt x="751550" y="198120"/>
                    </a:lnTo>
                    <a:lnTo>
                      <a:pt x="780033" y="231140"/>
                    </a:lnTo>
                    <a:lnTo>
                      <a:pt x="868431" y="231140"/>
                    </a:lnTo>
                    <a:lnTo>
                      <a:pt x="862744" y="220980"/>
                    </a:lnTo>
                    <a:lnTo>
                      <a:pt x="836132" y="181610"/>
                    </a:lnTo>
                    <a:lnTo>
                      <a:pt x="805921" y="146050"/>
                    </a:lnTo>
                    <a:lnTo>
                      <a:pt x="776402" y="118110"/>
                    </a:lnTo>
                    <a:close/>
                  </a:path>
                </a:pathLst>
              </a:custGeom>
              <a:solidFill>
                <a:srgbClr val="6FCDF3"/>
              </a:solidFill>
            </p:spPr>
            <p:txBody>
              <a:bodyPr wrap="square" lIns="0" tIns="0" rIns="0" bIns="0" rtlCol="0"/>
              <a:lstStyle/>
              <a:p>
                <a:endParaRPr/>
              </a:p>
            </p:txBody>
          </p:sp>
          <p:sp>
            <p:nvSpPr>
              <p:cNvPr id="30" name="object 18">
                <a:extLst>
                  <a:ext uri="{FF2B5EF4-FFF2-40B4-BE49-F238E27FC236}">
                    <a16:creationId xmlns:a16="http://schemas.microsoft.com/office/drawing/2014/main" id="{F01ABF99-D485-09E7-4476-923AF0DA8277}"/>
                  </a:ext>
                </a:extLst>
              </p:cNvPr>
              <p:cNvSpPr/>
              <p:nvPr/>
            </p:nvSpPr>
            <p:spPr>
              <a:xfrm>
                <a:off x="2365865" y="2748253"/>
                <a:ext cx="696595" cy="414655"/>
              </a:xfrm>
              <a:custGeom>
                <a:avLst/>
                <a:gdLst/>
                <a:ahLst/>
                <a:cxnLst/>
                <a:rect l="l" t="t" r="r" b="b"/>
                <a:pathLst>
                  <a:path w="696594" h="414655">
                    <a:moveTo>
                      <a:pt x="498436" y="0"/>
                    </a:moveTo>
                    <a:lnTo>
                      <a:pt x="510030" y="17870"/>
                    </a:lnTo>
                    <a:lnTo>
                      <a:pt x="520888" y="36244"/>
                    </a:lnTo>
                    <a:lnTo>
                      <a:pt x="530992" y="55101"/>
                    </a:lnTo>
                    <a:lnTo>
                      <a:pt x="540321" y="74422"/>
                    </a:lnTo>
                    <a:lnTo>
                      <a:pt x="584376" y="92902"/>
                    </a:lnTo>
                    <a:lnTo>
                      <a:pt x="614432" y="110747"/>
                    </a:lnTo>
                    <a:lnTo>
                      <a:pt x="631629" y="126882"/>
                    </a:lnTo>
                    <a:lnTo>
                      <a:pt x="637108" y="140233"/>
                    </a:lnTo>
                    <a:lnTo>
                      <a:pt x="630283" y="154871"/>
                    </a:lnTo>
                    <a:lnTo>
                      <a:pt x="559789" y="198640"/>
                    </a:lnTo>
                    <a:lnTo>
                      <a:pt x="485520" y="222923"/>
                    </a:lnTo>
                    <a:lnTo>
                      <a:pt x="441850" y="233414"/>
                    </a:lnTo>
                    <a:lnTo>
                      <a:pt x="394933" y="242589"/>
                    </a:lnTo>
                    <a:lnTo>
                      <a:pt x="345108" y="250412"/>
                    </a:lnTo>
                    <a:lnTo>
                      <a:pt x="292712" y="256846"/>
                    </a:lnTo>
                    <a:lnTo>
                      <a:pt x="238083" y="261855"/>
                    </a:lnTo>
                    <a:lnTo>
                      <a:pt x="181559" y="265404"/>
                    </a:lnTo>
                    <a:lnTo>
                      <a:pt x="181559" y="192278"/>
                    </a:lnTo>
                    <a:lnTo>
                      <a:pt x="178333" y="186880"/>
                    </a:lnTo>
                    <a:lnTo>
                      <a:pt x="168008" y="181343"/>
                    </a:lnTo>
                    <a:lnTo>
                      <a:pt x="161734" y="181635"/>
                    </a:lnTo>
                    <a:lnTo>
                      <a:pt x="2679" y="287045"/>
                    </a:lnTo>
                    <a:lnTo>
                      <a:pt x="12" y="292011"/>
                    </a:lnTo>
                    <a:lnTo>
                      <a:pt x="0" y="302679"/>
                    </a:lnTo>
                    <a:lnTo>
                      <a:pt x="2654" y="307644"/>
                    </a:lnTo>
                    <a:lnTo>
                      <a:pt x="161683" y="413943"/>
                    </a:lnTo>
                    <a:lnTo>
                      <a:pt x="167970" y="414261"/>
                    </a:lnTo>
                    <a:lnTo>
                      <a:pt x="178333" y="408724"/>
                    </a:lnTo>
                    <a:lnTo>
                      <a:pt x="181559" y="403326"/>
                    </a:lnTo>
                    <a:lnTo>
                      <a:pt x="181559" y="324459"/>
                    </a:lnTo>
                    <a:lnTo>
                      <a:pt x="240722" y="320803"/>
                    </a:lnTo>
                    <a:lnTo>
                      <a:pt x="297972" y="315588"/>
                    </a:lnTo>
                    <a:lnTo>
                      <a:pt x="352948" y="308856"/>
                    </a:lnTo>
                    <a:lnTo>
                      <a:pt x="405294" y="300644"/>
                    </a:lnTo>
                    <a:lnTo>
                      <a:pt x="454650" y="290994"/>
                    </a:lnTo>
                    <a:lnTo>
                      <a:pt x="500659" y="279946"/>
                    </a:lnTo>
                    <a:lnTo>
                      <a:pt x="570787" y="257789"/>
                    </a:lnTo>
                    <a:lnTo>
                      <a:pt x="625481" y="232678"/>
                    </a:lnTo>
                    <a:lnTo>
                      <a:pt x="664656" y="204673"/>
                    </a:lnTo>
                    <a:lnTo>
                      <a:pt x="688224" y="173837"/>
                    </a:lnTo>
                    <a:lnTo>
                      <a:pt x="696099" y="140233"/>
                    </a:lnTo>
                    <a:lnTo>
                      <a:pt x="688310" y="107150"/>
                    </a:lnTo>
                    <a:lnTo>
                      <a:pt x="666782" y="78293"/>
                    </a:lnTo>
                    <a:lnTo>
                      <a:pt x="634272" y="53405"/>
                    </a:lnTo>
                    <a:lnTo>
                      <a:pt x="593540" y="32230"/>
                    </a:lnTo>
                    <a:lnTo>
                      <a:pt x="547342" y="14514"/>
                    </a:lnTo>
                    <a:lnTo>
                      <a:pt x="498436" y="0"/>
                    </a:lnTo>
                    <a:close/>
                  </a:path>
                </a:pathLst>
              </a:custGeom>
              <a:solidFill>
                <a:srgbClr val="0067B1"/>
              </a:solidFill>
            </p:spPr>
            <p:txBody>
              <a:bodyPr wrap="square" lIns="0" tIns="0" rIns="0" bIns="0" rtlCol="0"/>
              <a:lstStyle/>
              <a:p>
                <a:endParaRPr/>
              </a:p>
            </p:txBody>
          </p:sp>
        </p:grpSp>
        <p:sp>
          <p:nvSpPr>
            <p:cNvPr id="24" name="object 22">
              <a:extLst>
                <a:ext uri="{FF2B5EF4-FFF2-40B4-BE49-F238E27FC236}">
                  <a16:creationId xmlns:a16="http://schemas.microsoft.com/office/drawing/2014/main" id="{34BFA2A4-6B2F-F232-B54B-905FC25C0068}"/>
                </a:ext>
              </a:extLst>
            </p:cNvPr>
            <p:cNvSpPr txBox="1"/>
            <p:nvPr/>
          </p:nvSpPr>
          <p:spPr>
            <a:xfrm>
              <a:off x="1337094" y="3600113"/>
              <a:ext cx="2191385" cy="2267287"/>
            </a:xfrm>
            <a:prstGeom prst="rect">
              <a:avLst/>
            </a:prstGeom>
          </p:spPr>
          <p:txBody>
            <a:bodyPr vert="horz" wrap="square" lIns="0" tIns="0" rIns="0" bIns="0" rtlCol="0">
              <a:spAutoFit/>
            </a:bodyPr>
            <a:lstStyle/>
            <a:p>
              <a:pPr marL="143510">
                <a:lnSpc>
                  <a:spcPts val="6450"/>
                </a:lnSpc>
                <a:spcBef>
                  <a:spcPts val="3820"/>
                </a:spcBef>
              </a:pPr>
              <a:r>
                <a:rPr sz="5400" b="1" spc="-25" dirty="0">
                  <a:solidFill>
                    <a:srgbClr val="0067B1"/>
                  </a:solidFill>
                  <a:latin typeface="Arial"/>
                  <a:cs typeface="Arial"/>
                </a:rPr>
                <a:t>60%</a:t>
              </a:r>
              <a:endParaRPr sz="5400" dirty="0">
                <a:latin typeface="Arial"/>
                <a:cs typeface="Arial"/>
              </a:endParaRPr>
            </a:p>
            <a:p>
              <a:pPr marL="143510" marR="401955">
                <a:lnSpc>
                  <a:spcPts val="1920"/>
                </a:lnSpc>
                <a:spcBef>
                  <a:spcPts val="35"/>
                </a:spcBef>
              </a:pPr>
              <a:r>
                <a:rPr sz="1600" b="1" dirty="0">
                  <a:solidFill>
                    <a:srgbClr val="19124D"/>
                  </a:solidFill>
                  <a:latin typeface="Arial"/>
                  <a:cs typeface="Arial"/>
                </a:rPr>
                <a:t>43%</a:t>
              </a:r>
              <a:r>
                <a:rPr sz="1600" b="1" spc="-10" dirty="0">
                  <a:solidFill>
                    <a:srgbClr val="19124D"/>
                  </a:solidFill>
                  <a:latin typeface="Arial"/>
                  <a:cs typeface="Arial"/>
                </a:rPr>
                <a:t> </a:t>
              </a:r>
              <a:r>
                <a:rPr sz="1600" b="1" dirty="0">
                  <a:solidFill>
                    <a:srgbClr val="19124D"/>
                  </a:solidFill>
                  <a:latin typeface="Arial"/>
                  <a:cs typeface="Arial"/>
                </a:rPr>
                <a:t>of</a:t>
              </a:r>
              <a:r>
                <a:rPr sz="1600" b="1" spc="-5" dirty="0">
                  <a:solidFill>
                    <a:srgbClr val="19124D"/>
                  </a:solidFill>
                  <a:latin typeface="Arial"/>
                  <a:cs typeface="Arial"/>
                </a:rPr>
                <a:t> </a:t>
              </a:r>
              <a:r>
                <a:rPr sz="1600" b="1" dirty="0">
                  <a:solidFill>
                    <a:srgbClr val="19124D"/>
                  </a:solidFill>
                  <a:latin typeface="Arial"/>
                  <a:cs typeface="Arial"/>
                </a:rPr>
                <a:t>the</a:t>
              </a:r>
              <a:r>
                <a:rPr sz="1600" b="1" spc="-5" dirty="0">
                  <a:solidFill>
                    <a:srgbClr val="19124D"/>
                  </a:solidFill>
                  <a:latin typeface="Arial"/>
                  <a:cs typeface="Arial"/>
                </a:rPr>
                <a:t> </a:t>
              </a:r>
              <a:r>
                <a:rPr sz="1600" b="1" spc="-10" dirty="0">
                  <a:solidFill>
                    <a:srgbClr val="19124D"/>
                  </a:solidFill>
                  <a:latin typeface="Arial"/>
                  <a:cs typeface="Arial"/>
                </a:rPr>
                <a:t>value </a:t>
              </a:r>
              <a:r>
                <a:rPr sz="1600" b="1" dirty="0">
                  <a:solidFill>
                    <a:srgbClr val="19124D"/>
                  </a:solidFill>
                  <a:latin typeface="Arial"/>
                  <a:cs typeface="Arial"/>
                </a:rPr>
                <a:t>of</a:t>
              </a:r>
              <a:r>
                <a:rPr sz="1600" b="1" spc="-15" dirty="0">
                  <a:solidFill>
                    <a:srgbClr val="19124D"/>
                  </a:solidFill>
                  <a:latin typeface="Arial"/>
                  <a:cs typeface="Arial"/>
                </a:rPr>
                <a:t> </a:t>
              </a:r>
              <a:r>
                <a:rPr sz="1600" b="1" dirty="0">
                  <a:solidFill>
                    <a:srgbClr val="19124D"/>
                  </a:solidFill>
                  <a:latin typeface="Arial"/>
                  <a:cs typeface="Arial"/>
                </a:rPr>
                <a:t>our</a:t>
              </a:r>
              <a:r>
                <a:rPr sz="1600" b="1" spc="-5" dirty="0">
                  <a:solidFill>
                    <a:srgbClr val="19124D"/>
                  </a:solidFill>
                  <a:latin typeface="Arial"/>
                  <a:cs typeface="Arial"/>
                </a:rPr>
                <a:t> </a:t>
              </a:r>
              <a:r>
                <a:rPr sz="1600" b="1" spc="-10" dirty="0">
                  <a:solidFill>
                    <a:srgbClr val="19124D"/>
                  </a:solidFill>
                  <a:latin typeface="Arial"/>
                  <a:cs typeface="Arial"/>
                </a:rPr>
                <a:t>exports </a:t>
              </a:r>
              <a:r>
                <a:rPr sz="1600" b="1" dirty="0">
                  <a:solidFill>
                    <a:srgbClr val="19124D"/>
                  </a:solidFill>
                  <a:latin typeface="Arial"/>
                  <a:cs typeface="Arial"/>
                </a:rPr>
                <a:t>relies</a:t>
              </a:r>
              <a:r>
                <a:rPr sz="1600" b="1" spc="-15" dirty="0">
                  <a:solidFill>
                    <a:srgbClr val="19124D"/>
                  </a:solidFill>
                  <a:latin typeface="Arial"/>
                  <a:cs typeface="Arial"/>
                </a:rPr>
                <a:t> </a:t>
              </a:r>
              <a:r>
                <a:rPr sz="1600" b="1" dirty="0">
                  <a:solidFill>
                    <a:srgbClr val="19124D"/>
                  </a:solidFill>
                  <a:latin typeface="Arial"/>
                  <a:cs typeface="Arial"/>
                </a:rPr>
                <a:t>on</a:t>
              </a:r>
              <a:r>
                <a:rPr sz="1600" b="1" spc="-10" dirty="0">
                  <a:solidFill>
                    <a:srgbClr val="19124D"/>
                  </a:solidFill>
                  <a:latin typeface="Arial"/>
                  <a:cs typeface="Arial"/>
                </a:rPr>
                <a:t> imports </a:t>
              </a:r>
              <a:r>
                <a:rPr sz="1600" b="1" dirty="0">
                  <a:solidFill>
                    <a:srgbClr val="19124D"/>
                  </a:solidFill>
                  <a:latin typeface="Arial"/>
                  <a:cs typeface="Arial"/>
                </a:rPr>
                <a:t>from</a:t>
              </a:r>
              <a:r>
                <a:rPr sz="1600" b="1" spc="-15" dirty="0">
                  <a:solidFill>
                    <a:srgbClr val="19124D"/>
                  </a:solidFill>
                  <a:latin typeface="Arial"/>
                  <a:cs typeface="Arial"/>
                </a:rPr>
                <a:t> </a:t>
              </a:r>
              <a:r>
                <a:rPr sz="1600" b="1" spc="-10" dirty="0">
                  <a:solidFill>
                    <a:srgbClr val="19124D"/>
                  </a:solidFill>
                  <a:latin typeface="Arial"/>
                  <a:cs typeface="Arial"/>
                </a:rPr>
                <a:t>overseas.</a:t>
              </a:r>
              <a:endParaRPr sz="1600" dirty="0">
                <a:latin typeface="Arial"/>
                <a:cs typeface="Arial"/>
              </a:endParaRPr>
            </a:p>
            <a:p>
              <a:pPr marL="143510" marR="353695">
                <a:lnSpc>
                  <a:spcPct val="100000"/>
                </a:lnSpc>
                <a:spcBef>
                  <a:spcPts val="705"/>
                </a:spcBef>
              </a:pPr>
              <a:r>
                <a:rPr sz="1200" dirty="0">
                  <a:solidFill>
                    <a:srgbClr val="0067B1"/>
                  </a:solidFill>
                  <a:latin typeface="Arial"/>
                  <a:cs typeface="Arial"/>
                </a:rPr>
                <a:t>(3</a:t>
              </a:r>
              <a:r>
                <a:rPr sz="1200" spc="-10" dirty="0">
                  <a:solidFill>
                    <a:srgbClr val="0067B1"/>
                  </a:solidFill>
                  <a:latin typeface="Arial"/>
                  <a:cs typeface="Arial"/>
                </a:rPr>
                <a:t> </a:t>
              </a:r>
              <a:r>
                <a:rPr sz="1200" dirty="0">
                  <a:solidFill>
                    <a:srgbClr val="0067B1"/>
                  </a:solidFill>
                  <a:latin typeface="Arial"/>
                  <a:cs typeface="Arial"/>
                </a:rPr>
                <a:t>times</a:t>
              </a:r>
              <a:r>
                <a:rPr sz="1200" spc="-10" dirty="0">
                  <a:solidFill>
                    <a:srgbClr val="0067B1"/>
                  </a:solidFill>
                  <a:latin typeface="Arial"/>
                  <a:cs typeface="Arial"/>
                </a:rPr>
                <a:t> </a:t>
              </a:r>
              <a:r>
                <a:rPr sz="1200" dirty="0">
                  <a:solidFill>
                    <a:srgbClr val="0067B1"/>
                  </a:solidFill>
                  <a:latin typeface="Arial"/>
                  <a:cs typeface="Arial"/>
                </a:rPr>
                <a:t>EU</a:t>
              </a:r>
              <a:r>
                <a:rPr sz="1200" spc="-10" dirty="0">
                  <a:solidFill>
                    <a:srgbClr val="0067B1"/>
                  </a:solidFill>
                  <a:latin typeface="Arial"/>
                  <a:cs typeface="Arial"/>
                </a:rPr>
                <a:t> </a:t>
              </a:r>
              <a:r>
                <a:rPr sz="1200" dirty="0">
                  <a:solidFill>
                    <a:srgbClr val="0067B1"/>
                  </a:solidFill>
                  <a:latin typeface="Arial"/>
                  <a:cs typeface="Arial"/>
                </a:rPr>
                <a:t>average</a:t>
              </a:r>
              <a:r>
                <a:rPr sz="1200" spc="-10" dirty="0">
                  <a:solidFill>
                    <a:srgbClr val="0067B1"/>
                  </a:solidFill>
                  <a:latin typeface="Arial"/>
                  <a:cs typeface="Arial"/>
                </a:rPr>
                <a:t> </a:t>
              </a:r>
              <a:r>
                <a:rPr sz="1200" spc="-25" dirty="0">
                  <a:solidFill>
                    <a:srgbClr val="0067B1"/>
                  </a:solidFill>
                  <a:latin typeface="Arial"/>
                  <a:cs typeface="Arial"/>
                </a:rPr>
                <a:t>and </a:t>
              </a:r>
              <a:r>
                <a:rPr sz="1200" dirty="0">
                  <a:solidFill>
                    <a:srgbClr val="0067B1"/>
                  </a:solidFill>
                  <a:latin typeface="Arial"/>
                  <a:cs typeface="Arial"/>
                </a:rPr>
                <a:t>5</a:t>
              </a:r>
              <a:r>
                <a:rPr sz="1200" spc="-15" dirty="0">
                  <a:solidFill>
                    <a:srgbClr val="0067B1"/>
                  </a:solidFill>
                  <a:latin typeface="Arial"/>
                  <a:cs typeface="Arial"/>
                </a:rPr>
                <a:t> </a:t>
              </a:r>
              <a:r>
                <a:rPr sz="1200" dirty="0">
                  <a:solidFill>
                    <a:srgbClr val="0067B1"/>
                  </a:solidFill>
                  <a:latin typeface="Arial"/>
                  <a:cs typeface="Arial"/>
                </a:rPr>
                <a:t>times</a:t>
              </a:r>
              <a:r>
                <a:rPr sz="1200" spc="-5" dirty="0">
                  <a:solidFill>
                    <a:srgbClr val="0067B1"/>
                  </a:solidFill>
                  <a:latin typeface="Arial"/>
                  <a:cs typeface="Arial"/>
                </a:rPr>
                <a:t> </a:t>
              </a:r>
              <a:r>
                <a:rPr sz="1200" dirty="0">
                  <a:solidFill>
                    <a:srgbClr val="0067B1"/>
                  </a:solidFill>
                  <a:latin typeface="Arial"/>
                  <a:cs typeface="Arial"/>
                </a:rPr>
                <a:t>OECD</a:t>
              </a:r>
              <a:r>
                <a:rPr sz="1200" spc="-5" dirty="0">
                  <a:solidFill>
                    <a:srgbClr val="0067B1"/>
                  </a:solidFill>
                  <a:latin typeface="Arial"/>
                  <a:cs typeface="Arial"/>
                </a:rPr>
                <a:t> </a:t>
              </a:r>
              <a:r>
                <a:rPr sz="1200" spc="-10" dirty="0">
                  <a:solidFill>
                    <a:srgbClr val="0067B1"/>
                  </a:solidFill>
                  <a:latin typeface="Arial"/>
                  <a:cs typeface="Arial"/>
                </a:rPr>
                <a:t>average)</a:t>
              </a:r>
              <a:endParaRPr sz="1200" dirty="0">
                <a:latin typeface="Arial"/>
                <a:cs typeface="Arial"/>
              </a:endParaRPr>
            </a:p>
          </p:txBody>
        </p:sp>
        <p:grpSp>
          <p:nvGrpSpPr>
            <p:cNvPr id="25" name="object 25">
              <a:extLst>
                <a:ext uri="{FF2B5EF4-FFF2-40B4-BE49-F238E27FC236}">
                  <a16:creationId xmlns:a16="http://schemas.microsoft.com/office/drawing/2014/main" id="{29BDA572-E16D-CFFA-8701-3FD09E056F48}"/>
                </a:ext>
              </a:extLst>
            </p:cNvPr>
            <p:cNvGrpSpPr/>
            <p:nvPr/>
          </p:nvGrpSpPr>
          <p:grpSpPr>
            <a:xfrm>
              <a:off x="1485950" y="2184133"/>
              <a:ext cx="1898014" cy="502284"/>
              <a:chOff x="1485950" y="2184133"/>
              <a:chExt cx="1898014" cy="502284"/>
            </a:xfrm>
          </p:grpSpPr>
          <p:sp>
            <p:nvSpPr>
              <p:cNvPr id="26" name="object 26">
                <a:extLst>
                  <a:ext uri="{FF2B5EF4-FFF2-40B4-BE49-F238E27FC236}">
                    <a16:creationId xmlns:a16="http://schemas.microsoft.com/office/drawing/2014/main" id="{EAD8A3BF-BFB6-523D-EEFF-722724EBAA1A}"/>
                  </a:ext>
                </a:extLst>
              </p:cNvPr>
              <p:cNvSpPr/>
              <p:nvPr/>
            </p:nvSpPr>
            <p:spPr>
              <a:xfrm>
                <a:off x="1505000" y="2203183"/>
                <a:ext cx="1859914" cy="464184"/>
              </a:xfrm>
              <a:custGeom>
                <a:avLst/>
                <a:gdLst/>
                <a:ahLst/>
                <a:cxnLst/>
                <a:rect l="l" t="t" r="r" b="b"/>
                <a:pathLst>
                  <a:path w="1859914" h="464185">
                    <a:moveTo>
                      <a:pt x="0" y="463969"/>
                    </a:moveTo>
                    <a:lnTo>
                      <a:pt x="1859864" y="463969"/>
                    </a:lnTo>
                    <a:lnTo>
                      <a:pt x="1859864" y="0"/>
                    </a:lnTo>
                    <a:lnTo>
                      <a:pt x="0" y="0"/>
                    </a:lnTo>
                    <a:lnTo>
                      <a:pt x="0" y="463969"/>
                    </a:lnTo>
                    <a:close/>
                  </a:path>
                </a:pathLst>
              </a:custGeom>
              <a:ln w="38100">
                <a:solidFill>
                  <a:srgbClr val="0067B1"/>
                </a:solidFill>
              </a:ln>
            </p:spPr>
            <p:txBody>
              <a:bodyPr wrap="square" lIns="0" tIns="0" rIns="0" bIns="0" rtlCol="0"/>
              <a:lstStyle/>
              <a:p>
                <a:endParaRPr/>
              </a:p>
            </p:txBody>
          </p:sp>
          <p:sp>
            <p:nvSpPr>
              <p:cNvPr id="27" name="object 27">
                <a:extLst>
                  <a:ext uri="{FF2B5EF4-FFF2-40B4-BE49-F238E27FC236}">
                    <a16:creationId xmlns:a16="http://schemas.microsoft.com/office/drawing/2014/main" id="{CB8A9CEF-8B7B-51F6-12C4-D7ABA2F4905A}"/>
                  </a:ext>
                </a:extLst>
              </p:cNvPr>
              <p:cNvSpPr/>
              <p:nvPr/>
            </p:nvSpPr>
            <p:spPr>
              <a:xfrm>
                <a:off x="1890801" y="2353995"/>
                <a:ext cx="1093470" cy="165735"/>
              </a:xfrm>
              <a:custGeom>
                <a:avLst/>
                <a:gdLst/>
                <a:ahLst/>
                <a:cxnLst/>
                <a:rect l="l" t="t" r="r" b="b"/>
                <a:pathLst>
                  <a:path w="1093470" h="165735">
                    <a:moveTo>
                      <a:pt x="35598" y="2730"/>
                    </a:moveTo>
                    <a:lnTo>
                      <a:pt x="0" y="2730"/>
                    </a:lnTo>
                    <a:lnTo>
                      <a:pt x="0" y="162344"/>
                    </a:lnTo>
                    <a:lnTo>
                      <a:pt x="35598" y="162344"/>
                    </a:lnTo>
                    <a:lnTo>
                      <a:pt x="35598" y="2730"/>
                    </a:lnTo>
                    <a:close/>
                  </a:path>
                  <a:path w="1093470" h="165735">
                    <a:moveTo>
                      <a:pt x="122313" y="2730"/>
                    </a:moveTo>
                    <a:lnTo>
                      <a:pt x="69037" y="2730"/>
                    </a:lnTo>
                    <a:lnTo>
                      <a:pt x="69037" y="162344"/>
                    </a:lnTo>
                    <a:lnTo>
                      <a:pt x="102107" y="162344"/>
                    </a:lnTo>
                    <a:lnTo>
                      <a:pt x="102107" y="36703"/>
                    </a:lnTo>
                    <a:lnTo>
                      <a:pt x="132295" y="36703"/>
                    </a:lnTo>
                    <a:lnTo>
                      <a:pt x="122313" y="2730"/>
                    </a:lnTo>
                    <a:close/>
                  </a:path>
                  <a:path w="1093470" h="165735">
                    <a:moveTo>
                      <a:pt x="132295" y="36703"/>
                    </a:moveTo>
                    <a:lnTo>
                      <a:pt x="102107" y="36703"/>
                    </a:lnTo>
                    <a:lnTo>
                      <a:pt x="136982" y="162344"/>
                    </a:lnTo>
                    <a:lnTo>
                      <a:pt x="171259" y="162344"/>
                    </a:lnTo>
                    <a:lnTo>
                      <a:pt x="185393" y="111607"/>
                    </a:lnTo>
                    <a:lnTo>
                      <a:pt x="154305" y="111607"/>
                    </a:lnTo>
                    <a:lnTo>
                      <a:pt x="132295" y="36703"/>
                    </a:lnTo>
                    <a:close/>
                  </a:path>
                  <a:path w="1093470" h="165735">
                    <a:moveTo>
                      <a:pt x="239331" y="36703"/>
                    </a:moveTo>
                    <a:lnTo>
                      <a:pt x="206260" y="36703"/>
                    </a:lnTo>
                    <a:lnTo>
                      <a:pt x="206260" y="162344"/>
                    </a:lnTo>
                    <a:lnTo>
                      <a:pt x="239331" y="162344"/>
                    </a:lnTo>
                    <a:lnTo>
                      <a:pt x="239331" y="36703"/>
                    </a:lnTo>
                    <a:close/>
                  </a:path>
                  <a:path w="1093470" h="165735">
                    <a:moveTo>
                      <a:pt x="239331" y="2730"/>
                    </a:moveTo>
                    <a:lnTo>
                      <a:pt x="185927" y="2730"/>
                    </a:lnTo>
                    <a:lnTo>
                      <a:pt x="154305" y="111607"/>
                    </a:lnTo>
                    <a:lnTo>
                      <a:pt x="185393" y="111607"/>
                    </a:lnTo>
                    <a:lnTo>
                      <a:pt x="206260" y="36703"/>
                    </a:lnTo>
                    <a:lnTo>
                      <a:pt x="239331" y="36703"/>
                    </a:lnTo>
                    <a:lnTo>
                      <a:pt x="239331" y="2730"/>
                    </a:lnTo>
                    <a:close/>
                  </a:path>
                  <a:path w="1093470" h="165735">
                    <a:moveTo>
                      <a:pt x="331812" y="2730"/>
                    </a:moveTo>
                    <a:lnTo>
                      <a:pt x="274688" y="2730"/>
                    </a:lnTo>
                    <a:lnTo>
                      <a:pt x="274688" y="162344"/>
                    </a:lnTo>
                    <a:lnTo>
                      <a:pt x="310286" y="162344"/>
                    </a:lnTo>
                    <a:lnTo>
                      <a:pt x="310286" y="102133"/>
                    </a:lnTo>
                    <a:lnTo>
                      <a:pt x="333501" y="102133"/>
                    </a:lnTo>
                    <a:lnTo>
                      <a:pt x="376669" y="98615"/>
                    </a:lnTo>
                    <a:lnTo>
                      <a:pt x="404590" y="75018"/>
                    </a:lnTo>
                    <a:lnTo>
                      <a:pt x="310286" y="75018"/>
                    </a:lnTo>
                    <a:lnTo>
                      <a:pt x="310286" y="29730"/>
                    </a:lnTo>
                    <a:lnTo>
                      <a:pt x="405093" y="29730"/>
                    </a:lnTo>
                    <a:lnTo>
                      <a:pt x="403991" y="27202"/>
                    </a:lnTo>
                    <a:lnTo>
                      <a:pt x="367803" y="4075"/>
                    </a:lnTo>
                    <a:lnTo>
                      <a:pt x="346638" y="2880"/>
                    </a:lnTo>
                    <a:lnTo>
                      <a:pt x="331812" y="2730"/>
                    </a:lnTo>
                    <a:close/>
                  </a:path>
                  <a:path w="1093470" h="165735">
                    <a:moveTo>
                      <a:pt x="405093" y="29730"/>
                    </a:moveTo>
                    <a:lnTo>
                      <a:pt x="327482" y="29730"/>
                    </a:lnTo>
                    <a:lnTo>
                      <a:pt x="336297" y="29799"/>
                    </a:lnTo>
                    <a:lnTo>
                      <a:pt x="343504" y="30005"/>
                    </a:lnTo>
                    <a:lnTo>
                      <a:pt x="373062" y="46456"/>
                    </a:lnTo>
                    <a:lnTo>
                      <a:pt x="373062" y="56984"/>
                    </a:lnTo>
                    <a:lnTo>
                      <a:pt x="329768" y="75018"/>
                    </a:lnTo>
                    <a:lnTo>
                      <a:pt x="404590" y="75018"/>
                    </a:lnTo>
                    <a:lnTo>
                      <a:pt x="406428" y="71247"/>
                    </a:lnTo>
                    <a:lnTo>
                      <a:pt x="408270" y="65362"/>
                    </a:lnTo>
                    <a:lnTo>
                      <a:pt x="409372" y="58888"/>
                    </a:lnTo>
                    <a:lnTo>
                      <a:pt x="409740" y="51828"/>
                    </a:lnTo>
                    <a:lnTo>
                      <a:pt x="409101" y="42742"/>
                    </a:lnTo>
                    <a:lnTo>
                      <a:pt x="407185" y="34532"/>
                    </a:lnTo>
                    <a:lnTo>
                      <a:pt x="405093" y="29730"/>
                    </a:lnTo>
                    <a:close/>
                  </a:path>
                  <a:path w="1093470" h="165735">
                    <a:moveTo>
                      <a:pt x="517017" y="0"/>
                    </a:moveTo>
                    <a:lnTo>
                      <a:pt x="479018" y="6324"/>
                    </a:lnTo>
                    <a:lnTo>
                      <a:pt x="446917" y="31011"/>
                    </a:lnTo>
                    <a:lnTo>
                      <a:pt x="432253" y="71811"/>
                    </a:lnTo>
                    <a:lnTo>
                      <a:pt x="431749" y="83515"/>
                    </a:lnTo>
                    <a:lnTo>
                      <a:pt x="433199" y="101548"/>
                    </a:lnTo>
                    <a:lnTo>
                      <a:pt x="454964" y="143344"/>
                    </a:lnTo>
                    <a:lnTo>
                      <a:pt x="498845" y="163715"/>
                    </a:lnTo>
                    <a:lnTo>
                      <a:pt x="517499" y="165074"/>
                    </a:lnTo>
                    <a:lnTo>
                      <a:pt x="535944" y="163710"/>
                    </a:lnTo>
                    <a:lnTo>
                      <a:pt x="552437" y="159616"/>
                    </a:lnTo>
                    <a:lnTo>
                      <a:pt x="566977" y="152794"/>
                    </a:lnTo>
                    <a:lnTo>
                      <a:pt x="579564" y="143243"/>
                    </a:lnTo>
                    <a:lnTo>
                      <a:pt x="584422" y="137515"/>
                    </a:lnTo>
                    <a:lnTo>
                      <a:pt x="517385" y="137515"/>
                    </a:lnTo>
                    <a:lnTo>
                      <a:pt x="507203" y="136641"/>
                    </a:lnTo>
                    <a:lnTo>
                      <a:pt x="471897" y="106259"/>
                    </a:lnTo>
                    <a:lnTo>
                      <a:pt x="468467" y="81991"/>
                    </a:lnTo>
                    <a:lnTo>
                      <a:pt x="469280" y="69518"/>
                    </a:lnTo>
                    <a:lnTo>
                      <a:pt x="489169" y="35234"/>
                    </a:lnTo>
                    <a:lnTo>
                      <a:pt x="517385" y="27546"/>
                    </a:lnTo>
                    <a:lnTo>
                      <a:pt x="584189" y="27546"/>
                    </a:lnTo>
                    <a:lnTo>
                      <a:pt x="579374" y="21894"/>
                    </a:lnTo>
                    <a:lnTo>
                      <a:pt x="566705" y="12317"/>
                    </a:lnTo>
                    <a:lnTo>
                      <a:pt x="552091" y="5475"/>
                    </a:lnTo>
                    <a:lnTo>
                      <a:pt x="535529" y="1369"/>
                    </a:lnTo>
                    <a:lnTo>
                      <a:pt x="517017" y="0"/>
                    </a:lnTo>
                    <a:close/>
                  </a:path>
                  <a:path w="1093470" h="165735">
                    <a:moveTo>
                      <a:pt x="584189" y="27546"/>
                    </a:moveTo>
                    <a:lnTo>
                      <a:pt x="517385" y="27546"/>
                    </a:lnTo>
                    <a:lnTo>
                      <a:pt x="527876" y="28400"/>
                    </a:lnTo>
                    <a:lnTo>
                      <a:pt x="537208" y="30926"/>
                    </a:lnTo>
                    <a:lnTo>
                      <a:pt x="565133" y="69144"/>
                    </a:lnTo>
                    <a:lnTo>
                      <a:pt x="565962" y="81991"/>
                    </a:lnTo>
                    <a:lnTo>
                      <a:pt x="565110" y="95009"/>
                    </a:lnTo>
                    <a:lnTo>
                      <a:pt x="545017" y="129709"/>
                    </a:lnTo>
                    <a:lnTo>
                      <a:pt x="517385" y="137515"/>
                    </a:lnTo>
                    <a:lnTo>
                      <a:pt x="584422" y="137515"/>
                    </a:lnTo>
                    <a:lnTo>
                      <a:pt x="589715" y="131275"/>
                    </a:lnTo>
                    <a:lnTo>
                      <a:pt x="596966" y="117203"/>
                    </a:lnTo>
                    <a:lnTo>
                      <a:pt x="601317" y="101029"/>
                    </a:lnTo>
                    <a:lnTo>
                      <a:pt x="602706" y="83515"/>
                    </a:lnTo>
                    <a:lnTo>
                      <a:pt x="602706" y="81991"/>
                    </a:lnTo>
                    <a:lnTo>
                      <a:pt x="601305" y="64334"/>
                    </a:lnTo>
                    <a:lnTo>
                      <a:pt x="596919" y="48052"/>
                    </a:lnTo>
                    <a:lnTo>
                      <a:pt x="589608" y="33906"/>
                    </a:lnTo>
                    <a:lnTo>
                      <a:pt x="584189" y="27546"/>
                    </a:lnTo>
                    <a:close/>
                  </a:path>
                  <a:path w="1093470" h="165735">
                    <a:moveTo>
                      <a:pt x="705599" y="2730"/>
                    </a:moveTo>
                    <a:lnTo>
                      <a:pt x="630669" y="2730"/>
                    </a:lnTo>
                    <a:lnTo>
                      <a:pt x="630669" y="162344"/>
                    </a:lnTo>
                    <a:lnTo>
                      <a:pt x="666267" y="162344"/>
                    </a:lnTo>
                    <a:lnTo>
                      <a:pt x="666267" y="95707"/>
                    </a:lnTo>
                    <a:lnTo>
                      <a:pt x="735547" y="95707"/>
                    </a:lnTo>
                    <a:lnTo>
                      <a:pt x="728332" y="91897"/>
                    </a:lnTo>
                    <a:lnTo>
                      <a:pt x="739212" y="89832"/>
                    </a:lnTo>
                    <a:lnTo>
                      <a:pt x="748650" y="86687"/>
                    </a:lnTo>
                    <a:lnTo>
                      <a:pt x="756648" y="82460"/>
                    </a:lnTo>
                    <a:lnTo>
                      <a:pt x="763206" y="77152"/>
                    </a:lnTo>
                    <a:lnTo>
                      <a:pt x="768307" y="70904"/>
                    </a:lnTo>
                    <a:lnTo>
                      <a:pt x="768656" y="70231"/>
                    </a:lnTo>
                    <a:lnTo>
                      <a:pt x="666267" y="70231"/>
                    </a:lnTo>
                    <a:lnTo>
                      <a:pt x="666267" y="29730"/>
                    </a:lnTo>
                    <a:lnTo>
                      <a:pt x="771211" y="29730"/>
                    </a:lnTo>
                    <a:lnTo>
                      <a:pt x="770535" y="28020"/>
                    </a:lnTo>
                    <a:lnTo>
                      <a:pt x="739296" y="5146"/>
                    </a:lnTo>
                    <a:lnTo>
                      <a:pt x="718760" y="2999"/>
                    </a:lnTo>
                    <a:lnTo>
                      <a:pt x="705599" y="2730"/>
                    </a:lnTo>
                    <a:close/>
                  </a:path>
                  <a:path w="1093470" h="165735">
                    <a:moveTo>
                      <a:pt x="735547" y="95707"/>
                    </a:moveTo>
                    <a:lnTo>
                      <a:pt x="681659" y="95707"/>
                    </a:lnTo>
                    <a:lnTo>
                      <a:pt x="687641" y="96316"/>
                    </a:lnTo>
                    <a:lnTo>
                      <a:pt x="695172" y="98704"/>
                    </a:lnTo>
                    <a:lnTo>
                      <a:pt x="720864" y="127609"/>
                    </a:lnTo>
                    <a:lnTo>
                      <a:pt x="746607" y="162344"/>
                    </a:lnTo>
                    <a:lnTo>
                      <a:pt x="789177" y="162344"/>
                    </a:lnTo>
                    <a:lnTo>
                      <a:pt x="761605" y="122605"/>
                    </a:lnTo>
                    <a:lnTo>
                      <a:pt x="736028" y="95961"/>
                    </a:lnTo>
                    <a:lnTo>
                      <a:pt x="735547" y="95707"/>
                    </a:lnTo>
                    <a:close/>
                  </a:path>
                  <a:path w="1093470" h="165735">
                    <a:moveTo>
                      <a:pt x="771211" y="29730"/>
                    </a:moveTo>
                    <a:lnTo>
                      <a:pt x="694055" y="29730"/>
                    </a:lnTo>
                    <a:lnTo>
                      <a:pt x="711369" y="29865"/>
                    </a:lnTo>
                    <a:lnTo>
                      <a:pt x="716781" y="30036"/>
                    </a:lnTo>
                    <a:lnTo>
                      <a:pt x="738187" y="44170"/>
                    </a:lnTo>
                    <a:lnTo>
                      <a:pt x="738187" y="54343"/>
                    </a:lnTo>
                    <a:lnTo>
                      <a:pt x="692607" y="70231"/>
                    </a:lnTo>
                    <a:lnTo>
                      <a:pt x="768656" y="70231"/>
                    </a:lnTo>
                    <a:lnTo>
                      <a:pt x="771950" y="63874"/>
                    </a:lnTo>
                    <a:lnTo>
                      <a:pt x="774136" y="56064"/>
                    </a:lnTo>
                    <a:lnTo>
                      <a:pt x="774865" y="47472"/>
                    </a:lnTo>
                    <a:lnTo>
                      <a:pt x="774384" y="40593"/>
                    </a:lnTo>
                    <a:lnTo>
                      <a:pt x="772941" y="34109"/>
                    </a:lnTo>
                    <a:lnTo>
                      <a:pt x="771211" y="29730"/>
                    </a:lnTo>
                    <a:close/>
                  </a:path>
                  <a:path w="1093470" h="165735">
                    <a:moveTo>
                      <a:pt x="883704" y="29730"/>
                    </a:moveTo>
                    <a:lnTo>
                      <a:pt x="848106" y="29730"/>
                    </a:lnTo>
                    <a:lnTo>
                      <a:pt x="848106" y="162344"/>
                    </a:lnTo>
                    <a:lnTo>
                      <a:pt x="883704" y="162344"/>
                    </a:lnTo>
                    <a:lnTo>
                      <a:pt x="883704" y="29730"/>
                    </a:lnTo>
                    <a:close/>
                  </a:path>
                  <a:path w="1093470" h="165735">
                    <a:moveTo>
                      <a:pt x="935901" y="2730"/>
                    </a:moveTo>
                    <a:lnTo>
                      <a:pt x="795794" y="2730"/>
                    </a:lnTo>
                    <a:lnTo>
                      <a:pt x="795794" y="29730"/>
                    </a:lnTo>
                    <a:lnTo>
                      <a:pt x="935901" y="29730"/>
                    </a:lnTo>
                    <a:lnTo>
                      <a:pt x="935901" y="2730"/>
                    </a:lnTo>
                    <a:close/>
                  </a:path>
                  <a:path w="1093470" h="165735">
                    <a:moveTo>
                      <a:pt x="984491" y="107365"/>
                    </a:moveTo>
                    <a:lnTo>
                      <a:pt x="949858" y="110413"/>
                    </a:lnTo>
                    <a:lnTo>
                      <a:pt x="952503" y="123005"/>
                    </a:lnTo>
                    <a:lnTo>
                      <a:pt x="956952" y="133997"/>
                    </a:lnTo>
                    <a:lnTo>
                      <a:pt x="993060" y="161678"/>
                    </a:lnTo>
                    <a:lnTo>
                      <a:pt x="1022616" y="165176"/>
                    </a:lnTo>
                    <a:lnTo>
                      <a:pt x="1033629" y="164811"/>
                    </a:lnTo>
                    <a:lnTo>
                      <a:pt x="1074632" y="151988"/>
                    </a:lnTo>
                    <a:lnTo>
                      <a:pt x="1086966" y="137960"/>
                    </a:lnTo>
                    <a:lnTo>
                      <a:pt x="1022972" y="137960"/>
                    </a:lnTo>
                    <a:lnTo>
                      <a:pt x="1015273" y="137497"/>
                    </a:lnTo>
                    <a:lnTo>
                      <a:pt x="986455" y="114730"/>
                    </a:lnTo>
                    <a:lnTo>
                      <a:pt x="984491" y="107365"/>
                    </a:lnTo>
                    <a:close/>
                  </a:path>
                  <a:path w="1093470" h="165735">
                    <a:moveTo>
                      <a:pt x="1020571" y="0"/>
                    </a:moveTo>
                    <a:lnTo>
                      <a:pt x="979107" y="8653"/>
                    </a:lnTo>
                    <a:lnTo>
                      <a:pt x="956233" y="36410"/>
                    </a:lnTo>
                    <a:lnTo>
                      <a:pt x="956233" y="44538"/>
                    </a:lnTo>
                    <a:lnTo>
                      <a:pt x="979303" y="81157"/>
                    </a:lnTo>
                    <a:lnTo>
                      <a:pt x="1030884" y="96691"/>
                    </a:lnTo>
                    <a:lnTo>
                      <a:pt x="1037008" y="98244"/>
                    </a:lnTo>
                    <a:lnTo>
                      <a:pt x="1057617" y="112191"/>
                    </a:lnTo>
                    <a:lnTo>
                      <a:pt x="1057617" y="121843"/>
                    </a:lnTo>
                    <a:lnTo>
                      <a:pt x="1022972" y="137960"/>
                    </a:lnTo>
                    <a:lnTo>
                      <a:pt x="1086966" y="137960"/>
                    </a:lnTo>
                    <a:lnTo>
                      <a:pt x="1088479" y="135455"/>
                    </a:lnTo>
                    <a:lnTo>
                      <a:pt x="1091110" y="129139"/>
                    </a:lnTo>
                    <a:lnTo>
                      <a:pt x="1092689" y="122605"/>
                    </a:lnTo>
                    <a:lnTo>
                      <a:pt x="1093215" y="115849"/>
                    </a:lnTo>
                    <a:lnTo>
                      <a:pt x="1092775" y="108588"/>
                    </a:lnTo>
                    <a:lnTo>
                      <a:pt x="1066698" y="74206"/>
                    </a:lnTo>
                    <a:lnTo>
                      <a:pt x="1016480" y="59972"/>
                    </a:lnTo>
                    <a:lnTo>
                      <a:pt x="1007100" y="57275"/>
                    </a:lnTo>
                    <a:lnTo>
                      <a:pt x="1000125" y="54633"/>
                    </a:lnTo>
                    <a:lnTo>
                      <a:pt x="995552" y="52044"/>
                    </a:lnTo>
                    <a:lnTo>
                      <a:pt x="992022" y="49364"/>
                    </a:lnTo>
                    <a:lnTo>
                      <a:pt x="990269" y="46139"/>
                    </a:lnTo>
                    <a:lnTo>
                      <a:pt x="990269" y="38226"/>
                    </a:lnTo>
                    <a:lnTo>
                      <a:pt x="992149" y="34925"/>
                    </a:lnTo>
                    <a:lnTo>
                      <a:pt x="1001763" y="28600"/>
                    </a:lnTo>
                    <a:lnTo>
                      <a:pt x="1009865" y="26682"/>
                    </a:lnTo>
                    <a:lnTo>
                      <a:pt x="1082104" y="26682"/>
                    </a:lnTo>
                    <a:lnTo>
                      <a:pt x="1077935" y="20318"/>
                    </a:lnTo>
                    <a:lnTo>
                      <a:pt x="1070546" y="13182"/>
                    </a:lnTo>
                    <a:lnTo>
                      <a:pt x="1061128" y="7415"/>
                    </a:lnTo>
                    <a:lnTo>
                      <a:pt x="1049659" y="3295"/>
                    </a:lnTo>
                    <a:lnTo>
                      <a:pt x="1036140" y="823"/>
                    </a:lnTo>
                    <a:lnTo>
                      <a:pt x="1020571" y="0"/>
                    </a:lnTo>
                    <a:close/>
                  </a:path>
                  <a:path w="1093470" h="165735">
                    <a:moveTo>
                      <a:pt x="1082104" y="26682"/>
                    </a:moveTo>
                    <a:lnTo>
                      <a:pt x="1030236" y="26682"/>
                    </a:lnTo>
                    <a:lnTo>
                      <a:pt x="1037742" y="28473"/>
                    </a:lnTo>
                    <a:lnTo>
                      <a:pt x="1047775" y="35661"/>
                    </a:lnTo>
                    <a:lnTo>
                      <a:pt x="1051039" y="41567"/>
                    </a:lnTo>
                    <a:lnTo>
                      <a:pt x="1052563" y="49758"/>
                    </a:lnTo>
                    <a:lnTo>
                      <a:pt x="1088161" y="48348"/>
                    </a:lnTo>
                    <a:lnTo>
                      <a:pt x="1086744" y="37905"/>
                    </a:lnTo>
                    <a:lnTo>
                      <a:pt x="1083335" y="28560"/>
                    </a:lnTo>
                    <a:lnTo>
                      <a:pt x="1082104" y="26682"/>
                    </a:lnTo>
                    <a:close/>
                  </a:path>
                </a:pathLst>
              </a:custGeom>
              <a:solidFill>
                <a:srgbClr val="0067B1"/>
              </a:solidFill>
            </p:spPr>
            <p:txBody>
              <a:bodyPr wrap="square" lIns="0" tIns="0" rIns="0" bIns="0" rtlCol="0"/>
              <a:lstStyle/>
              <a:p>
                <a:endParaRPr/>
              </a:p>
            </p:txBody>
          </p:sp>
        </p:grpSp>
      </p:grpSp>
    </p:spTree>
    <p:extLst>
      <p:ext uri="{BB962C8B-B14F-4D97-AF65-F5344CB8AC3E}">
        <p14:creationId xmlns:p14="http://schemas.microsoft.com/office/powerpoint/2010/main" val="9787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2">
            <a:extLst>
              <a:ext uri="{FF2B5EF4-FFF2-40B4-BE49-F238E27FC236}">
                <a16:creationId xmlns:a16="http://schemas.microsoft.com/office/drawing/2014/main" id="{74F580D3-CB94-82D9-6B7F-B781EC920658}"/>
              </a:ext>
            </a:extLst>
          </p:cNvPr>
          <p:cNvSpPr txBox="1"/>
          <p:nvPr/>
        </p:nvSpPr>
        <p:spPr>
          <a:xfrm>
            <a:off x="347300" y="404681"/>
            <a:ext cx="7372350" cy="751488"/>
          </a:xfrm>
          <a:prstGeom prst="rect">
            <a:avLst/>
          </a:prstGeom>
        </p:spPr>
        <p:txBody>
          <a:bodyPr vert="horz" wrap="square" lIns="0" tIns="12700" rIns="0" bIns="0" rtlCol="0">
            <a:spAutoFit/>
          </a:bodyPr>
          <a:lstStyle/>
          <a:p>
            <a:pPr marL="12700" marR="5080">
              <a:lnSpc>
                <a:spcPct val="100000"/>
              </a:lnSpc>
              <a:spcBef>
                <a:spcPts val="100"/>
              </a:spcBef>
            </a:pPr>
            <a:r>
              <a:rPr sz="2400" b="1" dirty="0">
                <a:solidFill>
                  <a:srgbClr val="FFFFFF"/>
                </a:solidFill>
                <a:latin typeface="Arial"/>
                <a:cs typeface="Arial"/>
              </a:rPr>
              <a:t>Dublin</a:t>
            </a:r>
            <a:r>
              <a:rPr sz="2400" b="1" spc="-15" dirty="0">
                <a:solidFill>
                  <a:srgbClr val="FFFFFF"/>
                </a:solidFill>
                <a:latin typeface="Arial"/>
                <a:cs typeface="Arial"/>
              </a:rPr>
              <a:t> </a:t>
            </a:r>
            <a:r>
              <a:rPr sz="2400" b="1" dirty="0">
                <a:solidFill>
                  <a:srgbClr val="FFFFFF"/>
                </a:solidFill>
                <a:latin typeface="Arial"/>
                <a:cs typeface="Arial"/>
              </a:rPr>
              <a:t>Port</a:t>
            </a:r>
            <a:r>
              <a:rPr sz="2400" b="1" spc="-15" dirty="0">
                <a:solidFill>
                  <a:srgbClr val="FFFFFF"/>
                </a:solidFill>
                <a:latin typeface="Arial"/>
                <a:cs typeface="Arial"/>
              </a:rPr>
              <a:t> </a:t>
            </a:r>
            <a:r>
              <a:rPr lang="en-IE" sz="2400" b="1" dirty="0">
                <a:solidFill>
                  <a:srgbClr val="FFFFFF"/>
                </a:solidFill>
                <a:latin typeface="Arial"/>
                <a:cs typeface="Arial"/>
              </a:rPr>
              <a:t>is THE gateway for Irelands export business</a:t>
            </a:r>
            <a:endParaRPr sz="2400" dirty="0">
              <a:latin typeface="Arial"/>
              <a:cs typeface="Arial"/>
            </a:endParaRPr>
          </a:p>
        </p:txBody>
      </p:sp>
      <p:pic>
        <p:nvPicPr>
          <p:cNvPr id="2" name="object 2">
            <a:extLst>
              <a:ext uri="{FF2B5EF4-FFF2-40B4-BE49-F238E27FC236}">
                <a16:creationId xmlns:a16="http://schemas.microsoft.com/office/drawing/2014/main" id="{71C5FC43-78BF-A694-E4AA-8D538E80E45B}"/>
              </a:ext>
            </a:extLst>
          </p:cNvPr>
          <p:cNvPicPr/>
          <p:nvPr/>
        </p:nvPicPr>
        <p:blipFill>
          <a:blip r:embed="rId3" cstate="screen">
            <a:extLst>
              <a:ext uri="{28A0092B-C50C-407E-A947-70E740481C1C}">
                <a14:useLocalDpi xmlns:a14="http://schemas.microsoft.com/office/drawing/2010/main"/>
              </a:ext>
            </a:extLst>
          </a:blip>
          <a:stretch>
            <a:fillRect/>
          </a:stretch>
        </p:blipFill>
        <p:spPr>
          <a:xfrm>
            <a:off x="0" y="1524000"/>
            <a:ext cx="12039600" cy="5326861"/>
          </a:xfrm>
          <a:prstGeom prst="rect">
            <a:avLst/>
          </a:prstGeom>
        </p:spPr>
      </p:pic>
      <p:sp>
        <p:nvSpPr>
          <p:cNvPr id="7" name="TextBox 6">
            <a:extLst>
              <a:ext uri="{FF2B5EF4-FFF2-40B4-BE49-F238E27FC236}">
                <a16:creationId xmlns:a16="http://schemas.microsoft.com/office/drawing/2014/main" id="{B5B625A6-E13A-261B-8B74-28F7F41C912C}"/>
              </a:ext>
            </a:extLst>
          </p:cNvPr>
          <p:cNvSpPr txBox="1"/>
          <p:nvPr/>
        </p:nvSpPr>
        <p:spPr>
          <a:xfrm>
            <a:off x="2978426" y="3287403"/>
            <a:ext cx="6142382" cy="1077218"/>
          </a:xfrm>
          <a:prstGeom prst="rect">
            <a:avLst/>
          </a:prstGeom>
          <a:solidFill>
            <a:schemeClr val="bg2"/>
          </a:solidFill>
        </p:spPr>
        <p:txBody>
          <a:bodyPr wrap="square">
            <a:spAutoFit/>
          </a:bodyPr>
          <a:lstStyle/>
          <a:p>
            <a:r>
              <a:rPr lang="en-IE" sz="3200" b="1" dirty="0">
                <a:solidFill>
                  <a:schemeClr val="tx1"/>
                </a:solidFill>
              </a:rPr>
              <a:t>Up</a:t>
            </a:r>
            <a:r>
              <a:rPr lang="en-IE" sz="3200" b="1" spc="-10" dirty="0">
                <a:solidFill>
                  <a:schemeClr val="tx1"/>
                </a:solidFill>
              </a:rPr>
              <a:t> </a:t>
            </a:r>
            <a:r>
              <a:rPr lang="en-IE" sz="3200" b="1" dirty="0">
                <a:solidFill>
                  <a:schemeClr val="tx1"/>
                </a:solidFill>
              </a:rPr>
              <a:t>to</a:t>
            </a:r>
            <a:r>
              <a:rPr lang="en-IE" sz="3200" b="1" spc="-5" dirty="0">
                <a:solidFill>
                  <a:schemeClr val="tx1"/>
                </a:solidFill>
              </a:rPr>
              <a:t> </a:t>
            </a:r>
            <a:r>
              <a:rPr lang="en-IE" sz="3200" b="1" dirty="0">
                <a:solidFill>
                  <a:schemeClr val="tx1"/>
                </a:solidFill>
              </a:rPr>
              <a:t>€40bn</a:t>
            </a:r>
            <a:r>
              <a:rPr lang="en-IE" sz="3200" b="1" spc="-5" dirty="0">
                <a:solidFill>
                  <a:schemeClr val="tx1"/>
                </a:solidFill>
              </a:rPr>
              <a:t> </a:t>
            </a:r>
            <a:r>
              <a:rPr lang="en-IE" sz="3200" b="1" dirty="0">
                <a:solidFill>
                  <a:schemeClr val="tx1"/>
                </a:solidFill>
              </a:rPr>
              <a:t>of</a:t>
            </a:r>
            <a:r>
              <a:rPr lang="en-IE" sz="3200" b="1" spc="-10" dirty="0">
                <a:solidFill>
                  <a:schemeClr val="tx1"/>
                </a:solidFill>
              </a:rPr>
              <a:t> </a:t>
            </a:r>
            <a:r>
              <a:rPr lang="en-IE" sz="3200" b="1" dirty="0">
                <a:solidFill>
                  <a:schemeClr val="tx1"/>
                </a:solidFill>
              </a:rPr>
              <a:t>trade</a:t>
            </a:r>
            <a:r>
              <a:rPr lang="en-IE" sz="3200" b="1" spc="-5" dirty="0">
                <a:solidFill>
                  <a:schemeClr val="tx1"/>
                </a:solidFill>
              </a:rPr>
              <a:t> </a:t>
            </a:r>
            <a:r>
              <a:rPr lang="en-IE" sz="3200" b="1" dirty="0">
                <a:solidFill>
                  <a:schemeClr val="tx1"/>
                </a:solidFill>
              </a:rPr>
              <a:t>flows</a:t>
            </a:r>
            <a:r>
              <a:rPr lang="en-IE" sz="3200" b="1" spc="-5" dirty="0">
                <a:solidFill>
                  <a:schemeClr val="tx1"/>
                </a:solidFill>
              </a:rPr>
              <a:t> </a:t>
            </a:r>
            <a:r>
              <a:rPr lang="en-IE" sz="3200" b="1" spc="-10" dirty="0">
                <a:solidFill>
                  <a:schemeClr val="tx1"/>
                </a:solidFill>
              </a:rPr>
              <a:t>through </a:t>
            </a:r>
            <a:r>
              <a:rPr lang="en-IE" sz="3200" b="1" dirty="0">
                <a:solidFill>
                  <a:schemeClr val="tx1"/>
                </a:solidFill>
              </a:rPr>
              <a:t>Dublin Port each </a:t>
            </a:r>
            <a:r>
              <a:rPr lang="en-IE" sz="3200" b="1" spc="-10" dirty="0">
                <a:solidFill>
                  <a:schemeClr val="tx1"/>
                </a:solidFill>
              </a:rPr>
              <a:t>year</a:t>
            </a:r>
            <a:r>
              <a:rPr lang="en-IE" spc="-10" dirty="0">
                <a:solidFill>
                  <a:schemeClr val="tx1"/>
                </a:solidFill>
              </a:rPr>
              <a:t>.</a:t>
            </a:r>
            <a:endParaRPr lang="en-IE" dirty="0"/>
          </a:p>
        </p:txBody>
      </p:sp>
    </p:spTree>
    <p:extLst>
      <p:ext uri="{BB962C8B-B14F-4D97-AF65-F5344CB8AC3E}">
        <p14:creationId xmlns:p14="http://schemas.microsoft.com/office/powerpoint/2010/main" val="90429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49CBCF5E7D814892AC5464EA26C3C5" ma:contentTypeVersion="18" ma:contentTypeDescription="Create a new document." ma:contentTypeScope="" ma:versionID="28232714cde6d848251c14507a065703">
  <xsd:schema xmlns:xsd="http://www.w3.org/2001/XMLSchema" xmlns:xs="http://www.w3.org/2001/XMLSchema" xmlns:p="http://schemas.microsoft.com/office/2006/metadata/properties" xmlns:ns2="bd0ae3da-9a2b-4c40-97fa-bcd1b84ef6b3" xmlns:ns3="284ad8fa-d6e5-4d7a-a9a7-5b1f5681b5bc" targetNamespace="http://schemas.microsoft.com/office/2006/metadata/properties" ma:root="true" ma:fieldsID="237b82b89449de66f75857e12cd96583" ns2:_="" ns3:_="">
    <xsd:import namespace="bd0ae3da-9a2b-4c40-97fa-bcd1b84ef6b3"/>
    <xsd:import namespace="284ad8fa-d6e5-4d7a-a9a7-5b1f5681b5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Flow_SignoffStatu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0ae3da-9a2b-4c40-97fa-bcd1b84ef6b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cf1b65f-4199-4722-9d95-3afe53bdb906}" ma:internalName="TaxCatchAll" ma:showField="CatchAllData" ma:web="bd0ae3da-9a2b-4c40-97fa-bcd1b84ef6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84ad8fa-d6e5-4d7a-a9a7-5b1f5681b5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55bf5c1-7e67-4feb-9e9a-1178cfb083d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84ad8fa-d6e5-4d7a-a9a7-5b1f5681b5bc">
      <Terms xmlns="http://schemas.microsoft.com/office/infopath/2007/PartnerControls"/>
    </lcf76f155ced4ddcb4097134ff3c332f>
    <_Flow_SignoffStatus xmlns="284ad8fa-d6e5-4d7a-a9a7-5b1f5681b5bc" xsi:nil="true"/>
    <TaxCatchAll xmlns="bd0ae3da-9a2b-4c40-97fa-bcd1b84ef6b3" xsi:nil="true"/>
  </documentManagement>
</p:properties>
</file>

<file path=customXml/itemProps1.xml><?xml version="1.0" encoding="utf-8"?>
<ds:datastoreItem xmlns:ds="http://schemas.openxmlformats.org/officeDocument/2006/customXml" ds:itemID="{F03DF49D-0261-4360-A590-19EBD72CA3E6}"/>
</file>

<file path=customXml/itemProps2.xml><?xml version="1.0" encoding="utf-8"?>
<ds:datastoreItem xmlns:ds="http://schemas.openxmlformats.org/officeDocument/2006/customXml" ds:itemID="{4BE2850C-7AA0-4389-9A38-D4A850B3D718}">
  <ds:schemaRefs>
    <ds:schemaRef ds:uri="http://schemas.microsoft.com/sharepoint/v3/contenttype/forms"/>
  </ds:schemaRefs>
</ds:datastoreItem>
</file>

<file path=customXml/itemProps3.xml><?xml version="1.0" encoding="utf-8"?>
<ds:datastoreItem xmlns:ds="http://schemas.openxmlformats.org/officeDocument/2006/customXml" ds:itemID="{F806496D-6A27-4FCB-85C2-8E445099BEE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2277</TotalTime>
  <Words>1486</Words>
  <Application>Microsoft Office PowerPoint</Application>
  <PresentationFormat>Widescreen</PresentationFormat>
  <Paragraphs>305</Paragraphs>
  <Slides>32</Slides>
  <Notes>8</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Calibri</vt:lpstr>
      <vt:lpstr>Calibri Light</vt:lpstr>
      <vt:lpstr>Gill Sans</vt:lpstr>
      <vt:lpstr>Times New Roman</vt:lpstr>
      <vt:lpstr>Office Theme</vt:lpstr>
      <vt:lpstr>1_Office Theme</vt:lpstr>
      <vt:lpstr>PowerPoint Presentation</vt:lpstr>
      <vt:lpstr>Dublin Port Past </vt:lpstr>
      <vt:lpstr>Dublin Port has moved eastwards towards deeper water and facilitated city development</vt:lpstr>
      <vt:lpstr>PowerPoint Presentation</vt:lpstr>
      <vt:lpstr>PowerPoint Presentation</vt:lpstr>
      <vt:lpstr>Dublin Port accounts for 79% of containerised trade </vt:lpstr>
      <vt:lpstr>79% Dublin Port</vt:lpstr>
      <vt:lpstr>PowerPoint Presentation</vt:lpstr>
      <vt:lpstr>PowerPoint Presentation</vt:lpstr>
      <vt:lpstr>PowerPoint Presentation</vt:lpstr>
      <vt:lpstr>The Development of Dublin Port </vt:lpstr>
      <vt:lpstr>PowerPoint Presentation</vt:lpstr>
      <vt:lpstr>PowerPoint Presentation</vt:lpstr>
      <vt:lpstr>NEW SOUTHERN PORT ACCESS ROAD (SPAR)</vt:lpstr>
      <vt:lpstr>PowerPoint Presentation</vt:lpstr>
      <vt:lpstr>Dublin Inland Port </vt:lpstr>
      <vt:lpstr>Dublin Port’s mandate is to enable international trade through the provision of berth and land capacity.</vt:lpstr>
      <vt:lpstr>Beyond 2040</vt:lpstr>
      <vt:lpstr>Alternatives to supplement DPC post 2040 will take 15yrs-20yrs to construct</vt:lpstr>
      <vt:lpstr>The future is to maximise Dublin Port capacity while additional port capacity is created on the East Coast.</vt:lpstr>
      <vt:lpstr>PowerPoint Presentation</vt:lpstr>
      <vt:lpstr>Vision 2040</vt:lpstr>
      <vt:lpstr>Access for all to enjoy.</vt:lpstr>
      <vt:lpstr>Preserving our rich heritage for future generations.</vt:lpstr>
      <vt:lpstr>PowerPoint Presentation</vt:lpstr>
      <vt:lpstr>World class amenities for local and creative communities.</vt:lpstr>
      <vt:lpstr>PowerPoint Presentation</vt:lpstr>
      <vt:lpstr>Dublin Port in the news!</vt:lpstr>
      <vt:lpstr>Rail Freight - Access has been in Dublin Port for many years.</vt:lpstr>
      <vt:lpstr>Terminal 6 – car staging area </vt:lpstr>
      <vt:lpstr>Move Dublin Port</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Port today</dc:title>
  <dc:creator>Barry O'Connell</dc:creator>
  <cp:lastModifiedBy>Grace O`Doherty</cp:lastModifiedBy>
  <cp:revision>224</cp:revision>
  <dcterms:created xsi:type="dcterms:W3CDTF">2023-09-21T13:14:23Z</dcterms:created>
  <dcterms:modified xsi:type="dcterms:W3CDTF">2023-11-23T10:18:36Z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2023-09-21T00:00:00Z</vt:filetime>
  </property>
  <property fmtid="{D5CDD505-2E9C-101B-9397-08002B2CF9AE}" pid="3" name="Creator">
    <vt:lpwstr>Adobe InDesign 18.5 (Macintosh)</vt:lpwstr>
  </property>
  <property fmtid="{D5CDD505-2E9C-101B-9397-08002B2CF9AE}" pid="4" name="LastSaved">
    <vt:filetime>2023-09-21T00:00:00Z</vt:filetime>
  </property>
  <property fmtid="{D5CDD505-2E9C-101B-9397-08002B2CF9AE}" pid="5" name="Producer">
    <vt:lpwstr>Adobe PDF Library 17.0</vt:lpwstr>
  </property>
  <property fmtid="{D5CDD505-2E9C-101B-9397-08002B2CF9AE}" pid="6" name="ContentTypeId">
    <vt:lpwstr>0x0101005F9DE3010C23C0429038AA5E82623697</vt:lpwstr>
  </property>
</Properties>
</file>