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70" r:id="rId4"/>
    <p:sldId id="273" r:id="rId5"/>
    <p:sldId id="299" r:id="rId6"/>
    <p:sldId id="300" r:id="rId7"/>
    <p:sldId id="271" r:id="rId8"/>
    <p:sldId id="287" r:id="rId9"/>
    <p:sldId id="290" r:id="rId10"/>
    <p:sldId id="291" r:id="rId11"/>
    <p:sldId id="292" r:id="rId12"/>
    <p:sldId id="293" r:id="rId13"/>
    <p:sldId id="288" r:id="rId14"/>
    <p:sldId id="295" r:id="rId15"/>
    <p:sldId id="298" r:id="rId16"/>
    <p:sldId id="294" r:id="rId17"/>
    <p:sldId id="296" r:id="rId18"/>
    <p:sldId id="289" r:id="rId19"/>
    <p:sldId id="301" r:id="rId20"/>
    <p:sldId id="262"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Merriweather Sans Regular Bold"/>
          <a:ea typeface="Merriweather Sans Regular Bold"/>
          <a:cs typeface="Merriweather Sans Regular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Merriweather Sans Regular Bold"/>
          <a:ea typeface="Merriweather Sans Regular Bold"/>
          <a:cs typeface="Merriweather Sans Regular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Merriweather Sans Regular Bold"/>
          <a:ea typeface="Merriweather Sans Regular Bold"/>
          <a:cs typeface="Merriweather Sans Regular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Merriweather Sans Regular Bold"/>
          <a:ea typeface="Merriweather Sans Regular Bold"/>
          <a:cs typeface="Merriweather Sans Regular Bold"/>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Merriweather Sans Regular Regular"/>
          <a:ea typeface="Merriweather Sans Regular Regular"/>
          <a:cs typeface="Merriweather Sans Regular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Merriweather Sans Regular Bold"/>
          <a:ea typeface="Merriweather Sans Regular Bold"/>
          <a:cs typeface="Merriweather Sans Regular 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n" i="off">
        <a:font>
          <a:latin typeface="Merriweather Sans Regular Bold"/>
          <a:ea typeface="Merriweather Sans Regular Bold"/>
          <a:cs typeface="Merriweather Sans Regular 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Merriweather Sans Regular Regular"/>
          <a:ea typeface="Merriweather Sans Regular Regular"/>
          <a:cs typeface="Merriweather Sans Regular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Merriweather Sans Regular Bold"/>
          <a:ea typeface="Merriweather Sans Regular Bold"/>
          <a:cs typeface="Merriweather Sans Regular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n" i="off">
        <a:font>
          <a:latin typeface="Merriweather Sans Regular Bold"/>
          <a:ea typeface="Merriweather Sans Regular Bold"/>
          <a:cs typeface="Merriweather Sans Regular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n" i="off">
        <a:font>
          <a:latin typeface="Merriweather Sans Regular Bold"/>
          <a:ea typeface="Merriweather Sans Regular Bold"/>
          <a:cs typeface="Merriweather Sans Regular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Merriweather Sans Regular Bold"/>
          <a:ea typeface="Merriweather Sans Regular Bold"/>
          <a:cs typeface="Merriweather Sans Regular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Merriweather Sans Regular Bold"/>
          <a:ea typeface="Merriweather Sans Regular Bold"/>
          <a:cs typeface="Merriweather Sans Regular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Merriweather Sans Regular Bold"/>
          <a:ea typeface="Merriweather Sans Regular Bold"/>
          <a:cs typeface="Merriweather Sans Regular 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Merriweather Sans Regular Bold"/>
          <a:ea typeface="Merriweather Sans Regular Bold"/>
          <a:cs typeface="Merriweather Sans Regular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Merriweather Sans Regular Regular"/>
          <a:ea typeface="Merriweather Sans Regular Regular"/>
          <a:cs typeface="Merriweather Sans Regular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Merriweather Sans Regular Bold"/>
          <a:ea typeface="Merriweather Sans Regular Bold"/>
          <a:cs typeface="Merriweather Sans Regular 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Merriweather Sans Regular Bold"/>
          <a:ea typeface="Merriweather Sans Regular Bold"/>
          <a:cs typeface="Merriweather Sans Regular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Merriweather Sans Regular Bold"/>
          <a:ea typeface="Merriweather Sans Regular Bold"/>
          <a:cs typeface="Merriweather Sans Regular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snapToObjects="1">
      <p:cViewPr varScale="1">
        <p:scale>
          <a:sx n="46" d="100"/>
          <a:sy n="46" d="100"/>
        </p:scale>
        <p:origin x="1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erriweather Sans Regular Regular"/>
        <a:ea typeface="Merriweather Sans Regular Regular"/>
        <a:cs typeface="Merriweather Sans Regular Regular"/>
        <a:sym typeface="Merriweather Sans Regular Regular"/>
      </a:defRPr>
    </a:lvl1pPr>
    <a:lvl2pPr indent="228600" defTabSz="457200" latinLnBrk="0">
      <a:lnSpc>
        <a:spcPct val="117999"/>
      </a:lnSpc>
      <a:defRPr sz="2200">
        <a:latin typeface="Merriweather Sans Regular Regular"/>
        <a:ea typeface="Merriweather Sans Regular Regular"/>
        <a:cs typeface="Merriweather Sans Regular Regular"/>
        <a:sym typeface="Merriweather Sans Regular Regular"/>
      </a:defRPr>
    </a:lvl2pPr>
    <a:lvl3pPr indent="457200" defTabSz="457200" latinLnBrk="0">
      <a:lnSpc>
        <a:spcPct val="117999"/>
      </a:lnSpc>
      <a:defRPr sz="2200">
        <a:latin typeface="Merriweather Sans Regular Regular"/>
        <a:ea typeface="Merriweather Sans Regular Regular"/>
        <a:cs typeface="Merriweather Sans Regular Regular"/>
        <a:sym typeface="Merriweather Sans Regular Regular"/>
      </a:defRPr>
    </a:lvl3pPr>
    <a:lvl4pPr indent="685800" defTabSz="457200" latinLnBrk="0">
      <a:lnSpc>
        <a:spcPct val="117999"/>
      </a:lnSpc>
      <a:defRPr sz="2200">
        <a:latin typeface="Merriweather Sans Regular Regular"/>
        <a:ea typeface="Merriweather Sans Regular Regular"/>
        <a:cs typeface="Merriweather Sans Regular Regular"/>
        <a:sym typeface="Merriweather Sans Regular Regular"/>
      </a:defRPr>
    </a:lvl4pPr>
    <a:lvl5pPr indent="914400" defTabSz="457200" latinLnBrk="0">
      <a:lnSpc>
        <a:spcPct val="117999"/>
      </a:lnSpc>
      <a:defRPr sz="2200">
        <a:latin typeface="Merriweather Sans Regular Regular"/>
        <a:ea typeface="Merriweather Sans Regular Regular"/>
        <a:cs typeface="Merriweather Sans Regular Regular"/>
        <a:sym typeface="Merriweather Sans Regular Regular"/>
      </a:defRPr>
    </a:lvl5pPr>
    <a:lvl6pPr indent="1143000" defTabSz="457200" latinLnBrk="0">
      <a:lnSpc>
        <a:spcPct val="117999"/>
      </a:lnSpc>
      <a:defRPr sz="2200">
        <a:latin typeface="Merriweather Sans Regular Regular"/>
        <a:ea typeface="Merriweather Sans Regular Regular"/>
        <a:cs typeface="Merriweather Sans Regular Regular"/>
        <a:sym typeface="Merriweather Sans Regular Regular"/>
      </a:defRPr>
    </a:lvl6pPr>
    <a:lvl7pPr indent="1371600" defTabSz="457200" latinLnBrk="0">
      <a:lnSpc>
        <a:spcPct val="117999"/>
      </a:lnSpc>
      <a:defRPr sz="2200">
        <a:latin typeface="Merriweather Sans Regular Regular"/>
        <a:ea typeface="Merriweather Sans Regular Regular"/>
        <a:cs typeface="Merriweather Sans Regular Regular"/>
        <a:sym typeface="Merriweather Sans Regular Regular"/>
      </a:defRPr>
    </a:lvl7pPr>
    <a:lvl8pPr indent="1600200" defTabSz="457200" latinLnBrk="0">
      <a:lnSpc>
        <a:spcPct val="117999"/>
      </a:lnSpc>
      <a:defRPr sz="2200">
        <a:latin typeface="Merriweather Sans Regular Regular"/>
        <a:ea typeface="Merriweather Sans Regular Regular"/>
        <a:cs typeface="Merriweather Sans Regular Regular"/>
        <a:sym typeface="Merriweather Sans Regular Regular"/>
      </a:defRPr>
    </a:lvl8pPr>
    <a:lvl9pPr indent="1828800" defTabSz="457200" latinLnBrk="0">
      <a:lnSpc>
        <a:spcPct val="117999"/>
      </a:lnSpc>
      <a:defRPr sz="2200">
        <a:latin typeface="Merriweather Sans Regular Regular"/>
        <a:ea typeface="Merriweather Sans Regular Regular"/>
        <a:cs typeface="Merriweather Sans Regular Regular"/>
        <a:sym typeface="Merriweather Sans Regular Regular"/>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14" name="web-w2560xh1440px_0000s_0000_white-abstract-structure-rectangles-white.jpg" descr="web-w2560xh1440px_0000s_0000_white-abstract-structure-rectangles-white.jpg"/>
          <p:cNvPicPr>
            <a:picLocks noChangeAspect="1"/>
          </p:cNvPicPr>
          <p:nvPr/>
        </p:nvPicPr>
        <p:blipFill>
          <a:blip r:embed="rId2">
            <a:alphaModFix amt="93469"/>
          </a:blip>
          <a:srcRect l="16529" r="8473" b="11"/>
          <a:stretch>
            <a:fillRect/>
          </a:stretch>
        </p:blipFill>
        <p:spPr>
          <a:xfrm>
            <a:off x="0" y="793"/>
            <a:ext cx="13004800" cy="9752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741" y="18999"/>
                </a:lnTo>
                <a:lnTo>
                  <a:pt x="21600" y="21600"/>
                </a:lnTo>
                <a:lnTo>
                  <a:pt x="21600" y="0"/>
                </a:lnTo>
                <a:lnTo>
                  <a:pt x="0" y="0"/>
                </a:lnTo>
                <a:close/>
              </a:path>
            </a:pathLst>
          </a:custGeom>
          <a:ln w="12700">
            <a:miter lim="400000"/>
          </a:ln>
          <a:effectLst>
            <a:outerShdw blurRad="190500" dist="8455" dir="5400000" rotWithShape="0">
              <a:srgbClr val="000000"/>
            </a:outerShdw>
          </a:effectLst>
        </p:spPr>
      </p:pic>
      <p:pic>
        <p:nvPicPr>
          <p:cNvPr id="15" name="Anisorian-logo_original.png" descr="Anisorian-logo_original.png"/>
          <p:cNvPicPr>
            <a:picLocks noChangeAspect="1"/>
          </p:cNvPicPr>
          <p:nvPr/>
        </p:nvPicPr>
        <p:blipFill>
          <a:blip r:embed="rId3"/>
          <a:stretch>
            <a:fillRect/>
          </a:stretch>
        </p:blipFill>
        <p:spPr>
          <a:xfrm>
            <a:off x="4605580" y="1039605"/>
            <a:ext cx="3793640" cy="1391573"/>
          </a:xfrm>
          <a:prstGeom prst="rect">
            <a:avLst/>
          </a:prstGeom>
          <a:ln w="12700">
            <a:miter lim="400000"/>
          </a:ln>
        </p:spPr>
      </p:pic>
      <p:sp>
        <p:nvSpPr>
          <p:cNvPr id="16" name="Author and Date"/>
          <p:cNvSpPr txBox="1">
            <a:spLocks noGrp="1"/>
          </p:cNvSpPr>
          <p:nvPr>
            <p:ph type="body" sz="quarter" idx="21" hasCustomPrompt="1"/>
          </p:nvPr>
        </p:nvSpPr>
        <p:spPr>
          <a:xfrm>
            <a:off x="698499" y="7431870"/>
            <a:ext cx="11607802" cy="461059"/>
          </a:xfrm>
          <a:prstGeom prst="rect">
            <a:avLst/>
          </a:prstGeom>
        </p:spPr>
        <p:txBody>
          <a:bodyPr anchor="b"/>
          <a:lstStyle>
            <a:lvl1pPr marL="0" indent="0" algn="ctr" defTabSz="457877">
              <a:lnSpc>
                <a:spcPct val="100000"/>
              </a:lnSpc>
              <a:spcBef>
                <a:spcPts val="0"/>
              </a:spcBef>
              <a:buSzTx/>
              <a:buNone/>
              <a:defRPr sz="1871">
                <a:solidFill>
                  <a:srgbClr val="8BB5C6"/>
                </a:solidFill>
              </a:defRPr>
            </a:lvl1pPr>
          </a:lstStyle>
          <a:p>
            <a:r>
              <a:t>Author and Date</a:t>
            </a:r>
          </a:p>
        </p:txBody>
      </p:sp>
      <p:sp>
        <p:nvSpPr>
          <p:cNvPr id="17" name="Presentation Title"/>
          <p:cNvSpPr txBox="1">
            <a:spLocks noGrp="1"/>
          </p:cNvSpPr>
          <p:nvPr>
            <p:ph type="title" hasCustomPrompt="1"/>
          </p:nvPr>
        </p:nvSpPr>
        <p:spPr>
          <a:xfrm>
            <a:off x="698500" y="2292471"/>
            <a:ext cx="11609057" cy="3302001"/>
          </a:xfrm>
          <a:prstGeom prst="rect">
            <a:avLst/>
          </a:prstGeom>
        </p:spPr>
        <p:txBody>
          <a:bodyPr anchor="b"/>
          <a:lstStyle>
            <a:lvl1pPr algn="ctr">
              <a:defRPr sz="8200" spc="-164">
                <a:solidFill>
                  <a:srgbClr val="004F66"/>
                </a:solidFill>
                <a:latin typeface="+mj-lt"/>
                <a:ea typeface="+mj-ea"/>
                <a:cs typeface="+mj-cs"/>
                <a:sym typeface="MerriweatherLight"/>
              </a:defRPr>
            </a:lvl1pPr>
          </a:lstStyle>
          <a:p>
            <a:r>
              <a:t>Presentation Title</a:t>
            </a:r>
          </a:p>
        </p:txBody>
      </p:sp>
      <p:sp>
        <p:nvSpPr>
          <p:cNvPr id="18" name="Body Level One…"/>
          <p:cNvSpPr txBox="1">
            <a:spLocks noGrp="1"/>
          </p:cNvSpPr>
          <p:nvPr>
            <p:ph type="body" sz="quarter" idx="1" hasCustomPrompt="1"/>
          </p:nvPr>
        </p:nvSpPr>
        <p:spPr>
          <a:xfrm>
            <a:off x="698500" y="5543671"/>
            <a:ext cx="11607800" cy="1456400"/>
          </a:xfrm>
          <a:prstGeom prst="rect">
            <a:avLst/>
          </a:prstGeom>
        </p:spPr>
        <p:txBody>
          <a:bodyPr/>
          <a:lstStyle>
            <a:lvl1pPr marL="0" indent="0" algn="ctr" defTabSz="587022">
              <a:lnSpc>
                <a:spcPct val="100000"/>
              </a:lnSpc>
              <a:spcBef>
                <a:spcPts val="0"/>
              </a:spcBef>
              <a:buSzTx/>
              <a:buNone/>
              <a:defRPr sz="3800">
                <a:solidFill>
                  <a:srgbClr val="8BB5C6"/>
                </a:solidFill>
                <a:latin typeface="Merriweather Sans Regular Light"/>
                <a:ea typeface="Merriweather Sans Regular Light"/>
                <a:cs typeface="Merriweather Sans Regular Light"/>
                <a:sym typeface="Merriweather Sans Regular Light"/>
              </a:defRPr>
            </a:lvl1pPr>
            <a:lvl2pPr marL="0" indent="457200" algn="ctr" defTabSz="587022">
              <a:lnSpc>
                <a:spcPct val="100000"/>
              </a:lnSpc>
              <a:spcBef>
                <a:spcPts val="0"/>
              </a:spcBef>
              <a:buSzTx/>
              <a:buNone/>
              <a:defRPr sz="3800">
                <a:solidFill>
                  <a:srgbClr val="8BB5C6"/>
                </a:solidFill>
                <a:latin typeface="Merriweather Sans Regular Light"/>
                <a:ea typeface="Merriweather Sans Regular Light"/>
                <a:cs typeface="Merriweather Sans Regular Light"/>
                <a:sym typeface="Merriweather Sans Regular Light"/>
              </a:defRPr>
            </a:lvl2pPr>
            <a:lvl3pPr marL="0" indent="914400" algn="ctr" defTabSz="587022">
              <a:lnSpc>
                <a:spcPct val="100000"/>
              </a:lnSpc>
              <a:spcBef>
                <a:spcPts val="0"/>
              </a:spcBef>
              <a:buSzTx/>
              <a:buNone/>
              <a:defRPr sz="3800">
                <a:solidFill>
                  <a:srgbClr val="8BB5C6"/>
                </a:solidFill>
                <a:latin typeface="Merriweather Sans Regular Light"/>
                <a:ea typeface="Merriweather Sans Regular Light"/>
                <a:cs typeface="Merriweather Sans Regular Light"/>
                <a:sym typeface="Merriweather Sans Regular Light"/>
              </a:defRPr>
            </a:lvl3pPr>
            <a:lvl4pPr marL="0" indent="1371600" algn="ctr" defTabSz="587022">
              <a:lnSpc>
                <a:spcPct val="100000"/>
              </a:lnSpc>
              <a:spcBef>
                <a:spcPts val="0"/>
              </a:spcBef>
              <a:buSzTx/>
              <a:buNone/>
              <a:defRPr sz="3800">
                <a:solidFill>
                  <a:srgbClr val="8BB5C6"/>
                </a:solidFill>
                <a:latin typeface="Merriweather Sans Regular Light"/>
                <a:ea typeface="Merriweather Sans Regular Light"/>
                <a:cs typeface="Merriweather Sans Regular Light"/>
                <a:sym typeface="Merriweather Sans Regular Light"/>
              </a:defRPr>
            </a:lvl4pPr>
            <a:lvl5pPr marL="0" indent="1828800" algn="ctr" defTabSz="587022">
              <a:lnSpc>
                <a:spcPct val="100000"/>
              </a:lnSpc>
              <a:spcBef>
                <a:spcPts val="0"/>
              </a:spcBef>
              <a:buSzTx/>
              <a:buNone/>
              <a:defRPr sz="3800">
                <a:solidFill>
                  <a:srgbClr val="8BB5C6"/>
                </a:solidFill>
                <a:latin typeface="Merriweather Sans Regular Light"/>
                <a:ea typeface="Merriweather Sans Regular Light"/>
                <a:cs typeface="Merriweather Sans Regular Light"/>
                <a:sym typeface="Merriweather Sans Regular Light"/>
              </a:defRPr>
            </a:lvl5pPr>
          </a:lstStyle>
          <a:p>
            <a:r>
              <a:t>Presentation Subtitle</a:t>
            </a:r>
          </a:p>
          <a:p>
            <a:pPr lvl="1"/>
            <a:endParaRPr/>
          </a:p>
          <a:p>
            <a:pPr lvl="2"/>
            <a:endParaRPr/>
          </a:p>
          <a:p>
            <a:pPr lvl="3"/>
            <a:endParaRPr/>
          </a:p>
          <a:p>
            <a:pPr lvl="4"/>
            <a:endParaRPr/>
          </a:p>
        </p:txBody>
      </p:sp>
      <p:sp>
        <p:nvSpPr>
          <p:cNvPr id="19" name="Slide Number"/>
          <p:cNvSpPr txBox="1">
            <a:spLocks noGrp="1"/>
          </p:cNvSpPr>
          <p:nvPr>
            <p:ph type="sldNum" sz="quarter" idx="2"/>
          </p:nvPr>
        </p:nvSpPr>
        <p:spPr>
          <a:xfrm>
            <a:off x="6310436" y="9088577"/>
            <a:ext cx="383928"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1">
    <p:spTree>
      <p:nvGrpSpPr>
        <p:cNvPr id="1" name=""/>
        <p:cNvGrpSpPr/>
        <p:nvPr/>
      </p:nvGrpSpPr>
      <p:grpSpPr>
        <a:xfrm>
          <a:off x="0" y="0"/>
          <a:ext cx="0" cy="0"/>
          <a:chOff x="0" y="0"/>
          <a:chExt cx="0" cy="0"/>
        </a:xfrm>
      </p:grpSpPr>
      <p:sp>
        <p:nvSpPr>
          <p:cNvPr id="26"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7" name="Slide Subtitle"/>
          <p:cNvSpPr txBox="1">
            <a:spLocks noGrp="1"/>
          </p:cNvSpPr>
          <p:nvPr>
            <p:ph type="body" sz="quarter" idx="21" hasCustomPrompt="1"/>
          </p:nvPr>
        </p:nvSpPr>
        <p:spPr>
          <a:xfrm>
            <a:off x="698500" y="1412977"/>
            <a:ext cx="11607801" cy="671803"/>
          </a:xfrm>
          <a:prstGeom prst="rect">
            <a:avLst/>
          </a:prstGeom>
        </p:spPr>
        <p:txBody>
          <a:bodyPr/>
          <a:lstStyle>
            <a:lvl1pPr marL="0" indent="0" defTabSz="457877">
              <a:lnSpc>
                <a:spcPct val="100000"/>
              </a:lnSpc>
              <a:spcBef>
                <a:spcPts val="0"/>
              </a:spcBef>
              <a:buSzTx/>
              <a:buNone/>
              <a:defRPr sz="2964">
                <a:solidFill>
                  <a:srgbClr val="8BB5C6"/>
                </a:solidFill>
                <a:latin typeface="Merriweather Sans Regular Light"/>
                <a:ea typeface="Merriweather Sans Regular Light"/>
                <a:cs typeface="Merriweather Sans Regular Light"/>
                <a:sym typeface="Merriweather Sans Regular Light"/>
              </a:defRPr>
            </a:lvl1pPr>
          </a:lstStyle>
          <a:p>
            <a:r>
              <a:t>Slide Subtitle</a:t>
            </a:r>
          </a:p>
        </p:txBody>
      </p:sp>
      <p:sp>
        <p:nvSpPr>
          <p:cNvPr id="28" name="Slide Title"/>
          <p:cNvSpPr txBox="1">
            <a:spLocks noGrp="1"/>
          </p:cNvSpPr>
          <p:nvPr>
            <p:ph type="title" hasCustomPrompt="1"/>
          </p:nvPr>
        </p:nvSpPr>
        <p:spPr>
          <a:prstGeom prst="rect">
            <a:avLst/>
          </a:prstGeom>
        </p:spPr>
        <p:txBody>
          <a:bodyPr/>
          <a:lstStyle/>
          <a:p>
            <a:r>
              <a:t>Slide Title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d">
    <p:spTree>
      <p:nvGrpSpPr>
        <p:cNvPr id="1" name=""/>
        <p:cNvGrpSpPr/>
        <p:nvPr/>
      </p:nvGrpSpPr>
      <p:grpSpPr>
        <a:xfrm>
          <a:off x="0" y="0"/>
          <a:ext cx="0" cy="0"/>
          <a:chOff x="0" y="0"/>
          <a:chExt cx="0" cy="0"/>
        </a:xfrm>
      </p:grpSpPr>
      <p:pic>
        <p:nvPicPr>
          <p:cNvPr id="82" name="web-w2560xh1440px_0000s_0000_white-abstract-structure-rectangles-blue-flat.jpg" descr="web-w2560xh1440px_0000s_0000_white-abstract-structure-rectangles-blue-flat.jpg"/>
          <p:cNvPicPr>
            <a:picLocks noChangeAspect="1"/>
          </p:cNvPicPr>
          <p:nvPr/>
        </p:nvPicPr>
        <p:blipFill>
          <a:blip r:embed="rId2">
            <a:alphaModFix amt="93469"/>
          </a:blip>
          <a:srcRect l="25100" b="142"/>
          <a:stretch>
            <a:fillRect/>
          </a:stretch>
        </p:blipFill>
        <p:spPr>
          <a:xfrm>
            <a:off x="0" y="609"/>
            <a:ext cx="13004800" cy="9752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741" y="18999"/>
                </a:lnTo>
                <a:lnTo>
                  <a:pt x="21600" y="21600"/>
                </a:lnTo>
                <a:lnTo>
                  <a:pt x="21600" y="0"/>
                </a:lnTo>
                <a:lnTo>
                  <a:pt x="0" y="0"/>
                </a:lnTo>
                <a:close/>
              </a:path>
            </a:pathLst>
          </a:custGeom>
          <a:ln w="12700">
            <a:miter lim="400000"/>
          </a:ln>
          <a:effectLst>
            <a:outerShdw blurRad="190500" dist="8455" dir="5400000" rotWithShape="0">
              <a:srgbClr val="000000"/>
            </a:outerShdw>
          </a:effectLst>
        </p:spPr>
      </p:pic>
      <p:sp>
        <p:nvSpPr>
          <p:cNvPr id="83" name="Closing Title"/>
          <p:cNvSpPr txBox="1">
            <a:spLocks noGrp="1"/>
          </p:cNvSpPr>
          <p:nvPr>
            <p:ph type="title" hasCustomPrompt="1"/>
          </p:nvPr>
        </p:nvSpPr>
        <p:spPr>
          <a:xfrm>
            <a:off x="697244" y="3960932"/>
            <a:ext cx="11609057" cy="2305570"/>
          </a:xfrm>
          <a:prstGeom prst="rect">
            <a:avLst/>
          </a:prstGeom>
        </p:spPr>
        <p:txBody>
          <a:bodyPr anchor="ctr"/>
          <a:lstStyle>
            <a:lvl1pPr algn="ctr">
              <a:defRPr>
                <a:solidFill>
                  <a:srgbClr val="FFFFFF"/>
                </a:solidFill>
              </a:defRPr>
            </a:lvl1pPr>
          </a:lstStyle>
          <a:p>
            <a:r>
              <a:t>Closing Title</a:t>
            </a:r>
          </a:p>
        </p:txBody>
      </p:sp>
      <p:sp>
        <p:nvSpPr>
          <p:cNvPr id="84" name="www.anisorian.com"/>
          <p:cNvSpPr txBox="1"/>
          <p:nvPr/>
        </p:nvSpPr>
        <p:spPr>
          <a:xfrm>
            <a:off x="5007813" y="7059149"/>
            <a:ext cx="298917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normAutofit/>
          </a:bodyPr>
          <a:lstStyle>
            <a:lvl1pPr defTabSz="587022">
              <a:defRPr sz="2400">
                <a:solidFill>
                  <a:srgbClr val="8BB5C6"/>
                </a:solidFill>
                <a:latin typeface="Merriweather Sans Regular Light"/>
                <a:ea typeface="Merriweather Sans Regular Light"/>
                <a:cs typeface="Merriweather Sans Regular Light"/>
                <a:sym typeface="Merriweather Sans Regular Light"/>
              </a:defRPr>
            </a:lvl1pPr>
          </a:lstStyle>
          <a:p>
            <a:r>
              <a:t>www.anisorian.com</a:t>
            </a:r>
          </a:p>
        </p:txBody>
      </p:sp>
      <p:pic>
        <p:nvPicPr>
          <p:cNvPr id="85" name="Anisorian-logo_white.png" descr="Anisorian-logo_white.png"/>
          <p:cNvPicPr>
            <a:picLocks noChangeAspect="1"/>
          </p:cNvPicPr>
          <p:nvPr/>
        </p:nvPicPr>
        <p:blipFill>
          <a:blip r:embed="rId3"/>
          <a:stretch>
            <a:fillRect/>
          </a:stretch>
        </p:blipFill>
        <p:spPr>
          <a:xfrm>
            <a:off x="4606487" y="1039938"/>
            <a:ext cx="3791827" cy="1390908"/>
          </a:xfrm>
          <a:prstGeom prst="rect">
            <a:avLst/>
          </a:prstGeom>
          <a:ln w="12700">
            <a:miter lim="400000"/>
          </a:ln>
        </p:spPr>
      </p:pic>
      <p:sp>
        <p:nvSpPr>
          <p:cNvPr id="86" name="Slide Number"/>
          <p:cNvSpPr txBox="1">
            <a:spLocks noGrp="1"/>
          </p:cNvSpPr>
          <p:nvPr>
            <p:ph type="sldNum" sz="quarter" idx="2"/>
          </p:nvPr>
        </p:nvSpPr>
        <p:spPr>
          <a:xfrm>
            <a:off x="6310436" y="9088577"/>
            <a:ext cx="383928" cy="4191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499" y="2475377"/>
            <a:ext cx="11607801" cy="5883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5" name="anisorian.com |"/>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6" name="Text"/>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t>‹#›</a:t>
            </a:fld>
            <a:endParaRPr/>
          </a:p>
        </p:txBody>
      </p:sp>
      <p:sp>
        <p:nvSpPr>
          <p:cNvPr id="7" name="Slide Number"/>
          <p:cNvSpPr txBox="1">
            <a:spLocks noGrp="1"/>
          </p:cNvSpPr>
          <p:nvPr>
            <p:ph type="sldNum" sz="quarter" idx="2"/>
          </p:nvPr>
        </p:nvSpPr>
        <p:spPr>
          <a:xfrm>
            <a:off x="6307049" y="9088577"/>
            <a:ext cx="383928" cy="419101"/>
          </a:xfrm>
          <a:prstGeom prst="rect">
            <a:avLst/>
          </a:prstGeom>
          <a:ln w="12700">
            <a:miter lim="400000"/>
          </a:ln>
        </p:spPr>
        <p:txBody>
          <a:bodyPr wrap="none" lIns="50800" tIns="50800" rIns="50800" bIns="50800" anchor="b">
            <a:spAutoFit/>
          </a:bodyPr>
          <a:lstStyle>
            <a:lvl1pPr defTabSz="584200">
              <a:defRPr sz="2000">
                <a:solidFill>
                  <a:srgbClr val="E06341"/>
                </a:solidFill>
                <a:latin typeface="+mn-lt"/>
                <a:ea typeface="+mn-ea"/>
                <a:cs typeface="+mn-cs"/>
                <a:sym typeface="Merriweathe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spd="med"/>
  <p:txStyles>
    <p:titleStyle>
      <a:lvl1pPr marL="0" marR="0" indent="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1pPr>
      <a:lvl2pPr marL="0" marR="0" indent="4572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2pPr>
      <a:lvl3pPr marL="0" marR="0" indent="9144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3pPr>
      <a:lvl4pPr marL="0" marR="0" indent="13716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4pPr>
      <a:lvl5pPr marL="0" marR="0" indent="18288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5pPr>
      <a:lvl6pPr marL="0" marR="0" indent="22860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6pPr>
      <a:lvl7pPr marL="0" marR="0" indent="27432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7pPr>
      <a:lvl8pPr marL="0" marR="0" indent="32004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8pPr>
      <a:lvl9pPr marL="0" marR="0" indent="3657600" algn="l" defTabSz="1733930" rtl="0" eaLnBrk="1" latinLnBrk="0" hangingPunct="1">
        <a:lnSpc>
          <a:spcPct val="80000"/>
        </a:lnSpc>
        <a:spcBef>
          <a:spcPts val="0"/>
        </a:spcBef>
        <a:spcAft>
          <a:spcPts val="0"/>
        </a:spcAft>
        <a:buClrTx/>
        <a:buSzTx/>
        <a:buFontTx/>
        <a:buNone/>
        <a:tabLst/>
        <a:defRPr sz="5000" b="0" i="0" u="none" strike="noStrike" cap="none" spc="-100" baseline="0">
          <a:solidFill>
            <a:srgbClr val="0F7394"/>
          </a:solidFill>
          <a:uFillTx/>
          <a:latin typeface="+mn-lt"/>
          <a:ea typeface="+mn-ea"/>
          <a:cs typeface="+mn-cs"/>
          <a:sym typeface="Merriweather"/>
        </a:defRPr>
      </a:lvl9pPr>
    </p:titleStyle>
    <p:bodyStyle>
      <a:lvl1pPr marL="482600" marR="0" indent="-4826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1pPr>
      <a:lvl2pPr marL="762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2pPr>
      <a:lvl3pPr marL="1143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3pPr>
      <a:lvl4pPr marL="1524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4pPr>
      <a:lvl5pPr marL="1905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5pPr>
      <a:lvl6pPr marL="2286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6pPr>
      <a:lvl7pPr marL="2667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7pPr>
      <a:lvl8pPr marL="3048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8pPr>
      <a:lvl9pPr marL="3429000" marR="0" indent="-381000" algn="l" defTabSz="1733930" rtl="0" eaLnBrk="1" latinLnBrk="0" hangingPunct="1">
        <a:lnSpc>
          <a:spcPct val="90000"/>
        </a:lnSpc>
        <a:spcBef>
          <a:spcPts val="1500"/>
        </a:spcBef>
        <a:spcAft>
          <a:spcPts val="0"/>
        </a:spcAft>
        <a:buClrTx/>
        <a:buSzPct val="123000"/>
        <a:buFontTx/>
        <a:buChar char="•"/>
        <a:tabLst/>
        <a:defRPr sz="3000" b="0" i="0" u="none" strike="noStrike" cap="none" spc="0" baseline="0">
          <a:solidFill>
            <a:srgbClr val="004F66"/>
          </a:solidFill>
          <a:uFillTx/>
          <a:latin typeface="Merriweather Sans Regular Regular"/>
          <a:ea typeface="Merriweather Sans Regular Regular"/>
          <a:cs typeface="Merriweather Sans Regular Regular"/>
          <a:sym typeface="Merriweather Sans Regular Regular"/>
        </a:defRPr>
      </a:lvl9pPr>
    </p:bodyStyle>
    <p:otherStyle>
      <a:lvl1pPr marL="0" marR="0" indent="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1pPr>
      <a:lvl2pPr marL="0" marR="0" indent="4572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2pPr>
      <a:lvl3pPr marL="0" marR="0" indent="9144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3pPr>
      <a:lvl4pPr marL="0" marR="0" indent="13716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4pPr>
      <a:lvl5pPr marL="0" marR="0" indent="18288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5pPr>
      <a:lvl6pPr marL="0" marR="0" indent="22860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6pPr>
      <a:lvl7pPr marL="0" marR="0" indent="27432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7pPr>
      <a:lvl8pPr marL="0" marR="0" indent="32004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8pPr>
      <a:lvl9pPr marL="0" marR="0" indent="3657600" algn="ctr" defTabSz="584200" rtl="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Merriweath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ergy.ec.europa.eu/topics/energy-efficiency/energy-efficient-buildings/certificates-and-inspections_en" TargetMode="External"/><Relationship Id="rId2" Type="http://schemas.openxmlformats.org/officeDocument/2006/relationships/hyperlink" Target="https://energy.ec.europa.eu/topics/energy-efficiency/energy-efficient-buildings/long-term-renovation-strategies_en"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web-w2560xh1440px_0000s_0000_white-abstract-structure-rectangles-white.jpg" descr="web-w2560xh1440px_0000s_0000_white-abstract-structure-rectangles-white.jpg"/>
          <p:cNvPicPr>
            <a:picLocks noChangeAspect="1"/>
          </p:cNvPicPr>
          <p:nvPr/>
        </p:nvPicPr>
        <p:blipFill>
          <a:blip r:embed="rId2">
            <a:alphaModFix amt="93469"/>
          </a:blip>
          <a:srcRect l="16529" r="8473" b="11"/>
          <a:stretch>
            <a:fillRect/>
          </a:stretch>
        </p:blipFill>
        <p:spPr>
          <a:xfrm>
            <a:off x="0" y="793"/>
            <a:ext cx="13004800" cy="9752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741" y="18999"/>
                </a:lnTo>
                <a:lnTo>
                  <a:pt x="21600" y="21600"/>
                </a:lnTo>
                <a:lnTo>
                  <a:pt x="21600" y="0"/>
                </a:lnTo>
                <a:lnTo>
                  <a:pt x="0" y="0"/>
                </a:lnTo>
                <a:close/>
              </a:path>
            </a:pathLst>
          </a:custGeom>
          <a:ln w="12700">
            <a:miter lim="400000"/>
          </a:ln>
          <a:effectLst>
            <a:outerShdw blurRad="190500" dist="8455" dir="5400000" rotWithShape="0">
              <a:srgbClr val="000000"/>
            </a:outerShdw>
          </a:effectLst>
        </p:spPr>
      </p:pic>
      <p:pic>
        <p:nvPicPr>
          <p:cNvPr id="103" name="Anisorian-logo_original.png" descr="Anisorian-logo_original.png"/>
          <p:cNvPicPr>
            <a:picLocks noChangeAspect="1"/>
          </p:cNvPicPr>
          <p:nvPr/>
        </p:nvPicPr>
        <p:blipFill>
          <a:blip r:embed="rId3"/>
          <a:stretch>
            <a:fillRect/>
          </a:stretch>
        </p:blipFill>
        <p:spPr>
          <a:xfrm>
            <a:off x="4605580" y="1039605"/>
            <a:ext cx="3793640" cy="1391573"/>
          </a:xfrm>
          <a:prstGeom prst="rect">
            <a:avLst/>
          </a:prstGeom>
          <a:ln w="12700">
            <a:miter lim="400000"/>
          </a:ln>
        </p:spPr>
      </p:pic>
      <p:sp>
        <p:nvSpPr>
          <p:cNvPr id="104" name="Author / Dat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US" sz="2400" b="1" dirty="0"/>
              <a:t>Vince Harney MSCSI,MRICS,FCA,FAIA,CTA,BFP , CEO Anisorian   20</a:t>
            </a:r>
            <a:r>
              <a:rPr lang="en-US" sz="2400" b="1" baseline="30000" dirty="0"/>
              <a:t>th</a:t>
            </a:r>
            <a:r>
              <a:rPr lang="en-US" sz="2400" b="1" dirty="0"/>
              <a:t> February 2024</a:t>
            </a:r>
            <a:endParaRPr sz="2400" b="1" dirty="0"/>
          </a:p>
        </p:txBody>
      </p:sp>
      <p:sp>
        <p:nvSpPr>
          <p:cNvPr id="105" name="Presentation Title"/>
          <p:cNvSpPr txBox="1">
            <a:spLocks noGrp="1"/>
          </p:cNvSpPr>
          <p:nvPr>
            <p:ph type="ctrTitle"/>
          </p:nvPr>
        </p:nvSpPr>
        <p:spPr>
          <a:xfrm>
            <a:off x="698500" y="2292471"/>
            <a:ext cx="11609057" cy="4480862"/>
          </a:xfrm>
          <a:prstGeom prst="rect">
            <a:avLst/>
          </a:prstGeom>
        </p:spPr>
        <p:txBody>
          <a:bodyPr/>
          <a:lstStyle/>
          <a:p>
            <a:pPr fontAlgn="base"/>
            <a:r>
              <a:rPr lang="en-GB" dirty="0"/>
              <a:t>Energy Performance Building Directive (Recast) 2024</a:t>
            </a:r>
          </a:p>
        </p:txBody>
      </p:sp>
      <p:pic>
        <p:nvPicPr>
          <p:cNvPr id="4" name="Picture 3" descr="Logo&#10;&#10;Description automatically generated">
            <a:extLst>
              <a:ext uri="{FF2B5EF4-FFF2-40B4-BE49-F238E27FC236}">
                <a16:creationId xmlns:a16="http://schemas.microsoft.com/office/drawing/2014/main" id="{0E47E926-981D-6362-AA15-8468C88BE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C278-B43B-8B50-605E-A5C009809FE5}"/>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66CB5CCF-B6D8-A944-2602-D0382DA73153}"/>
              </a:ext>
            </a:extLst>
          </p:cNvPr>
          <p:cNvSpPr txBox="1">
            <a:spLocks noGrp="1"/>
          </p:cNvSpPr>
          <p:nvPr>
            <p:ph type="body" idx="1"/>
          </p:nvPr>
        </p:nvSpPr>
        <p:spPr>
          <a:xfrm>
            <a:off x="698499" y="2001973"/>
            <a:ext cx="11607802" cy="6829824"/>
          </a:xfrm>
          <a:prstGeom prst="rect">
            <a:avLst/>
          </a:prstGeom>
        </p:spPr>
        <p:txBody>
          <a:bodyPr>
            <a:normAutofit/>
          </a:bodyPr>
          <a:lstStyle/>
          <a:p>
            <a:pPr marL="0" indent="0" algn="ctr">
              <a:spcBef>
                <a:spcPts val="600"/>
              </a:spcBef>
              <a:spcAft>
                <a:spcPts val="600"/>
              </a:spcAft>
              <a:buNone/>
            </a:pPr>
            <a:r>
              <a:rPr lang="en-IE" sz="1800" b="1" u="sng" dirty="0">
                <a:effectLst/>
                <a:latin typeface="Times New Roman" panose="02020603050405020304" pitchFamily="18" charset="0"/>
                <a:ea typeface="Aptos" panose="020B0004020202020204" pitchFamily="34" charset="0"/>
              </a:rPr>
              <a:t>ANNEX V</a:t>
            </a:r>
          </a:p>
          <a:p>
            <a:pPr marL="0" indent="0" algn="ctr">
              <a:spcBef>
                <a:spcPts val="1800"/>
              </a:spcBef>
              <a:spcAft>
                <a:spcPts val="600"/>
              </a:spcAft>
              <a:buNone/>
              <a:tabLst>
                <a:tab pos="539750" algn="l"/>
              </a:tabLst>
            </a:pPr>
            <a:r>
              <a:rPr lang="en-IE" sz="1800" b="1" i="1" cap="small" dirty="0">
                <a:effectLst/>
                <a:latin typeface="Times New Roman" panose="02020603050405020304" pitchFamily="18" charset="0"/>
                <a:ea typeface="Aptos" panose="020B0004020202020204" pitchFamily="34" charset="0"/>
              </a:rPr>
              <a:t>Template for energy performance certificates</a:t>
            </a:r>
            <a:endParaRPr lang="en-IE" sz="1800" b="1" cap="small" dirty="0">
              <a:effectLst/>
              <a:latin typeface="Times New Roman" panose="02020603050405020304" pitchFamily="18" charset="0"/>
              <a:ea typeface="Aptos" panose="020B0004020202020204" pitchFamily="34" charset="0"/>
            </a:endParaRPr>
          </a:p>
          <a:p>
            <a:pPr marL="0" indent="0" algn="ctr">
              <a:spcBef>
                <a:spcPts val="600"/>
              </a:spcBef>
              <a:spcAft>
                <a:spcPts val="600"/>
              </a:spcAft>
              <a:buNone/>
              <a:tabLst>
                <a:tab pos="539750" algn="l"/>
              </a:tabLst>
            </a:pPr>
            <a:r>
              <a:rPr lang="en-IE" sz="1800" b="0" dirty="0">
                <a:effectLst/>
                <a:latin typeface="Times New Roman" panose="02020603050405020304" pitchFamily="18" charset="0"/>
                <a:ea typeface="Aptos" panose="020B0004020202020204" pitchFamily="34" charset="0"/>
              </a:rPr>
              <a:t>(referred to in Article 16)</a:t>
            </a:r>
            <a:endParaRPr lang="en-IE" sz="1800" dirty="0">
              <a:effectLst/>
              <a:latin typeface="Times New Roman" panose="02020603050405020304" pitchFamily="18" charset="0"/>
              <a:ea typeface="Aptos" panose="020B0004020202020204" pitchFamily="34" charset="0"/>
            </a:endParaRPr>
          </a:p>
          <a:p>
            <a:pPr marL="0" indent="0" algn="just">
              <a:lnSpc>
                <a:spcPct val="107000"/>
              </a:lnSpc>
              <a:spcBef>
                <a:spcPts val="600"/>
              </a:spcBef>
              <a:spcAft>
                <a:spcPts val="600"/>
              </a:spcAft>
              <a:buNone/>
            </a:pPr>
            <a:r>
              <a:rPr lang="en-IE" sz="1800" dirty="0">
                <a:effectLst/>
                <a:latin typeface="Times New Roman" panose="02020603050405020304" pitchFamily="18" charset="0"/>
                <a:ea typeface="Aptos" panose="020B0004020202020204" pitchFamily="34" charset="0"/>
              </a:rPr>
              <a:t>2. In addition, the energy performance certificate may include the following indicators: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(a)	energy use, peak load, size of generator or system, main energy carrier and main type of element for each of the uses: heating, cooling, domestic hot water, ventilation and in-built lighting;</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(b)	renewable energy produced on site, main energy carrier and type of renewable energy source;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(c)	a yes/no indication whether a calculation of the Global Warming Potential has been carried out for the     building;</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(d)	the value of the life-cycle Global Warming Potential (if available);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(e)	information on carbon removals associated to the temporary storage of carbon in or on buildings;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(e)	a yes/no indication whether a renovation passport is available for the building;</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(f)	the average U-value for the opaque elements of the building envelope;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(g)	the average U-value for the transparent elements of the building envelope;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(h)	type of most common transparent element (e.g. double glazed window);</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a:t>
            </a:r>
          </a:p>
        </p:txBody>
      </p:sp>
      <p:sp>
        <p:nvSpPr>
          <p:cNvPr id="109" name="Slide Subtitle">
            <a:extLst>
              <a:ext uri="{FF2B5EF4-FFF2-40B4-BE49-F238E27FC236}">
                <a16:creationId xmlns:a16="http://schemas.microsoft.com/office/drawing/2014/main" id="{2A684608-DFCC-017B-EAAD-39C44EB330DE}"/>
              </a:ext>
            </a:extLst>
          </p:cNvPr>
          <p:cNvSpPr txBox="1">
            <a:spLocks noGrp="1"/>
          </p:cNvSpPr>
          <p:nvPr>
            <p:ph type="body" idx="21"/>
          </p:nvPr>
        </p:nvSpPr>
        <p:spPr>
          <a:xfrm>
            <a:off x="698500" y="1412977"/>
            <a:ext cx="11607801" cy="58899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dirty="0"/>
              <a:t>Minimum Energy performance standards “MEPS” Annex V</a:t>
            </a:r>
            <a:endParaRPr dirty="0"/>
          </a:p>
        </p:txBody>
      </p:sp>
      <p:sp>
        <p:nvSpPr>
          <p:cNvPr id="110" name="Slide Title">
            <a:extLst>
              <a:ext uri="{FF2B5EF4-FFF2-40B4-BE49-F238E27FC236}">
                <a16:creationId xmlns:a16="http://schemas.microsoft.com/office/drawing/2014/main" id="{A440FCD1-5F58-039F-0236-D0C644051193}"/>
              </a:ext>
            </a:extLst>
          </p:cNvPr>
          <p:cNvSpPr txBox="1">
            <a:spLocks noGrp="1"/>
          </p:cNvSpPr>
          <p:nvPr>
            <p:ph type="title"/>
          </p:nvPr>
        </p:nvSpPr>
        <p:spPr>
          <a:prstGeom prst="rect">
            <a:avLst/>
          </a:prstGeom>
        </p:spPr>
        <p:txBody>
          <a:bodyPr/>
          <a:lstStyle/>
          <a:p>
            <a:r>
              <a:rPr lang="en-US" dirty="0"/>
              <a:t>Recast Core Elements</a:t>
            </a:r>
            <a:endParaRPr dirty="0"/>
          </a:p>
        </p:txBody>
      </p:sp>
      <p:sp>
        <p:nvSpPr>
          <p:cNvPr id="111" name="Line">
            <a:extLst>
              <a:ext uri="{FF2B5EF4-FFF2-40B4-BE49-F238E27FC236}">
                <a16:creationId xmlns:a16="http://schemas.microsoft.com/office/drawing/2014/main" id="{4A8998BA-6861-ACB3-1339-3AADC68F2D02}"/>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C2A7460F-19E7-2BB5-874D-D12F7FE74AA4}"/>
              </a:ext>
            </a:extLst>
          </p:cNvPr>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9BDC4990-4AD0-731F-7F13-1BC6A617FD9D}"/>
              </a:ext>
            </a:extLst>
          </p:cNvPr>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10</a:t>
            </a:fld>
            <a:endParaRPr/>
          </a:p>
        </p:txBody>
      </p:sp>
      <p:pic>
        <p:nvPicPr>
          <p:cNvPr id="8" name="Picture 7">
            <a:extLst>
              <a:ext uri="{FF2B5EF4-FFF2-40B4-BE49-F238E27FC236}">
                <a16:creationId xmlns:a16="http://schemas.microsoft.com/office/drawing/2014/main" id="{A2FFC98C-2FE8-E603-512A-8206F4FAD17F}"/>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7CCD906C-6B52-11D1-965E-B36BEEE94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22642075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E475-7BD4-A15F-FCEF-640FD328C27A}"/>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F3428D36-7A57-C694-1403-5D210581A99E}"/>
              </a:ext>
            </a:extLst>
          </p:cNvPr>
          <p:cNvSpPr txBox="1">
            <a:spLocks noGrp="1"/>
          </p:cNvSpPr>
          <p:nvPr>
            <p:ph type="body" idx="1"/>
          </p:nvPr>
        </p:nvSpPr>
        <p:spPr>
          <a:xfrm>
            <a:off x="698499" y="2001973"/>
            <a:ext cx="11607802" cy="6829824"/>
          </a:xfrm>
          <a:prstGeom prst="rect">
            <a:avLst/>
          </a:prstGeom>
        </p:spPr>
        <p:txBody>
          <a:bodyPr>
            <a:normAutofit/>
          </a:bodyPr>
          <a:lstStyle/>
          <a:p>
            <a:pPr marL="0" indent="0" algn="ctr">
              <a:spcBef>
                <a:spcPts val="600"/>
              </a:spcBef>
              <a:spcAft>
                <a:spcPts val="600"/>
              </a:spcAft>
              <a:buNone/>
            </a:pPr>
            <a:r>
              <a:rPr lang="en-IE" sz="1800" b="1" u="sng" dirty="0">
                <a:effectLst/>
                <a:latin typeface="Times New Roman" panose="02020603050405020304" pitchFamily="18" charset="0"/>
                <a:ea typeface="Aptos" panose="020B0004020202020204" pitchFamily="34" charset="0"/>
              </a:rPr>
              <a:t>ANNEX V</a:t>
            </a:r>
          </a:p>
          <a:p>
            <a:pPr marL="0" indent="0" algn="ctr">
              <a:spcBef>
                <a:spcPts val="1800"/>
              </a:spcBef>
              <a:spcAft>
                <a:spcPts val="600"/>
              </a:spcAft>
              <a:buNone/>
              <a:tabLst>
                <a:tab pos="539750" algn="l"/>
              </a:tabLst>
            </a:pPr>
            <a:r>
              <a:rPr lang="en-IE" sz="1800" b="1" i="1" cap="small" dirty="0">
                <a:effectLst/>
                <a:latin typeface="Times New Roman" panose="02020603050405020304" pitchFamily="18" charset="0"/>
                <a:ea typeface="Aptos" panose="020B0004020202020204" pitchFamily="34" charset="0"/>
              </a:rPr>
              <a:t>Template for energy performance certificates</a:t>
            </a:r>
            <a:endParaRPr lang="en-IE" sz="1800" b="1" cap="small" dirty="0">
              <a:effectLst/>
              <a:latin typeface="Times New Roman" panose="02020603050405020304" pitchFamily="18" charset="0"/>
              <a:ea typeface="Aptos" panose="020B0004020202020204" pitchFamily="34" charset="0"/>
            </a:endParaRPr>
          </a:p>
          <a:p>
            <a:pPr marL="0" indent="0" algn="ctr">
              <a:spcBef>
                <a:spcPts val="600"/>
              </a:spcBef>
              <a:spcAft>
                <a:spcPts val="600"/>
              </a:spcAft>
              <a:buNone/>
              <a:tabLst>
                <a:tab pos="539750" algn="l"/>
              </a:tabLst>
            </a:pPr>
            <a:r>
              <a:rPr lang="en-IE" sz="1800" b="0" dirty="0">
                <a:effectLst/>
                <a:latin typeface="Times New Roman" panose="02020603050405020304" pitchFamily="18" charset="0"/>
                <a:ea typeface="Aptos" panose="020B0004020202020204" pitchFamily="34" charset="0"/>
              </a:rPr>
              <a:t>(referred to in Article 16)</a:t>
            </a:r>
            <a:endParaRPr lang="en-IE" sz="1800" dirty="0">
              <a:effectLst/>
              <a:latin typeface="Times New Roman" panose="02020603050405020304" pitchFamily="18" charset="0"/>
              <a:ea typeface="Aptos" panose="020B0004020202020204" pitchFamily="34" charset="0"/>
            </a:endParaRPr>
          </a:p>
          <a:p>
            <a:pPr marL="0" indent="0" algn="just">
              <a:lnSpc>
                <a:spcPct val="107000"/>
              </a:lnSpc>
              <a:spcBef>
                <a:spcPts val="600"/>
              </a:spcBef>
              <a:spcAft>
                <a:spcPts val="600"/>
              </a:spcAft>
              <a:buNone/>
            </a:pPr>
            <a:r>
              <a:rPr lang="en-IE" sz="1800" dirty="0">
                <a:effectLst/>
                <a:latin typeface="Times New Roman" panose="02020603050405020304" pitchFamily="18" charset="0"/>
                <a:ea typeface="Aptos" panose="020B0004020202020204" pitchFamily="34" charset="0"/>
              </a:rPr>
              <a:t>2. In addition, the energy performance certificate may include the following indicators: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a:t>
            </a:r>
            <a:r>
              <a:rPr lang="en-IE" sz="1800" dirty="0" err="1">
                <a:effectLst/>
                <a:latin typeface="Times New Roman" panose="02020603050405020304" pitchFamily="18" charset="0"/>
                <a:ea typeface="Aptos" panose="020B0004020202020204" pitchFamily="34" charset="0"/>
              </a:rPr>
              <a:t>i</a:t>
            </a:r>
            <a:r>
              <a:rPr lang="en-IE" sz="1800" dirty="0">
                <a:effectLst/>
                <a:latin typeface="Times New Roman" panose="02020603050405020304" pitchFamily="18" charset="0"/>
                <a:ea typeface="Aptos" panose="020B0004020202020204" pitchFamily="34" charset="0"/>
              </a:rPr>
              <a:t>)	results of the analysis on overheating risk (if available);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(j)	the presence of fixed sensors that monitor the levels of indoor air quality;</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(k)	the presence of fixed controls that respond to the levels of indoor air quality;</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(l)	number and type of charging points for electric vehicles;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(m)	presence, type and size of energy storage systems;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(n)	feasibility of adapting the heating system to operate at more efficient temperature settings;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(o)	feasibility of adapting the air-conditioning system to operate at more efficient temperature settings;</a:t>
            </a:r>
          </a:p>
        </p:txBody>
      </p:sp>
      <p:sp>
        <p:nvSpPr>
          <p:cNvPr id="109" name="Slide Subtitle">
            <a:extLst>
              <a:ext uri="{FF2B5EF4-FFF2-40B4-BE49-F238E27FC236}">
                <a16:creationId xmlns:a16="http://schemas.microsoft.com/office/drawing/2014/main" id="{D1BD0836-CB90-57E2-8775-8EEDCEC8E11E}"/>
              </a:ext>
            </a:extLst>
          </p:cNvPr>
          <p:cNvSpPr txBox="1">
            <a:spLocks noGrp="1"/>
          </p:cNvSpPr>
          <p:nvPr>
            <p:ph type="body" idx="21"/>
          </p:nvPr>
        </p:nvSpPr>
        <p:spPr>
          <a:xfrm>
            <a:off x="698500" y="1412977"/>
            <a:ext cx="11607801" cy="58899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dirty="0"/>
              <a:t>Minimum Energy performance standards “MEPS” Annex V</a:t>
            </a:r>
            <a:endParaRPr dirty="0"/>
          </a:p>
        </p:txBody>
      </p:sp>
      <p:sp>
        <p:nvSpPr>
          <p:cNvPr id="110" name="Slide Title">
            <a:extLst>
              <a:ext uri="{FF2B5EF4-FFF2-40B4-BE49-F238E27FC236}">
                <a16:creationId xmlns:a16="http://schemas.microsoft.com/office/drawing/2014/main" id="{785C023D-7F51-D54D-03D1-2F3573B0F941}"/>
              </a:ext>
            </a:extLst>
          </p:cNvPr>
          <p:cNvSpPr txBox="1">
            <a:spLocks noGrp="1"/>
          </p:cNvSpPr>
          <p:nvPr>
            <p:ph type="title"/>
          </p:nvPr>
        </p:nvSpPr>
        <p:spPr>
          <a:prstGeom prst="rect">
            <a:avLst/>
          </a:prstGeom>
        </p:spPr>
        <p:txBody>
          <a:bodyPr/>
          <a:lstStyle/>
          <a:p>
            <a:r>
              <a:rPr lang="en-US" dirty="0"/>
              <a:t>Recast Core Elements</a:t>
            </a:r>
            <a:endParaRPr dirty="0"/>
          </a:p>
        </p:txBody>
      </p:sp>
      <p:sp>
        <p:nvSpPr>
          <p:cNvPr id="111" name="Line">
            <a:extLst>
              <a:ext uri="{FF2B5EF4-FFF2-40B4-BE49-F238E27FC236}">
                <a16:creationId xmlns:a16="http://schemas.microsoft.com/office/drawing/2014/main" id="{14133BD5-AB7E-0CFD-7E97-29FDDD5F84D5}"/>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60E8B715-8F32-7A19-B080-AE8B2125C441}"/>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3E1417BE-8B35-3E8D-ADEE-2DEE10A75307}"/>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11</a:t>
            </a:fld>
            <a:endParaRPr/>
          </a:p>
        </p:txBody>
      </p:sp>
      <p:pic>
        <p:nvPicPr>
          <p:cNvPr id="8" name="Picture 7">
            <a:extLst>
              <a:ext uri="{FF2B5EF4-FFF2-40B4-BE49-F238E27FC236}">
                <a16:creationId xmlns:a16="http://schemas.microsoft.com/office/drawing/2014/main" id="{0E0EB286-7E33-BEBD-6485-10060E361045}"/>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572DBF6A-FA6F-2692-9466-3BE9F8157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39203916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52D31-48E2-9D1F-DA9B-3A1FFE02478A}"/>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C3048E81-AD14-274B-A993-E5D655491C8D}"/>
              </a:ext>
            </a:extLst>
          </p:cNvPr>
          <p:cNvSpPr txBox="1">
            <a:spLocks noGrp="1"/>
          </p:cNvSpPr>
          <p:nvPr>
            <p:ph type="body" idx="1"/>
          </p:nvPr>
        </p:nvSpPr>
        <p:spPr>
          <a:xfrm>
            <a:off x="698499" y="2001973"/>
            <a:ext cx="11607802" cy="6829824"/>
          </a:xfrm>
          <a:prstGeom prst="rect">
            <a:avLst/>
          </a:prstGeom>
        </p:spPr>
        <p:txBody>
          <a:bodyPr>
            <a:normAutofit/>
          </a:bodyPr>
          <a:lstStyle/>
          <a:p>
            <a:pPr marL="0" indent="0" algn="ctr">
              <a:spcBef>
                <a:spcPts val="600"/>
              </a:spcBef>
              <a:spcAft>
                <a:spcPts val="600"/>
              </a:spcAft>
              <a:buNone/>
            </a:pPr>
            <a:r>
              <a:rPr lang="en-IE" sz="1800" b="1" u="sng" dirty="0">
                <a:effectLst/>
                <a:latin typeface="Times New Roman" panose="02020603050405020304" pitchFamily="18" charset="0"/>
                <a:ea typeface="Aptos" panose="020B0004020202020204" pitchFamily="34" charset="0"/>
              </a:rPr>
              <a:t>ANNEX V</a:t>
            </a:r>
          </a:p>
          <a:p>
            <a:pPr marL="0" indent="0" algn="ctr">
              <a:spcBef>
                <a:spcPts val="1800"/>
              </a:spcBef>
              <a:spcAft>
                <a:spcPts val="600"/>
              </a:spcAft>
              <a:buNone/>
              <a:tabLst>
                <a:tab pos="539750" algn="l"/>
              </a:tabLst>
            </a:pPr>
            <a:r>
              <a:rPr lang="en-IE" sz="1800" b="1" i="1" cap="small" dirty="0">
                <a:effectLst/>
                <a:latin typeface="Times New Roman" panose="02020603050405020304" pitchFamily="18" charset="0"/>
                <a:ea typeface="Aptos" panose="020B0004020202020204" pitchFamily="34" charset="0"/>
              </a:rPr>
              <a:t>Template for energy performance certificates</a:t>
            </a:r>
            <a:endParaRPr lang="en-IE" sz="1800" b="1" cap="small" dirty="0">
              <a:effectLst/>
              <a:latin typeface="Times New Roman" panose="02020603050405020304" pitchFamily="18" charset="0"/>
              <a:ea typeface="Aptos" panose="020B0004020202020204" pitchFamily="34" charset="0"/>
            </a:endParaRPr>
          </a:p>
          <a:p>
            <a:pPr marL="0" indent="0" algn="ctr">
              <a:spcBef>
                <a:spcPts val="600"/>
              </a:spcBef>
              <a:spcAft>
                <a:spcPts val="600"/>
              </a:spcAft>
              <a:buNone/>
              <a:tabLst>
                <a:tab pos="539750" algn="l"/>
              </a:tabLst>
            </a:pPr>
            <a:r>
              <a:rPr lang="en-IE" sz="1800" b="0" dirty="0">
                <a:effectLst/>
                <a:latin typeface="Times New Roman" panose="02020603050405020304" pitchFamily="18" charset="0"/>
                <a:ea typeface="Aptos" panose="020B0004020202020204" pitchFamily="34" charset="0"/>
              </a:rPr>
              <a:t>(referred to in Article 16)</a:t>
            </a:r>
            <a:endParaRPr lang="en-IE" sz="1800" dirty="0">
              <a:effectLst/>
              <a:latin typeface="Times New Roman" panose="02020603050405020304" pitchFamily="18" charset="0"/>
              <a:ea typeface="Aptos" panose="020B0004020202020204" pitchFamily="34" charset="0"/>
            </a:endParaRP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(p)	metered energy consumption;</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(q)	operational fine particulate matter (PM2.5) emissions.</a:t>
            </a:r>
          </a:p>
          <a:p>
            <a:pPr marL="0" indent="0" algn="just">
              <a:lnSpc>
                <a:spcPct val="107000"/>
              </a:lnSpc>
              <a:spcBef>
                <a:spcPts val="600"/>
              </a:spcBef>
              <a:spcAft>
                <a:spcPts val="600"/>
              </a:spcAft>
              <a:buNone/>
            </a:pPr>
            <a:r>
              <a:rPr lang="en-IE" sz="1800" dirty="0">
                <a:effectLst/>
                <a:latin typeface="Times New Roman" panose="02020603050405020304" pitchFamily="18" charset="0"/>
                <a:ea typeface="Aptos" panose="020B0004020202020204" pitchFamily="34" charset="0"/>
              </a:rPr>
              <a:t>The energy performance certificate </a:t>
            </a:r>
            <a:r>
              <a:rPr lang="en-IE" sz="1800" dirty="0">
                <a:solidFill>
                  <a:srgbClr val="FF0000"/>
                </a:solidFill>
                <a:effectLst/>
                <a:latin typeface="Times New Roman" panose="02020603050405020304" pitchFamily="18" charset="0"/>
                <a:ea typeface="Aptos" panose="020B0004020202020204" pitchFamily="34" charset="0"/>
              </a:rPr>
              <a:t>may</a:t>
            </a:r>
            <a:r>
              <a:rPr lang="en-IE" sz="1800" dirty="0">
                <a:effectLst/>
                <a:latin typeface="Times New Roman" panose="02020603050405020304" pitchFamily="18" charset="0"/>
                <a:ea typeface="Aptos" panose="020B0004020202020204" pitchFamily="34" charset="0"/>
              </a:rPr>
              <a:t> include the following links with other initiatives if these apply in the </a:t>
            </a:r>
            <a:r>
              <a:rPr lang="en-IE" sz="1800" dirty="0">
                <a:solidFill>
                  <a:srgbClr val="FF0000"/>
                </a:solidFill>
                <a:effectLst/>
                <a:latin typeface="Times New Roman" panose="02020603050405020304" pitchFamily="18" charset="0"/>
                <a:ea typeface="Aptos" panose="020B0004020202020204" pitchFamily="34" charset="0"/>
              </a:rPr>
              <a:t>relevant Member State: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(a)	a yes/no indication whether a smart readiness assessment has been carried out for the building;</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(b)	the value of the smart readiness assessment (if available);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(c)	a yes/no indication whether a Digital Building Logbook is available for the building.</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Persons with disabilities shall have equal access to the information in energy performance certificates.</a:t>
            </a:r>
          </a:p>
          <a:p>
            <a:pPr marL="0" indent="0">
              <a:buNone/>
            </a:pPr>
            <a:br>
              <a:rPr lang="en-IE" sz="1800" kern="0" dirty="0">
                <a:effectLst/>
                <a:latin typeface="Times New Roman" panose="02020603050405020304" pitchFamily="18" charset="0"/>
                <a:ea typeface="Aptos" panose="020B0004020202020204" pitchFamily="34" charset="0"/>
              </a:rPr>
            </a:br>
            <a:endParaRPr lang="en-IE" sz="1800" dirty="0">
              <a:effectLst/>
              <a:latin typeface="Times New Roman" panose="02020603050405020304" pitchFamily="18" charset="0"/>
              <a:ea typeface="Aptos" panose="020B0004020202020204" pitchFamily="34" charset="0"/>
            </a:endParaRPr>
          </a:p>
        </p:txBody>
      </p:sp>
      <p:sp>
        <p:nvSpPr>
          <p:cNvPr id="109" name="Slide Subtitle">
            <a:extLst>
              <a:ext uri="{FF2B5EF4-FFF2-40B4-BE49-F238E27FC236}">
                <a16:creationId xmlns:a16="http://schemas.microsoft.com/office/drawing/2014/main" id="{0443805A-5494-DA80-7565-E6E62549F72E}"/>
              </a:ext>
            </a:extLst>
          </p:cNvPr>
          <p:cNvSpPr txBox="1">
            <a:spLocks noGrp="1"/>
          </p:cNvSpPr>
          <p:nvPr>
            <p:ph type="body" idx="21"/>
          </p:nvPr>
        </p:nvSpPr>
        <p:spPr>
          <a:xfrm>
            <a:off x="698500" y="1412977"/>
            <a:ext cx="11607801" cy="58899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dirty="0"/>
              <a:t>Minimum Energy performance standards “MEPS” Annex V</a:t>
            </a:r>
            <a:endParaRPr dirty="0"/>
          </a:p>
        </p:txBody>
      </p:sp>
      <p:sp>
        <p:nvSpPr>
          <p:cNvPr id="110" name="Slide Title">
            <a:extLst>
              <a:ext uri="{FF2B5EF4-FFF2-40B4-BE49-F238E27FC236}">
                <a16:creationId xmlns:a16="http://schemas.microsoft.com/office/drawing/2014/main" id="{C318C140-84E3-38F0-83F9-AB4DE26CD45D}"/>
              </a:ext>
            </a:extLst>
          </p:cNvPr>
          <p:cNvSpPr txBox="1">
            <a:spLocks noGrp="1"/>
          </p:cNvSpPr>
          <p:nvPr>
            <p:ph type="title"/>
          </p:nvPr>
        </p:nvSpPr>
        <p:spPr>
          <a:prstGeom prst="rect">
            <a:avLst/>
          </a:prstGeom>
        </p:spPr>
        <p:txBody>
          <a:bodyPr/>
          <a:lstStyle/>
          <a:p>
            <a:r>
              <a:rPr lang="en-US" dirty="0"/>
              <a:t>Recast Core Elements</a:t>
            </a:r>
            <a:endParaRPr dirty="0"/>
          </a:p>
        </p:txBody>
      </p:sp>
      <p:sp>
        <p:nvSpPr>
          <p:cNvPr id="111" name="Line">
            <a:extLst>
              <a:ext uri="{FF2B5EF4-FFF2-40B4-BE49-F238E27FC236}">
                <a16:creationId xmlns:a16="http://schemas.microsoft.com/office/drawing/2014/main" id="{09D8BFA2-9293-A186-46C7-F20DFE0FF99D}"/>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E68445D6-2A9F-1AED-5DB7-E0C2B9CC2708}"/>
              </a:ext>
            </a:extLst>
          </p:cNvPr>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094BA06A-3EBC-F3CF-396A-63DA82E8DB2F}"/>
              </a:ext>
            </a:extLst>
          </p:cNvPr>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12</a:t>
            </a:fld>
            <a:endParaRPr/>
          </a:p>
        </p:txBody>
      </p:sp>
      <p:pic>
        <p:nvPicPr>
          <p:cNvPr id="8" name="Picture 7">
            <a:extLst>
              <a:ext uri="{FF2B5EF4-FFF2-40B4-BE49-F238E27FC236}">
                <a16:creationId xmlns:a16="http://schemas.microsoft.com/office/drawing/2014/main" id="{B4AFBB77-A2C0-0A6E-3027-1C6E89C68B89}"/>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8507E3B6-BE7C-126D-E91A-E4ABBFC34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30058083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normAutofit/>
          </a:bodyPr>
          <a:lstStyle/>
          <a:p>
            <a:pPr marL="514350" indent="-514350" fontAlgn="base">
              <a:buFont typeface="+mj-lt"/>
              <a:buAutoNum type="arabicPeriod"/>
            </a:pPr>
            <a:r>
              <a:rPr lang="en-GB" dirty="0"/>
              <a:t>Retrofitting/Renovation of Existing residential/commercial Stock to reach targets</a:t>
            </a:r>
          </a:p>
          <a:p>
            <a:pPr marL="514350" indent="-514350" fontAlgn="base">
              <a:buFont typeface="+mj-lt"/>
              <a:buAutoNum type="arabicPeriod"/>
            </a:pPr>
            <a:r>
              <a:rPr lang="en-GB" dirty="0"/>
              <a:t>Costs of Retrofitting</a:t>
            </a:r>
          </a:p>
          <a:p>
            <a:pPr marL="514350" indent="-514350" fontAlgn="base">
              <a:buFont typeface="+mj-lt"/>
              <a:buAutoNum type="arabicPeriod"/>
            </a:pPr>
            <a:r>
              <a:rPr lang="en-GB" dirty="0"/>
              <a:t>Potential repurposing of Commercial Stock as Residential</a:t>
            </a:r>
          </a:p>
          <a:p>
            <a:pPr marL="0" indent="0" fontAlgn="base">
              <a:buNone/>
            </a:pPr>
            <a:endParaRPr lang="en-GB" dirty="0"/>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dirty="0"/>
              <a:t>Issues facing the implementation of the recast of the Directive</a:t>
            </a:r>
            <a:endParaRPr dirty="0"/>
          </a:p>
        </p:txBody>
      </p:sp>
      <p:sp>
        <p:nvSpPr>
          <p:cNvPr id="110" name="Slide Title"/>
          <p:cNvSpPr txBox="1">
            <a:spLocks noGrp="1"/>
          </p:cNvSpPr>
          <p:nvPr>
            <p:ph type="title"/>
          </p:nvPr>
        </p:nvSpPr>
        <p:spPr>
          <a:prstGeom prst="rect">
            <a:avLst/>
          </a:prstGeom>
        </p:spPr>
        <p:txBody>
          <a:bodyPr/>
          <a:lstStyle/>
          <a:p>
            <a:r>
              <a:rPr lang="en-US" dirty="0"/>
              <a:t>Issues</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13</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1843A39F-56A1-B725-55BD-F77AE85FB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4914289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77B42-0392-5A61-9C41-CA61DDED3212}"/>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FE38563B-2425-A317-04C7-A9FA4C85F121}"/>
              </a:ext>
            </a:extLst>
          </p:cNvPr>
          <p:cNvSpPr txBox="1">
            <a:spLocks noGrp="1"/>
          </p:cNvSpPr>
          <p:nvPr>
            <p:ph type="body" idx="1"/>
          </p:nvPr>
        </p:nvSpPr>
        <p:spPr>
          <a:xfrm>
            <a:off x="698499" y="3234575"/>
            <a:ext cx="11607801" cy="5123817"/>
          </a:xfrm>
          <a:prstGeom prst="rect">
            <a:avLst/>
          </a:prstGeom>
        </p:spPr>
        <p:txBody>
          <a:bodyPr>
            <a:normAutofit/>
          </a:bodyPr>
          <a:lstStyle/>
          <a:p>
            <a:pPr marL="0" indent="0" fontAlgn="base">
              <a:buNone/>
            </a:pPr>
            <a:r>
              <a:rPr lang="en-GB" sz="3600" dirty="0">
                <a:effectLst/>
                <a:latin typeface="Times New Roman" panose="02020603050405020304" pitchFamily="18" charset="0"/>
                <a:ea typeface="Calibri" panose="020F0502020204030204" pitchFamily="34" charset="0"/>
              </a:rPr>
              <a:t>“Member States shall provide </a:t>
            </a:r>
            <a:r>
              <a:rPr lang="en-GB" sz="3600" dirty="0">
                <a:solidFill>
                  <a:srgbClr val="FF0000"/>
                </a:solidFill>
                <a:effectLst/>
                <a:latin typeface="Times New Roman" panose="02020603050405020304" pitchFamily="18" charset="0"/>
                <a:ea typeface="Calibri" panose="020F0502020204030204" pitchFamily="34" charset="0"/>
              </a:rPr>
              <a:t>appropriate financing</a:t>
            </a:r>
            <a:r>
              <a:rPr lang="en-GB" sz="3600" dirty="0">
                <a:effectLst/>
                <a:latin typeface="Times New Roman" panose="02020603050405020304" pitchFamily="18" charset="0"/>
                <a:ea typeface="Calibri" panose="020F0502020204030204" pitchFamily="34" charset="0"/>
              </a:rPr>
              <a:t>, support measures and other instruments able to address market barriers and stimulate the necessary investments in energy renovations in line with their national building renovation plan and with a view to the transformation of their building stock into zero-emission buildings by 2050”</a:t>
            </a:r>
            <a:endParaRPr lang="en-GB" sz="3600" dirty="0"/>
          </a:p>
        </p:txBody>
      </p:sp>
      <p:sp>
        <p:nvSpPr>
          <p:cNvPr id="109" name="Slide Subtitle">
            <a:extLst>
              <a:ext uri="{FF2B5EF4-FFF2-40B4-BE49-F238E27FC236}">
                <a16:creationId xmlns:a16="http://schemas.microsoft.com/office/drawing/2014/main" id="{1EAC25F7-579E-96F9-A875-CF1AF8EEF80A}"/>
              </a:ext>
            </a:extLst>
          </p:cNvPr>
          <p:cNvSpPr txBox="1">
            <a:spLocks noGrp="1"/>
          </p:cNvSpPr>
          <p:nvPr>
            <p:ph type="body" idx="21"/>
          </p:nvPr>
        </p:nvSpPr>
        <p:spPr>
          <a:xfrm>
            <a:off x="698500" y="1412977"/>
            <a:ext cx="11607801" cy="84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r>
              <a:rPr lang="en-GB" dirty="0"/>
              <a:t>Clearly the recast foresees the Irish </a:t>
            </a:r>
            <a:r>
              <a:rPr lang="en-GB" dirty="0">
                <a:solidFill>
                  <a:srgbClr val="FF0000"/>
                </a:solidFill>
              </a:rPr>
              <a:t>Government Funding </a:t>
            </a:r>
            <a:r>
              <a:rPr lang="en-GB" dirty="0"/>
              <a:t>renovation</a:t>
            </a:r>
          </a:p>
          <a:p>
            <a:r>
              <a:rPr lang="en-GB" dirty="0"/>
              <a:t>Article 15 Section 1</a:t>
            </a:r>
            <a:endParaRPr dirty="0"/>
          </a:p>
        </p:txBody>
      </p:sp>
      <p:sp>
        <p:nvSpPr>
          <p:cNvPr id="110" name="Slide Title">
            <a:extLst>
              <a:ext uri="{FF2B5EF4-FFF2-40B4-BE49-F238E27FC236}">
                <a16:creationId xmlns:a16="http://schemas.microsoft.com/office/drawing/2014/main" id="{667D1028-2355-7841-A092-5584F0380270}"/>
              </a:ext>
            </a:extLst>
          </p:cNvPr>
          <p:cNvSpPr txBox="1">
            <a:spLocks noGrp="1"/>
          </p:cNvSpPr>
          <p:nvPr>
            <p:ph type="title"/>
          </p:nvPr>
        </p:nvSpPr>
        <p:spPr>
          <a:prstGeom prst="rect">
            <a:avLst/>
          </a:prstGeom>
        </p:spPr>
        <p:txBody>
          <a:bodyPr>
            <a:normAutofit/>
          </a:bodyPr>
          <a:lstStyle/>
          <a:p>
            <a:r>
              <a:rPr lang="en-US" dirty="0"/>
              <a:t>What does the Legislation say ?</a:t>
            </a:r>
            <a:endParaRPr dirty="0"/>
          </a:p>
        </p:txBody>
      </p:sp>
      <p:sp>
        <p:nvSpPr>
          <p:cNvPr id="111" name="Line">
            <a:extLst>
              <a:ext uri="{FF2B5EF4-FFF2-40B4-BE49-F238E27FC236}">
                <a16:creationId xmlns:a16="http://schemas.microsoft.com/office/drawing/2014/main" id="{9E30B532-D908-1390-6BA0-F38785FEA4BD}"/>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C8930E14-2096-D509-60ED-97F65AC84A4E}"/>
              </a:ext>
            </a:extLst>
          </p:cNvPr>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03148FEF-FDEC-D5EA-66D2-A5AFC453E06C}"/>
              </a:ext>
            </a:extLst>
          </p:cNvPr>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14</a:t>
            </a:fld>
            <a:endParaRPr/>
          </a:p>
        </p:txBody>
      </p:sp>
      <p:pic>
        <p:nvPicPr>
          <p:cNvPr id="8" name="Picture 7">
            <a:extLst>
              <a:ext uri="{FF2B5EF4-FFF2-40B4-BE49-F238E27FC236}">
                <a16:creationId xmlns:a16="http://schemas.microsoft.com/office/drawing/2014/main" id="{1261CD3E-A2DA-0482-1DFC-2CC5E9396CD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5F8D069F-FFFB-122A-DBF1-E6BAAB4F2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7644062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1E8F-CE2B-5775-E961-8DDADABDC478}"/>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3627D5DB-418D-693D-4557-7E4887B67434}"/>
              </a:ext>
            </a:extLst>
          </p:cNvPr>
          <p:cNvSpPr txBox="1">
            <a:spLocks noGrp="1"/>
          </p:cNvSpPr>
          <p:nvPr>
            <p:ph type="body" idx="1"/>
          </p:nvPr>
        </p:nvSpPr>
        <p:spPr>
          <a:xfrm>
            <a:off x="698499" y="3234575"/>
            <a:ext cx="11607801" cy="5123817"/>
          </a:xfrm>
          <a:prstGeom prst="rect">
            <a:avLst/>
          </a:prstGeom>
        </p:spPr>
        <p:txBody>
          <a:bodyPr>
            <a:normAutofit lnSpcReduction="10000"/>
          </a:bodyPr>
          <a:lstStyle/>
          <a:p>
            <a:pPr marL="0" indent="0" fontAlgn="base">
              <a:buNone/>
            </a:pPr>
            <a:r>
              <a:rPr lang="en-GB" sz="3600" dirty="0">
                <a:effectLst/>
                <a:latin typeface="Times New Roman" panose="02020603050405020304" pitchFamily="18" charset="0"/>
                <a:ea typeface="Calibri" panose="020F0502020204030204" pitchFamily="34" charset="0"/>
              </a:rPr>
              <a:t>“</a:t>
            </a:r>
            <a:r>
              <a:rPr lang="en-GB" sz="3200" dirty="0">
                <a:effectLst/>
                <a:latin typeface="Times New Roman" panose="02020603050405020304" pitchFamily="18" charset="0"/>
                <a:ea typeface="Calibri" panose="020F0502020204030204" pitchFamily="34" charset="0"/>
              </a:rPr>
              <a:t>To support the mobilisation of investments, Member States shall promote the roll-out of enabling funding and financial tools, such as </a:t>
            </a:r>
            <a:r>
              <a:rPr lang="en-GB" sz="3200" dirty="0">
                <a:effectLst/>
                <a:highlight>
                  <a:srgbClr val="FFFF00"/>
                </a:highlight>
                <a:latin typeface="Times New Roman" panose="02020603050405020304" pitchFamily="18" charset="0"/>
                <a:ea typeface="Calibri" panose="020F0502020204030204" pitchFamily="34" charset="0"/>
              </a:rPr>
              <a:t>energy efficiency loans </a:t>
            </a:r>
            <a:r>
              <a:rPr lang="en-GB" sz="3200" dirty="0">
                <a:effectLst/>
                <a:latin typeface="Times New Roman" panose="02020603050405020304" pitchFamily="18" charset="0"/>
                <a:ea typeface="Calibri" panose="020F0502020204030204" pitchFamily="34" charset="0"/>
              </a:rPr>
              <a:t>and </a:t>
            </a:r>
            <a:r>
              <a:rPr lang="en-GB" sz="3200" dirty="0">
                <a:effectLst/>
                <a:highlight>
                  <a:srgbClr val="FFFF00"/>
                </a:highlight>
                <a:latin typeface="Times New Roman" panose="02020603050405020304" pitchFamily="18" charset="0"/>
                <a:ea typeface="Calibri" panose="020F0502020204030204" pitchFamily="34" charset="0"/>
              </a:rPr>
              <a:t>mortgages for building renovation</a:t>
            </a:r>
            <a:r>
              <a:rPr lang="en-GB" sz="3200" dirty="0">
                <a:effectLst/>
                <a:latin typeface="Times New Roman" panose="02020603050405020304" pitchFamily="18" charset="0"/>
                <a:ea typeface="Calibri" panose="020F0502020204030204" pitchFamily="34" charset="0"/>
              </a:rPr>
              <a:t>, energy performance contracting, </a:t>
            </a:r>
            <a:r>
              <a:rPr lang="en-GB" sz="3200" dirty="0">
                <a:effectLst/>
                <a:highlight>
                  <a:srgbClr val="FFFF00"/>
                </a:highlight>
                <a:latin typeface="Times New Roman" panose="02020603050405020304" pitchFamily="18" charset="0"/>
                <a:ea typeface="Calibri" panose="020F0502020204030204" pitchFamily="34" charset="0"/>
              </a:rPr>
              <a:t>fiscal incentives</a:t>
            </a:r>
            <a:r>
              <a:rPr lang="en-GB" sz="3200" dirty="0">
                <a:effectLst/>
                <a:latin typeface="Times New Roman" panose="02020603050405020304" pitchFamily="18" charset="0"/>
                <a:ea typeface="Calibri" panose="020F0502020204030204" pitchFamily="34" charset="0"/>
              </a:rPr>
              <a:t>, on-tax schemes, on-bill schemes, guarantee funds, funds targeting deep renovations, funds targeting renovations with a significant minimum threshold of targeted energy savings and mortgage portfolio standards. They shall guide investments into an energy efficient public building stock, in line with Eurostat guidance on the recording of Energy Performance Contracts in government accounts</a:t>
            </a:r>
            <a:r>
              <a:rPr lang="en-GB" sz="1800" dirty="0">
                <a:effectLst/>
                <a:highlight>
                  <a:srgbClr val="D3D3D3"/>
                </a:highlight>
                <a:latin typeface="Times New Roman" panose="02020603050405020304" pitchFamily="18" charset="0"/>
                <a:ea typeface="Calibri" panose="020F0502020204030204" pitchFamily="34" charset="0"/>
              </a:rPr>
              <a:t>.</a:t>
            </a:r>
            <a:endParaRPr lang="en-IE" sz="1800" dirty="0">
              <a:effectLst/>
              <a:latin typeface="Times New Roman" panose="02020603050405020304" pitchFamily="18" charset="0"/>
              <a:ea typeface="Calibri" panose="020F0502020204030204" pitchFamily="34" charset="0"/>
            </a:endParaRPr>
          </a:p>
          <a:p>
            <a:pPr marL="0" indent="0" fontAlgn="base">
              <a:buNone/>
            </a:pPr>
            <a:r>
              <a:rPr lang="en-GB" sz="3600" dirty="0">
                <a:effectLst/>
                <a:latin typeface="Times New Roman" panose="02020603050405020304" pitchFamily="18" charset="0"/>
                <a:ea typeface="Calibri" panose="020F0502020204030204" pitchFamily="34" charset="0"/>
              </a:rPr>
              <a:t>”</a:t>
            </a:r>
            <a:endParaRPr lang="en-GB" sz="3600" dirty="0"/>
          </a:p>
        </p:txBody>
      </p:sp>
      <p:sp>
        <p:nvSpPr>
          <p:cNvPr id="109" name="Slide Subtitle">
            <a:extLst>
              <a:ext uri="{FF2B5EF4-FFF2-40B4-BE49-F238E27FC236}">
                <a16:creationId xmlns:a16="http://schemas.microsoft.com/office/drawing/2014/main" id="{16A291C2-55D4-2DD4-7BB7-6EE70976D958}"/>
              </a:ext>
            </a:extLst>
          </p:cNvPr>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r>
              <a:rPr lang="en-GB" dirty="0"/>
              <a:t>Clearly the recast foresees the Irish </a:t>
            </a:r>
            <a:r>
              <a:rPr lang="en-GB" dirty="0">
                <a:solidFill>
                  <a:srgbClr val="FF0000"/>
                </a:solidFill>
              </a:rPr>
              <a:t>Government Promotion for </a:t>
            </a:r>
            <a:r>
              <a:rPr lang="en-GB" dirty="0"/>
              <a:t>renovation</a:t>
            </a:r>
          </a:p>
          <a:p>
            <a:r>
              <a:rPr lang="en-GB" dirty="0"/>
              <a:t>Article 15 Section 4</a:t>
            </a:r>
            <a:endParaRPr dirty="0"/>
          </a:p>
        </p:txBody>
      </p:sp>
      <p:sp>
        <p:nvSpPr>
          <p:cNvPr id="110" name="Slide Title">
            <a:extLst>
              <a:ext uri="{FF2B5EF4-FFF2-40B4-BE49-F238E27FC236}">
                <a16:creationId xmlns:a16="http://schemas.microsoft.com/office/drawing/2014/main" id="{1674650C-492F-B0AB-2EE3-AE6AC6DF3DF5}"/>
              </a:ext>
            </a:extLst>
          </p:cNvPr>
          <p:cNvSpPr txBox="1">
            <a:spLocks noGrp="1"/>
          </p:cNvSpPr>
          <p:nvPr>
            <p:ph type="title"/>
          </p:nvPr>
        </p:nvSpPr>
        <p:spPr>
          <a:prstGeom prst="rect">
            <a:avLst/>
          </a:prstGeom>
        </p:spPr>
        <p:txBody>
          <a:bodyPr>
            <a:normAutofit/>
          </a:bodyPr>
          <a:lstStyle/>
          <a:p>
            <a:r>
              <a:rPr lang="en-US" dirty="0"/>
              <a:t>What does the Legislation say ?</a:t>
            </a:r>
            <a:endParaRPr dirty="0"/>
          </a:p>
        </p:txBody>
      </p:sp>
      <p:sp>
        <p:nvSpPr>
          <p:cNvPr id="111" name="Line">
            <a:extLst>
              <a:ext uri="{FF2B5EF4-FFF2-40B4-BE49-F238E27FC236}">
                <a16:creationId xmlns:a16="http://schemas.microsoft.com/office/drawing/2014/main" id="{E74AEAC0-6E40-FB33-EEEE-EC5D8E1CF706}"/>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5B680D36-1BA7-F2C8-8770-5436A78509B8}"/>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8100929F-B548-2098-7EE2-88EC27877338}"/>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15</a:t>
            </a:fld>
            <a:endParaRPr/>
          </a:p>
        </p:txBody>
      </p:sp>
      <p:pic>
        <p:nvPicPr>
          <p:cNvPr id="8" name="Picture 7">
            <a:extLst>
              <a:ext uri="{FF2B5EF4-FFF2-40B4-BE49-F238E27FC236}">
                <a16:creationId xmlns:a16="http://schemas.microsoft.com/office/drawing/2014/main" id="{1EE77428-734A-B56E-01FD-715F33466CFE}"/>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E0370305-2F1A-3F96-3171-02B3A31C1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13771769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8F62-EA03-9BA2-F8C9-730ADA4C512F}"/>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E9D42692-2B31-63BB-3B01-F3E5B559F03F}"/>
              </a:ext>
            </a:extLst>
          </p:cNvPr>
          <p:cNvSpPr txBox="1">
            <a:spLocks noGrp="1"/>
          </p:cNvSpPr>
          <p:nvPr>
            <p:ph type="body" idx="1"/>
          </p:nvPr>
        </p:nvSpPr>
        <p:spPr>
          <a:xfrm>
            <a:off x="698499" y="3234575"/>
            <a:ext cx="11607801" cy="5123817"/>
          </a:xfrm>
          <a:prstGeom prst="rect">
            <a:avLst/>
          </a:prstGeom>
        </p:spPr>
        <p:txBody>
          <a:bodyPr>
            <a:normAutofit/>
          </a:bodyPr>
          <a:lstStyle/>
          <a:p>
            <a:pPr marL="0" indent="0" fontAlgn="base">
              <a:buNone/>
            </a:pPr>
            <a:r>
              <a:rPr lang="en-GB" sz="3600" dirty="0">
                <a:effectLst/>
                <a:latin typeface="Times New Roman" panose="02020603050405020304" pitchFamily="18" charset="0"/>
                <a:ea typeface="Calibri" panose="020F0502020204030204" pitchFamily="34" charset="0"/>
              </a:rPr>
              <a:t>“</a:t>
            </a:r>
            <a:r>
              <a:rPr lang="en-GB" sz="3200" dirty="0">
                <a:effectLst/>
                <a:latin typeface="Times New Roman" panose="02020603050405020304" pitchFamily="18" charset="0"/>
                <a:ea typeface="Calibri" panose="020F0502020204030204" pitchFamily="34" charset="0"/>
              </a:rPr>
              <a:t>Member States shall take appropriate regulatory measures to remove non-economic barriers to building renovation. With regard to buildings with more than one building unit, such measures may include removing unanimity requirements in co-ownership structures, or allowing co-ownership structures to be direct recipients of financial support</a:t>
            </a:r>
            <a:r>
              <a:rPr lang="en-GB" sz="3600" dirty="0">
                <a:effectLst/>
                <a:latin typeface="Times New Roman" panose="02020603050405020304" pitchFamily="18" charset="0"/>
                <a:ea typeface="Calibri" panose="020F0502020204030204" pitchFamily="34" charset="0"/>
              </a:rPr>
              <a:t>”</a:t>
            </a:r>
            <a:endParaRPr lang="en-GB" sz="3600" dirty="0"/>
          </a:p>
        </p:txBody>
      </p:sp>
      <p:sp>
        <p:nvSpPr>
          <p:cNvPr id="109" name="Slide Subtitle">
            <a:extLst>
              <a:ext uri="{FF2B5EF4-FFF2-40B4-BE49-F238E27FC236}">
                <a16:creationId xmlns:a16="http://schemas.microsoft.com/office/drawing/2014/main" id="{F6F129FF-166F-EC87-F4C9-587C2AAA143D}"/>
              </a:ext>
            </a:extLst>
          </p:cNvPr>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r>
              <a:rPr lang="en-GB" dirty="0"/>
              <a:t>Clearly the recast foresees the Irish Government Funding renovation</a:t>
            </a:r>
          </a:p>
          <a:p>
            <a:r>
              <a:rPr lang="en-GB" dirty="0"/>
              <a:t>Article 15 Section 2</a:t>
            </a:r>
            <a:endParaRPr dirty="0"/>
          </a:p>
        </p:txBody>
      </p:sp>
      <p:sp>
        <p:nvSpPr>
          <p:cNvPr id="110" name="Slide Title">
            <a:extLst>
              <a:ext uri="{FF2B5EF4-FFF2-40B4-BE49-F238E27FC236}">
                <a16:creationId xmlns:a16="http://schemas.microsoft.com/office/drawing/2014/main" id="{363CE2F1-3617-7A2E-6496-8010B2C93113}"/>
              </a:ext>
            </a:extLst>
          </p:cNvPr>
          <p:cNvSpPr txBox="1">
            <a:spLocks noGrp="1"/>
          </p:cNvSpPr>
          <p:nvPr>
            <p:ph type="title"/>
          </p:nvPr>
        </p:nvSpPr>
        <p:spPr>
          <a:prstGeom prst="rect">
            <a:avLst/>
          </a:prstGeom>
        </p:spPr>
        <p:txBody>
          <a:bodyPr>
            <a:normAutofit/>
          </a:bodyPr>
          <a:lstStyle/>
          <a:p>
            <a:r>
              <a:rPr lang="en-US" dirty="0"/>
              <a:t>What does the Legislation say ?</a:t>
            </a:r>
            <a:endParaRPr dirty="0"/>
          </a:p>
        </p:txBody>
      </p:sp>
      <p:sp>
        <p:nvSpPr>
          <p:cNvPr id="111" name="Line">
            <a:extLst>
              <a:ext uri="{FF2B5EF4-FFF2-40B4-BE49-F238E27FC236}">
                <a16:creationId xmlns:a16="http://schemas.microsoft.com/office/drawing/2014/main" id="{BE8AA701-DE2E-8271-2CA4-7A16942754C3}"/>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BC479975-99E8-641A-BE38-6D275C99C1B6}"/>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55BABC89-0FA0-02AF-F7B5-F5A71E3D255B}"/>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16</a:t>
            </a:fld>
            <a:endParaRPr/>
          </a:p>
        </p:txBody>
      </p:sp>
      <p:pic>
        <p:nvPicPr>
          <p:cNvPr id="8" name="Picture 7">
            <a:extLst>
              <a:ext uri="{FF2B5EF4-FFF2-40B4-BE49-F238E27FC236}">
                <a16:creationId xmlns:a16="http://schemas.microsoft.com/office/drawing/2014/main" id="{73FCA3D7-5ECC-BDB9-573F-1AE55AB7E264}"/>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6F3C90FD-7FBC-DBC6-F34D-6A191AF15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1463752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57D3-F0F2-058E-76C9-2DA3CE834616}"/>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06A1038E-6F92-F409-EEB0-D0C61E73C336}"/>
              </a:ext>
            </a:extLst>
          </p:cNvPr>
          <p:cNvSpPr txBox="1">
            <a:spLocks noGrp="1"/>
          </p:cNvSpPr>
          <p:nvPr>
            <p:ph type="body" idx="1"/>
          </p:nvPr>
        </p:nvSpPr>
        <p:spPr>
          <a:xfrm>
            <a:off x="698499" y="3234575"/>
            <a:ext cx="11607801" cy="5123817"/>
          </a:xfrm>
          <a:prstGeom prst="rect">
            <a:avLst/>
          </a:prstGeom>
        </p:spPr>
        <p:txBody>
          <a:bodyPr>
            <a:normAutofit/>
          </a:bodyPr>
          <a:lstStyle/>
          <a:p>
            <a:pPr marL="0" indent="0" fontAlgn="base">
              <a:buNone/>
            </a:pPr>
            <a:r>
              <a:rPr lang="en-GB" sz="3600" dirty="0">
                <a:effectLst/>
                <a:latin typeface="Times New Roman" panose="02020603050405020304" pitchFamily="18" charset="0"/>
                <a:ea typeface="Calibri" panose="020F0502020204030204" pitchFamily="34" charset="0"/>
              </a:rPr>
              <a:t>“Member States shall make best cost-effective use of national financing and financing available established at Union level, in particular the Recovery and Resilience Facility, the Social Climate Fund, cohesion policy funds, </a:t>
            </a:r>
            <a:r>
              <a:rPr lang="en-GB" sz="3600" dirty="0" err="1">
                <a:effectLst/>
                <a:latin typeface="Times New Roman" panose="02020603050405020304" pitchFamily="18" charset="0"/>
                <a:ea typeface="Calibri" panose="020F0502020204030204" pitchFamily="34" charset="0"/>
              </a:rPr>
              <a:t>InvestEU</a:t>
            </a:r>
            <a:r>
              <a:rPr lang="en-GB" sz="3600" dirty="0">
                <a:effectLst/>
                <a:latin typeface="Times New Roman" panose="02020603050405020304" pitchFamily="18" charset="0"/>
                <a:ea typeface="Calibri" panose="020F0502020204030204" pitchFamily="34" charset="0"/>
              </a:rPr>
              <a:t>, auctioning revenues from emission trading pursuant to Directive 2003/87/EC [amended ETS] and other public funding sources”</a:t>
            </a:r>
            <a:endParaRPr lang="en-GB" sz="3600" dirty="0"/>
          </a:p>
        </p:txBody>
      </p:sp>
      <p:sp>
        <p:nvSpPr>
          <p:cNvPr id="109" name="Slide Subtitle">
            <a:extLst>
              <a:ext uri="{FF2B5EF4-FFF2-40B4-BE49-F238E27FC236}">
                <a16:creationId xmlns:a16="http://schemas.microsoft.com/office/drawing/2014/main" id="{DCAF3B73-93F4-6174-4B68-3AFECF82EA5B}"/>
              </a:ext>
            </a:extLst>
          </p:cNvPr>
          <p:cNvSpPr txBox="1">
            <a:spLocks noGrp="1"/>
          </p:cNvSpPr>
          <p:nvPr>
            <p:ph type="body" idx="21"/>
          </p:nvPr>
        </p:nvSpPr>
        <p:spPr>
          <a:xfrm>
            <a:off x="698500" y="1412977"/>
            <a:ext cx="11607801" cy="84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r>
              <a:rPr lang="en-GB" dirty="0"/>
              <a:t>EU Grant s renovation</a:t>
            </a:r>
          </a:p>
          <a:p>
            <a:r>
              <a:rPr lang="en-GB" dirty="0"/>
              <a:t>Article 15 Section 3</a:t>
            </a:r>
            <a:endParaRPr dirty="0"/>
          </a:p>
        </p:txBody>
      </p:sp>
      <p:sp>
        <p:nvSpPr>
          <p:cNvPr id="110" name="Slide Title">
            <a:extLst>
              <a:ext uri="{FF2B5EF4-FFF2-40B4-BE49-F238E27FC236}">
                <a16:creationId xmlns:a16="http://schemas.microsoft.com/office/drawing/2014/main" id="{058B8A7F-DAFC-46D5-D012-AA655041789C}"/>
              </a:ext>
            </a:extLst>
          </p:cNvPr>
          <p:cNvSpPr txBox="1">
            <a:spLocks noGrp="1"/>
          </p:cNvSpPr>
          <p:nvPr>
            <p:ph type="title"/>
          </p:nvPr>
        </p:nvSpPr>
        <p:spPr>
          <a:prstGeom prst="rect">
            <a:avLst/>
          </a:prstGeom>
        </p:spPr>
        <p:txBody>
          <a:bodyPr>
            <a:normAutofit/>
          </a:bodyPr>
          <a:lstStyle/>
          <a:p>
            <a:r>
              <a:rPr lang="en-US" dirty="0"/>
              <a:t>EU Grants</a:t>
            </a:r>
            <a:endParaRPr dirty="0"/>
          </a:p>
        </p:txBody>
      </p:sp>
      <p:sp>
        <p:nvSpPr>
          <p:cNvPr id="111" name="Line">
            <a:extLst>
              <a:ext uri="{FF2B5EF4-FFF2-40B4-BE49-F238E27FC236}">
                <a16:creationId xmlns:a16="http://schemas.microsoft.com/office/drawing/2014/main" id="{CED96EE3-7AC5-A64F-7A9F-B4E369EC7CE5}"/>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4BFA2475-3336-A299-4556-F0E8D53B717E}"/>
              </a:ext>
            </a:extLst>
          </p:cNvPr>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B3AD41E6-0671-5C48-ED70-5D7D01462DFE}"/>
              </a:ext>
            </a:extLst>
          </p:cNvPr>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17</a:t>
            </a:fld>
            <a:endParaRPr/>
          </a:p>
        </p:txBody>
      </p:sp>
      <p:pic>
        <p:nvPicPr>
          <p:cNvPr id="8" name="Picture 7">
            <a:extLst>
              <a:ext uri="{FF2B5EF4-FFF2-40B4-BE49-F238E27FC236}">
                <a16:creationId xmlns:a16="http://schemas.microsoft.com/office/drawing/2014/main" id="{0F4B2EF2-468E-8C8E-EFF3-D4DFE52B2631}"/>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813CC714-79A0-9A74-74AA-4D729BE49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21305672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normAutofit/>
          </a:bodyPr>
          <a:lstStyle/>
          <a:p>
            <a:pPr marL="514350" indent="-514350" fontAlgn="base">
              <a:buFont typeface="+mj-lt"/>
              <a:buAutoNum type="arabicPeriod"/>
            </a:pPr>
            <a:r>
              <a:rPr lang="en-GB" dirty="0"/>
              <a:t>EU Grants for retrofitting – are these proscriptive enough?</a:t>
            </a:r>
          </a:p>
          <a:p>
            <a:pPr marL="514350" indent="-514350" fontAlgn="base">
              <a:buFont typeface="+mj-lt"/>
              <a:buAutoNum type="arabicPeriod"/>
            </a:pPr>
            <a:r>
              <a:rPr lang="en-GB" dirty="0"/>
              <a:t>Irish Government to underwrite Retrofitting </a:t>
            </a:r>
            <a:r>
              <a:rPr lang="en-GB" dirty="0" err="1"/>
              <a:t>costs?Ready</a:t>
            </a:r>
            <a:r>
              <a:rPr lang="en-GB" dirty="0"/>
              <a:t>??</a:t>
            </a:r>
          </a:p>
          <a:p>
            <a:pPr marL="514350" indent="-514350" fontAlgn="base">
              <a:buFont typeface="+mj-lt"/>
              <a:buAutoNum type="arabicPeriod"/>
            </a:pPr>
            <a:r>
              <a:rPr lang="en-GB" dirty="0"/>
              <a:t>SEAI the Grantor?- Traditionally slow/heavy criteria to qualify- can they be the Governments vehicle for Financial support??</a:t>
            </a:r>
          </a:p>
          <a:p>
            <a:pPr marL="0" indent="0" fontAlgn="base">
              <a:buNone/>
            </a:pPr>
            <a:r>
              <a:rPr lang="en-GB" dirty="0"/>
              <a:t>Commercial property may prove too costly to retrofit whereas repurposed as  Residential may attract grants and be attractive to the Government in reaching Housing for all targets – depends on how this is tackled. Commercial retrofits should also qualify</a:t>
            </a:r>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dirty="0"/>
              <a:t>Issues facing the implementation of the recast of the Directive</a:t>
            </a:r>
            <a:endParaRPr dirty="0"/>
          </a:p>
        </p:txBody>
      </p:sp>
      <p:sp>
        <p:nvSpPr>
          <p:cNvPr id="110" name="Slide Title"/>
          <p:cNvSpPr txBox="1">
            <a:spLocks noGrp="1"/>
          </p:cNvSpPr>
          <p:nvPr>
            <p:ph type="title"/>
          </p:nvPr>
        </p:nvSpPr>
        <p:spPr>
          <a:prstGeom prst="rect">
            <a:avLst/>
          </a:prstGeom>
        </p:spPr>
        <p:txBody>
          <a:bodyPr>
            <a:normAutofit/>
          </a:bodyPr>
          <a:lstStyle/>
          <a:p>
            <a:r>
              <a:rPr lang="en-US" dirty="0"/>
              <a:t>Potential issues</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18</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1843A39F-56A1-B725-55BD-F77AE85FB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34898100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51C2-62AA-8024-F7F6-869F4C395B17}"/>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56C5E759-03AA-5DFB-D617-D9553D40FB8D}"/>
              </a:ext>
            </a:extLst>
          </p:cNvPr>
          <p:cNvSpPr txBox="1">
            <a:spLocks noGrp="1"/>
          </p:cNvSpPr>
          <p:nvPr>
            <p:ph type="body" idx="1"/>
          </p:nvPr>
        </p:nvSpPr>
        <p:spPr>
          <a:xfrm>
            <a:off x="698499" y="3234575"/>
            <a:ext cx="11607801" cy="5123817"/>
          </a:xfrm>
          <a:prstGeom prst="rect">
            <a:avLst/>
          </a:prstGeom>
        </p:spPr>
        <p:txBody>
          <a:bodyPr>
            <a:normAutofit/>
          </a:bodyPr>
          <a:lstStyle/>
          <a:p>
            <a:pPr marL="514350" indent="-514350" fontAlgn="base">
              <a:buFont typeface="+mj-lt"/>
              <a:buAutoNum type="arabicPeriod"/>
            </a:pPr>
            <a:r>
              <a:rPr lang="en-GB" dirty="0"/>
              <a:t>Timing – Legislation due to pass April 24</a:t>
            </a:r>
          </a:p>
          <a:p>
            <a:pPr marL="514350" indent="-514350" fontAlgn="base">
              <a:buFont typeface="+mj-lt"/>
              <a:buAutoNum type="arabicPeriod"/>
            </a:pPr>
            <a:r>
              <a:rPr lang="en-GB" dirty="0"/>
              <a:t>Irish Government to put into legislation 2025??</a:t>
            </a:r>
          </a:p>
          <a:p>
            <a:pPr marL="514350" indent="-514350" fontAlgn="base">
              <a:buFont typeface="+mj-lt"/>
              <a:buAutoNum type="arabicPeriod"/>
            </a:pPr>
            <a:r>
              <a:rPr lang="en-GB" dirty="0"/>
              <a:t>Minimising the time to achieve criteria due to prolongation in the </a:t>
            </a:r>
            <a:r>
              <a:rPr lang="en-GB"/>
              <a:t>legislative process</a:t>
            </a:r>
            <a:endParaRPr lang="en-GB" dirty="0"/>
          </a:p>
        </p:txBody>
      </p:sp>
      <p:sp>
        <p:nvSpPr>
          <p:cNvPr id="109" name="Slide Subtitle">
            <a:extLst>
              <a:ext uri="{FF2B5EF4-FFF2-40B4-BE49-F238E27FC236}">
                <a16:creationId xmlns:a16="http://schemas.microsoft.com/office/drawing/2014/main" id="{3869AE71-04FA-67B6-8934-1D84946233A3}"/>
              </a:ext>
            </a:extLst>
          </p:cNvPr>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dirty="0"/>
              <a:t>Issues facing the implementation of the recast of the Directive</a:t>
            </a:r>
            <a:endParaRPr dirty="0"/>
          </a:p>
        </p:txBody>
      </p:sp>
      <p:sp>
        <p:nvSpPr>
          <p:cNvPr id="110" name="Slide Title">
            <a:extLst>
              <a:ext uri="{FF2B5EF4-FFF2-40B4-BE49-F238E27FC236}">
                <a16:creationId xmlns:a16="http://schemas.microsoft.com/office/drawing/2014/main" id="{F6D447B9-B56A-FF3F-BBA1-58900F37CFAB}"/>
              </a:ext>
            </a:extLst>
          </p:cNvPr>
          <p:cNvSpPr txBox="1">
            <a:spLocks noGrp="1"/>
          </p:cNvSpPr>
          <p:nvPr>
            <p:ph type="title"/>
          </p:nvPr>
        </p:nvSpPr>
        <p:spPr>
          <a:prstGeom prst="rect">
            <a:avLst/>
          </a:prstGeom>
        </p:spPr>
        <p:txBody>
          <a:bodyPr>
            <a:normAutofit/>
          </a:bodyPr>
          <a:lstStyle/>
          <a:p>
            <a:r>
              <a:rPr lang="en-US" dirty="0"/>
              <a:t>Potential issues</a:t>
            </a:r>
            <a:endParaRPr dirty="0"/>
          </a:p>
        </p:txBody>
      </p:sp>
      <p:sp>
        <p:nvSpPr>
          <p:cNvPr id="111" name="Line">
            <a:extLst>
              <a:ext uri="{FF2B5EF4-FFF2-40B4-BE49-F238E27FC236}">
                <a16:creationId xmlns:a16="http://schemas.microsoft.com/office/drawing/2014/main" id="{3F528C39-E689-B50B-C690-3922A9BBF5FD}"/>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B3560BD2-374F-EF1B-48D6-9DACF44AA9D0}"/>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8EF66001-F134-2005-A765-9865A6294E8A}"/>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19</a:t>
            </a:fld>
            <a:endParaRPr/>
          </a:p>
        </p:txBody>
      </p:sp>
      <p:pic>
        <p:nvPicPr>
          <p:cNvPr id="8" name="Picture 7">
            <a:extLst>
              <a:ext uri="{FF2B5EF4-FFF2-40B4-BE49-F238E27FC236}">
                <a16:creationId xmlns:a16="http://schemas.microsoft.com/office/drawing/2014/main" id="{4264B640-B322-C511-E3B4-178D4A27F547}"/>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94C2130E-8ADB-5648-F474-532E09C35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31601167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lstStyle/>
          <a:p>
            <a:pPr fontAlgn="base"/>
            <a:r>
              <a:rPr lang="en-GB" dirty="0"/>
              <a:t>History – Refresher for all</a:t>
            </a:r>
          </a:p>
          <a:p>
            <a:pPr fontAlgn="base"/>
            <a:r>
              <a:rPr lang="en-GB" dirty="0"/>
              <a:t>Changes for the recast- Key and Core aspects</a:t>
            </a:r>
          </a:p>
          <a:p>
            <a:pPr fontAlgn="base"/>
            <a:r>
              <a:rPr lang="en-GB" dirty="0"/>
              <a:t>Outcome and Future matters-Legislation and Grants</a:t>
            </a:r>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p>
            <a:r>
              <a:rPr lang="en-GB" dirty="0"/>
              <a:t>This presentation will focus on key aspects following the recent recast of the EPBD due to in legislation by March 24</a:t>
            </a:r>
            <a:endParaRPr dirty="0"/>
          </a:p>
        </p:txBody>
      </p:sp>
      <p:sp>
        <p:nvSpPr>
          <p:cNvPr id="110" name="Slide Title"/>
          <p:cNvSpPr txBox="1">
            <a:spLocks noGrp="1"/>
          </p:cNvSpPr>
          <p:nvPr>
            <p:ph type="title"/>
          </p:nvPr>
        </p:nvSpPr>
        <p:spPr>
          <a:prstGeom prst="rect">
            <a:avLst/>
          </a:prstGeom>
        </p:spPr>
        <p:txBody>
          <a:bodyPr/>
          <a:lstStyle/>
          <a:p>
            <a:r>
              <a:rPr lang="en-US" dirty="0"/>
              <a:t>Overview</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2</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2" name="Picture 1" descr="Logo&#10;&#10;Description automatically generated">
            <a:extLst>
              <a:ext uri="{FF2B5EF4-FFF2-40B4-BE49-F238E27FC236}">
                <a16:creationId xmlns:a16="http://schemas.microsoft.com/office/drawing/2014/main" id="{37C10667-A9AD-CB48-E8F7-F25EAF492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web-w2560xh1440px_0000s_0000_white-abstract-structure-rectangles-blue-flat.jpg" descr="web-w2560xh1440px_0000s_0000_white-abstract-structure-rectangles-blue-flat.jpg"/>
          <p:cNvPicPr>
            <a:picLocks noChangeAspect="1"/>
          </p:cNvPicPr>
          <p:nvPr/>
        </p:nvPicPr>
        <p:blipFill>
          <a:blip r:embed="rId2">
            <a:alphaModFix amt="93469"/>
          </a:blip>
          <a:srcRect l="25100" b="142"/>
          <a:stretch>
            <a:fillRect/>
          </a:stretch>
        </p:blipFill>
        <p:spPr>
          <a:xfrm>
            <a:off x="0" y="793"/>
            <a:ext cx="13004800" cy="9752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741" y="18999"/>
                </a:lnTo>
                <a:lnTo>
                  <a:pt x="21600" y="21600"/>
                </a:lnTo>
                <a:lnTo>
                  <a:pt x="21600" y="0"/>
                </a:lnTo>
                <a:lnTo>
                  <a:pt x="0" y="0"/>
                </a:lnTo>
                <a:close/>
              </a:path>
            </a:pathLst>
          </a:custGeom>
          <a:ln w="12700">
            <a:miter lim="400000"/>
          </a:ln>
          <a:effectLst>
            <a:outerShdw blurRad="190500" dist="8455" dir="5400000" rotWithShape="0">
              <a:srgbClr val="000000"/>
            </a:outerShdw>
          </a:effectLst>
        </p:spPr>
      </p:pic>
      <p:sp>
        <p:nvSpPr>
          <p:cNvPr id="144" name="Closing Title"/>
          <p:cNvSpPr txBox="1">
            <a:spLocks noGrp="1"/>
          </p:cNvSpPr>
          <p:nvPr>
            <p:ph type="title"/>
          </p:nvPr>
        </p:nvSpPr>
        <p:spPr>
          <a:prstGeom prst="rect">
            <a:avLst/>
          </a:prstGeom>
        </p:spPr>
        <p:txBody>
          <a:bodyPr/>
          <a:lstStyle/>
          <a:p>
            <a:r>
              <a:rPr lang="en-US" dirty="0"/>
              <a:t>Q &amp; A’s</a:t>
            </a:r>
            <a:endParaRPr dirty="0"/>
          </a:p>
        </p:txBody>
      </p:sp>
      <p:sp>
        <p:nvSpPr>
          <p:cNvPr id="145" name="www.anisorian.com"/>
          <p:cNvSpPr txBox="1"/>
          <p:nvPr/>
        </p:nvSpPr>
        <p:spPr>
          <a:xfrm>
            <a:off x="5007813" y="7059149"/>
            <a:ext cx="298917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normAutofit/>
          </a:bodyPr>
          <a:lstStyle>
            <a:lvl1pPr defTabSz="587022">
              <a:defRPr sz="2400">
                <a:solidFill>
                  <a:srgbClr val="8BB5C6"/>
                </a:solidFill>
                <a:latin typeface="Merriweather Sans Regular Light"/>
                <a:ea typeface="Merriweather Sans Regular Light"/>
                <a:cs typeface="Merriweather Sans Regular Light"/>
                <a:sym typeface="Merriweather Sans Regular Light"/>
              </a:defRPr>
            </a:lvl1pPr>
          </a:lstStyle>
          <a:p>
            <a:r>
              <a:t>www.anisorian.com</a:t>
            </a:r>
          </a:p>
        </p:txBody>
      </p:sp>
      <p:pic>
        <p:nvPicPr>
          <p:cNvPr id="146" name="Anisorian-logo_white.png" descr="Anisorian-logo_white.png"/>
          <p:cNvPicPr>
            <a:picLocks noChangeAspect="1"/>
          </p:cNvPicPr>
          <p:nvPr/>
        </p:nvPicPr>
        <p:blipFill>
          <a:blip r:embed="rId3"/>
          <a:stretch>
            <a:fillRect/>
          </a:stretch>
        </p:blipFill>
        <p:spPr>
          <a:xfrm>
            <a:off x="4606487" y="1039938"/>
            <a:ext cx="3791827" cy="1390908"/>
          </a:xfrm>
          <a:prstGeom prst="rect">
            <a:avLst/>
          </a:prstGeom>
          <a:ln w="12700">
            <a:miter lim="400000"/>
          </a:ln>
        </p:spPr>
      </p:pic>
      <p:pic>
        <p:nvPicPr>
          <p:cNvPr id="6" name="Picture 5">
            <a:extLst>
              <a:ext uri="{FF2B5EF4-FFF2-40B4-BE49-F238E27FC236}">
                <a16:creationId xmlns:a16="http://schemas.microsoft.com/office/drawing/2014/main" id="{F1BDC6C2-15BE-3145-8957-92E48A037CA8}"/>
              </a:ext>
            </a:extLst>
          </p:cNvPr>
          <p:cNvPicPr>
            <a:picLocks noChangeAspect="1"/>
          </p:cNvPicPr>
          <p:nvPr/>
        </p:nvPicPr>
        <p:blipFill>
          <a:blip r:embed="rId4"/>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7E671C82-F97F-576C-DC91-91A1DA31F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normAutofit/>
          </a:bodyPr>
          <a:lstStyle/>
          <a:p>
            <a:pPr fontAlgn="base"/>
            <a:r>
              <a:rPr lang="en-GB" dirty="0"/>
              <a:t>Previously versions of 2010 and 2018 provided</a:t>
            </a:r>
          </a:p>
          <a:p>
            <a:pPr fontAlgn="base"/>
            <a:r>
              <a:rPr lang="en-GB" dirty="0"/>
              <a:t>Production of Energy Performance Certificates (EPCs BERs) as a condition for sale</a:t>
            </a:r>
          </a:p>
          <a:p>
            <a:pPr fontAlgn="base"/>
            <a:r>
              <a:rPr lang="en-GB" dirty="0">
                <a:solidFill>
                  <a:srgbClr val="FF0000"/>
                </a:solidFill>
              </a:rPr>
              <a:t>Nearly</a:t>
            </a:r>
            <a:r>
              <a:rPr lang="en-GB" dirty="0"/>
              <a:t> Zero Energy Buildings (</a:t>
            </a:r>
            <a:r>
              <a:rPr lang="en-GB" dirty="0" err="1">
                <a:solidFill>
                  <a:srgbClr val="FF0000"/>
                </a:solidFill>
              </a:rPr>
              <a:t>nZEB</a:t>
            </a:r>
            <a:r>
              <a:rPr lang="en-GB" dirty="0"/>
              <a:t>) standard</a:t>
            </a:r>
          </a:p>
          <a:p>
            <a:pPr fontAlgn="base"/>
            <a:r>
              <a:rPr lang="en-GB" dirty="0"/>
              <a:t>Long term renovation Strategies</a:t>
            </a:r>
          </a:p>
          <a:p>
            <a:pPr fontAlgn="base"/>
            <a:endParaRPr lang="en-GB" dirty="0"/>
          </a:p>
          <a:p>
            <a:pPr marL="0" indent="0" fontAlgn="base">
              <a:buNone/>
            </a:pPr>
            <a:endParaRPr lang="en-GB" dirty="0"/>
          </a:p>
        </p:txBody>
      </p:sp>
      <p:sp>
        <p:nvSpPr>
          <p:cNvPr id="110" name="Slide Title"/>
          <p:cNvSpPr txBox="1">
            <a:spLocks noGrp="1"/>
          </p:cNvSpPr>
          <p:nvPr>
            <p:ph type="title"/>
          </p:nvPr>
        </p:nvSpPr>
        <p:spPr>
          <a:prstGeom prst="rect">
            <a:avLst/>
          </a:prstGeom>
        </p:spPr>
        <p:txBody>
          <a:bodyPr>
            <a:normAutofit fontScale="90000"/>
          </a:bodyPr>
          <a:lstStyle/>
          <a:p>
            <a:r>
              <a:rPr lang="en-US" dirty="0"/>
              <a:t>History of the Energy Performance of Buildings Directive</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3</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2" name="Picture 1" descr="Logo&#10;&#10;Description automatically generated">
            <a:extLst>
              <a:ext uri="{FF2B5EF4-FFF2-40B4-BE49-F238E27FC236}">
                <a16:creationId xmlns:a16="http://schemas.microsoft.com/office/drawing/2014/main" id="{B45E05DD-04A1-61A0-71E4-71BEDBDAB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41826102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normAutofit/>
          </a:bodyPr>
          <a:lstStyle/>
          <a:p>
            <a:pPr fontAlgn="base"/>
            <a:r>
              <a:rPr lang="en-GB" dirty="0"/>
              <a:t>Objective “to </a:t>
            </a:r>
            <a:r>
              <a:rPr lang="en-GB" i="1" dirty="0">
                <a:solidFill>
                  <a:srgbClr val="FF0000"/>
                </a:solidFill>
              </a:rPr>
              <a:t>substantially</a:t>
            </a:r>
            <a:r>
              <a:rPr lang="en-GB" dirty="0"/>
              <a:t> reduce CHG emissions and energy consumption in the building sector by 2030” (Note we are in 2024 now!!)</a:t>
            </a:r>
          </a:p>
          <a:p>
            <a:pPr marL="0" indent="0" fontAlgn="base">
              <a:buNone/>
            </a:pPr>
            <a:endParaRPr lang="en-GB" dirty="0"/>
          </a:p>
          <a:p>
            <a:pPr fontAlgn="base"/>
            <a:r>
              <a:rPr lang="en-GB" dirty="0"/>
              <a:t>“To set a long term vision for an EU Building Sector that is climate neutral by 2050”</a:t>
            </a:r>
          </a:p>
          <a:p>
            <a:pPr marL="0" indent="0" fontAlgn="base">
              <a:buNone/>
            </a:pPr>
            <a:endParaRPr lang="en-GB" dirty="0"/>
          </a:p>
          <a:p>
            <a:pPr marL="0" indent="0" fontAlgn="base">
              <a:buNone/>
            </a:pPr>
            <a:endParaRPr lang="en-GB" dirty="0"/>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r>
              <a:rPr lang="en-GB" dirty="0"/>
              <a:t>The EU recognised change was NOT happening as quickly and Revised objectives were required</a:t>
            </a:r>
            <a:endParaRPr dirty="0"/>
          </a:p>
        </p:txBody>
      </p:sp>
      <p:sp>
        <p:nvSpPr>
          <p:cNvPr id="110" name="Slide Title"/>
          <p:cNvSpPr txBox="1">
            <a:spLocks noGrp="1"/>
          </p:cNvSpPr>
          <p:nvPr>
            <p:ph type="title"/>
          </p:nvPr>
        </p:nvSpPr>
        <p:spPr>
          <a:prstGeom prst="rect">
            <a:avLst/>
          </a:prstGeom>
        </p:spPr>
        <p:txBody>
          <a:bodyPr>
            <a:normAutofit fontScale="90000"/>
          </a:bodyPr>
          <a:lstStyle/>
          <a:p>
            <a:r>
              <a:rPr lang="en-US" dirty="0"/>
              <a:t>Changes Needed to Recast the Directive</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4</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2" name="Picture 1" descr="Logo&#10;&#10;Description automatically generated">
            <a:extLst>
              <a:ext uri="{FF2B5EF4-FFF2-40B4-BE49-F238E27FC236}">
                <a16:creationId xmlns:a16="http://schemas.microsoft.com/office/drawing/2014/main" id="{71C4E510-38DD-C095-8CEE-BC827F372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6304477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E95F-A628-E05F-44FD-9A6AF7E26667}"/>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501C8CD9-C835-22F5-965D-91EEFD965FED}"/>
              </a:ext>
            </a:extLst>
          </p:cNvPr>
          <p:cNvSpPr txBox="1">
            <a:spLocks noGrp="1"/>
          </p:cNvSpPr>
          <p:nvPr>
            <p:ph type="body" idx="1"/>
          </p:nvPr>
        </p:nvSpPr>
        <p:spPr>
          <a:xfrm>
            <a:off x="698499" y="1646172"/>
            <a:ext cx="11424227" cy="6735828"/>
          </a:xfrm>
          <a:prstGeom prst="rect">
            <a:avLst/>
          </a:prstGeom>
        </p:spPr>
        <p:txBody>
          <a:bodyPr>
            <a:normAutofit fontScale="92500" lnSpcReduction="10000"/>
          </a:bodyPr>
          <a:lstStyle/>
          <a:p>
            <a:pPr algn="l"/>
            <a:r>
              <a:rPr lang="en-US" dirty="0">
                <a:solidFill>
                  <a:srgbClr val="FF0000"/>
                </a:solidFill>
                <a:effectLst/>
              </a:rPr>
              <a:t>Other measures </a:t>
            </a:r>
            <a:r>
              <a:rPr lang="en-US" dirty="0">
                <a:solidFill>
                  <a:srgbClr val="404040"/>
                </a:solidFill>
                <a:effectLst/>
              </a:rPr>
              <a:t>in the revised EPBD include</a:t>
            </a:r>
          </a:p>
          <a:p>
            <a:pPr algn="l">
              <a:buFont typeface="Arial" panose="020B0604020202020204" pitchFamily="34" charset="0"/>
              <a:buChar char="•"/>
            </a:pPr>
            <a:r>
              <a:rPr lang="en-US" dirty="0">
                <a:solidFill>
                  <a:srgbClr val="404040"/>
                </a:solidFill>
                <a:effectLst/>
              </a:rPr>
              <a:t>the gradual introduction of minimum energy performance standards for non-residential buildings to support the renovation of buildings with the lowest energy performance</a:t>
            </a:r>
          </a:p>
          <a:p>
            <a:pPr algn="l">
              <a:buFont typeface="Arial" panose="020B0604020202020204" pitchFamily="34" charset="0"/>
              <a:buChar char="•"/>
            </a:pPr>
            <a:r>
              <a:rPr lang="en-US" dirty="0">
                <a:solidFill>
                  <a:srgbClr val="404040"/>
                </a:solidFill>
                <a:effectLst/>
              </a:rPr>
              <a:t>national trajectories to reduce the average primary energy use of residential buildings</a:t>
            </a:r>
          </a:p>
          <a:p>
            <a:pPr algn="l">
              <a:buFont typeface="Arial" panose="020B0604020202020204" pitchFamily="34" charset="0"/>
              <a:buChar char="•"/>
            </a:pPr>
            <a:r>
              <a:rPr lang="en-US" dirty="0">
                <a:solidFill>
                  <a:srgbClr val="404040"/>
                </a:solidFill>
                <a:effectLst/>
              </a:rPr>
              <a:t>an enhanced standard for new buildings, including a more ambitious vision for buildings to be zero-emission</a:t>
            </a:r>
          </a:p>
          <a:p>
            <a:pPr algn="l">
              <a:buFont typeface="Arial" panose="020B0604020202020204" pitchFamily="34" charset="0"/>
              <a:buChar char="•"/>
            </a:pPr>
            <a:r>
              <a:rPr lang="en-US" dirty="0">
                <a:solidFill>
                  <a:srgbClr val="404040"/>
                </a:solidFill>
                <a:effectLst/>
              </a:rPr>
              <a:t>enhanced </a:t>
            </a:r>
            <a:r>
              <a:rPr lang="en-US" u="sng" dirty="0">
                <a:solidFill>
                  <a:srgbClr val="004494"/>
                </a:solidFill>
                <a:effectLst/>
                <a:latin typeface="arial" panose="020B0604020202020204" pitchFamily="34" charset="0"/>
                <a:hlinkClick r:id="rId2"/>
              </a:rPr>
              <a:t>long-term renovation strategies</a:t>
            </a:r>
            <a:r>
              <a:rPr lang="en-US" dirty="0">
                <a:solidFill>
                  <a:srgbClr val="404040"/>
                </a:solidFill>
                <a:effectLst/>
              </a:rPr>
              <a:t>, to be renamed national Building Renovation Plans</a:t>
            </a:r>
          </a:p>
          <a:p>
            <a:pPr algn="l">
              <a:buFont typeface="Arial" panose="020B0604020202020204" pitchFamily="34" charset="0"/>
              <a:buChar char="•"/>
            </a:pPr>
            <a:r>
              <a:rPr lang="en-US" dirty="0">
                <a:solidFill>
                  <a:srgbClr val="404040"/>
                </a:solidFill>
                <a:effectLst/>
              </a:rPr>
              <a:t>increased reliability, quality and </a:t>
            </a:r>
            <a:r>
              <a:rPr lang="en-US" dirty="0" err="1">
                <a:solidFill>
                  <a:srgbClr val="404040"/>
                </a:solidFill>
                <a:effectLst/>
              </a:rPr>
              <a:t>digitalisation</a:t>
            </a:r>
            <a:r>
              <a:rPr lang="en-US" dirty="0">
                <a:solidFill>
                  <a:srgbClr val="404040"/>
                </a:solidFill>
                <a:effectLst/>
              </a:rPr>
              <a:t> of </a:t>
            </a:r>
            <a:r>
              <a:rPr lang="en-US" u="sng" dirty="0">
                <a:solidFill>
                  <a:srgbClr val="004494"/>
                </a:solidFill>
                <a:effectLst/>
                <a:latin typeface="arial" panose="020B0604020202020204" pitchFamily="34" charset="0"/>
                <a:hlinkClick r:id="rId3"/>
              </a:rPr>
              <a:t>Energy Performance Certificates</a:t>
            </a:r>
            <a:r>
              <a:rPr lang="en-US" dirty="0">
                <a:solidFill>
                  <a:srgbClr val="404040"/>
                </a:solidFill>
                <a:effectLst/>
              </a:rPr>
              <a:t> with energy performance classes to be based on common criteria</a:t>
            </a:r>
          </a:p>
          <a:p>
            <a:pPr algn="l">
              <a:buFont typeface="Arial" panose="020B0604020202020204" pitchFamily="34" charset="0"/>
              <a:buChar char="•"/>
            </a:pPr>
            <a:r>
              <a:rPr lang="en-US" dirty="0">
                <a:solidFill>
                  <a:srgbClr val="404040"/>
                </a:solidFill>
                <a:effectLst/>
              </a:rPr>
              <a:t>a definition of deep renovation and the introduction of building renovation passports</a:t>
            </a:r>
          </a:p>
          <a:p>
            <a:pPr marL="0" indent="0" fontAlgn="base">
              <a:buNone/>
            </a:pPr>
            <a:endParaRPr lang="en-GB" dirty="0"/>
          </a:p>
          <a:p>
            <a:pPr marL="0" indent="0" fontAlgn="base">
              <a:buNone/>
            </a:pPr>
            <a:endParaRPr lang="en-GB" dirty="0"/>
          </a:p>
        </p:txBody>
      </p:sp>
      <p:sp>
        <p:nvSpPr>
          <p:cNvPr id="110" name="Slide Title">
            <a:extLst>
              <a:ext uri="{FF2B5EF4-FFF2-40B4-BE49-F238E27FC236}">
                <a16:creationId xmlns:a16="http://schemas.microsoft.com/office/drawing/2014/main" id="{75B0EEC4-4F00-A1E3-A413-099D11CB8227}"/>
              </a:ext>
            </a:extLst>
          </p:cNvPr>
          <p:cNvSpPr txBox="1">
            <a:spLocks noGrp="1"/>
          </p:cNvSpPr>
          <p:nvPr>
            <p:ph type="title"/>
          </p:nvPr>
        </p:nvSpPr>
        <p:spPr>
          <a:prstGeom prst="rect">
            <a:avLst/>
          </a:prstGeom>
        </p:spPr>
        <p:txBody>
          <a:bodyPr>
            <a:normAutofit fontScale="90000"/>
          </a:bodyPr>
          <a:lstStyle/>
          <a:p>
            <a:r>
              <a:rPr lang="en-US" dirty="0"/>
              <a:t>Changes Needed to Recast the Directive</a:t>
            </a:r>
            <a:endParaRPr dirty="0"/>
          </a:p>
        </p:txBody>
      </p:sp>
      <p:sp>
        <p:nvSpPr>
          <p:cNvPr id="111" name="Line">
            <a:extLst>
              <a:ext uri="{FF2B5EF4-FFF2-40B4-BE49-F238E27FC236}">
                <a16:creationId xmlns:a16="http://schemas.microsoft.com/office/drawing/2014/main" id="{4732E517-9A43-F182-0EA1-51A7FD16552D}"/>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31505257-5C47-7BD7-AED3-D0497E395E74}"/>
              </a:ext>
            </a:extLst>
          </p:cNvPr>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5C529AFA-AE0F-A51D-5B9D-5149B8D678BB}"/>
              </a:ext>
            </a:extLst>
          </p:cNvPr>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5</a:t>
            </a:fld>
            <a:endParaRPr/>
          </a:p>
        </p:txBody>
      </p:sp>
      <p:pic>
        <p:nvPicPr>
          <p:cNvPr id="8" name="Picture 7">
            <a:extLst>
              <a:ext uri="{FF2B5EF4-FFF2-40B4-BE49-F238E27FC236}">
                <a16:creationId xmlns:a16="http://schemas.microsoft.com/office/drawing/2014/main" id="{F2B70DBF-E5E4-34EE-6EF1-79B4DAC494FE}"/>
              </a:ext>
            </a:extLst>
          </p:cNvPr>
          <p:cNvPicPr>
            <a:picLocks noChangeAspect="1"/>
          </p:cNvPicPr>
          <p:nvPr/>
        </p:nvPicPr>
        <p:blipFill>
          <a:blip r:embed="rId4"/>
          <a:stretch>
            <a:fillRect/>
          </a:stretch>
        </p:blipFill>
        <p:spPr>
          <a:xfrm>
            <a:off x="698499" y="8382000"/>
            <a:ext cx="1467461" cy="683011"/>
          </a:xfrm>
          <a:prstGeom prst="rect">
            <a:avLst/>
          </a:prstGeom>
        </p:spPr>
      </p:pic>
      <p:pic>
        <p:nvPicPr>
          <p:cNvPr id="2" name="Picture 1" descr="Logo&#10;&#10;Description automatically generated">
            <a:extLst>
              <a:ext uri="{FF2B5EF4-FFF2-40B4-BE49-F238E27FC236}">
                <a16:creationId xmlns:a16="http://schemas.microsoft.com/office/drawing/2014/main" id="{0D0B8C41-F135-EDEA-E506-5EA26408E5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6380672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25EF-2CFD-91F8-41F5-CCCB1A4739F5}"/>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AF1A143C-47C3-F41A-9CF3-69219ECA9A67}"/>
              </a:ext>
            </a:extLst>
          </p:cNvPr>
          <p:cNvSpPr txBox="1">
            <a:spLocks noGrp="1"/>
          </p:cNvSpPr>
          <p:nvPr>
            <p:ph type="body" idx="1"/>
          </p:nvPr>
        </p:nvSpPr>
        <p:spPr>
          <a:xfrm>
            <a:off x="698499" y="1646172"/>
            <a:ext cx="11424227" cy="6735828"/>
          </a:xfrm>
          <a:prstGeom prst="rect">
            <a:avLst/>
          </a:prstGeom>
        </p:spPr>
        <p:txBody>
          <a:bodyPr>
            <a:normAutofit/>
          </a:bodyPr>
          <a:lstStyle/>
          <a:p>
            <a:pPr algn="l"/>
            <a:r>
              <a:rPr lang="en-US" dirty="0">
                <a:solidFill>
                  <a:srgbClr val="FF0000"/>
                </a:solidFill>
                <a:effectLst/>
              </a:rPr>
              <a:t>Other measures </a:t>
            </a:r>
            <a:r>
              <a:rPr lang="en-US" dirty="0">
                <a:solidFill>
                  <a:srgbClr val="404040"/>
                </a:solidFill>
                <a:effectLst/>
              </a:rPr>
              <a:t>in the revised EPBD include</a:t>
            </a:r>
          </a:p>
          <a:p>
            <a:pPr algn="l">
              <a:buFont typeface="Arial" panose="020B0604020202020204" pitchFamily="34" charset="0"/>
              <a:buChar char="•"/>
            </a:pPr>
            <a:r>
              <a:rPr lang="en-US" dirty="0">
                <a:solidFill>
                  <a:srgbClr val="404040"/>
                </a:solidFill>
                <a:effectLst/>
              </a:rPr>
              <a:t>ensuring new buildings are solar-ready (fit to host solar installations) where technically and economically feasible</a:t>
            </a:r>
          </a:p>
          <a:p>
            <a:pPr algn="l">
              <a:buFont typeface="Arial" panose="020B0604020202020204" pitchFamily="34" charset="0"/>
              <a:buChar char="•"/>
            </a:pPr>
            <a:r>
              <a:rPr lang="en-US" dirty="0">
                <a:solidFill>
                  <a:srgbClr val="404040"/>
                </a:solidFill>
                <a:effectLst/>
              </a:rPr>
              <a:t>a gradual phase-out of stand-alone boilers powered by fossil fuels, starting with the end of subsidies to such boilers from 1 January 2025</a:t>
            </a:r>
          </a:p>
          <a:p>
            <a:pPr algn="l">
              <a:buFont typeface="Arial" panose="020B0604020202020204" pitchFamily="34" charset="0"/>
              <a:buChar char="•"/>
            </a:pPr>
            <a:r>
              <a:rPr lang="en-US" dirty="0">
                <a:solidFill>
                  <a:srgbClr val="404040"/>
                </a:solidFill>
                <a:effectLst/>
              </a:rPr>
              <a:t>one-stop-shops for the energy renovations of buildings for home-owners, small and medium-sized enterprises and other stakeholders</a:t>
            </a:r>
          </a:p>
          <a:p>
            <a:pPr algn="l">
              <a:buFont typeface="Arial" panose="020B0604020202020204" pitchFamily="34" charset="0"/>
              <a:buChar char="•"/>
            </a:pPr>
            <a:r>
              <a:rPr lang="en-US" dirty="0">
                <a:solidFill>
                  <a:srgbClr val="404040"/>
                </a:solidFill>
                <a:effectLst/>
              </a:rPr>
              <a:t>the </a:t>
            </a:r>
            <a:r>
              <a:rPr lang="en-US" dirty="0" err="1">
                <a:solidFill>
                  <a:srgbClr val="404040"/>
                </a:solidFill>
                <a:effectLst/>
              </a:rPr>
              <a:t>modernisation</a:t>
            </a:r>
            <a:r>
              <a:rPr lang="en-US" dirty="0">
                <a:solidFill>
                  <a:srgbClr val="404040"/>
                </a:solidFill>
                <a:effectLst/>
              </a:rPr>
              <a:t> of buildings and their systems and better energy system integration (for heating, cooling, ventilation, charging of electric vehicles and renewable energy)</a:t>
            </a:r>
          </a:p>
          <a:p>
            <a:pPr marL="0" indent="0" fontAlgn="base">
              <a:buNone/>
            </a:pPr>
            <a:endParaRPr lang="en-GB" dirty="0"/>
          </a:p>
          <a:p>
            <a:pPr marL="0" indent="0" fontAlgn="base">
              <a:buNone/>
            </a:pPr>
            <a:endParaRPr lang="en-GB" dirty="0"/>
          </a:p>
        </p:txBody>
      </p:sp>
      <p:sp>
        <p:nvSpPr>
          <p:cNvPr id="110" name="Slide Title">
            <a:extLst>
              <a:ext uri="{FF2B5EF4-FFF2-40B4-BE49-F238E27FC236}">
                <a16:creationId xmlns:a16="http://schemas.microsoft.com/office/drawing/2014/main" id="{D068D06A-6A7F-94BD-D8D9-6C39D070F59B}"/>
              </a:ext>
            </a:extLst>
          </p:cNvPr>
          <p:cNvSpPr txBox="1">
            <a:spLocks noGrp="1"/>
          </p:cNvSpPr>
          <p:nvPr>
            <p:ph type="title"/>
          </p:nvPr>
        </p:nvSpPr>
        <p:spPr>
          <a:prstGeom prst="rect">
            <a:avLst/>
          </a:prstGeom>
        </p:spPr>
        <p:txBody>
          <a:bodyPr>
            <a:normAutofit fontScale="90000"/>
          </a:bodyPr>
          <a:lstStyle/>
          <a:p>
            <a:r>
              <a:rPr lang="en-US" dirty="0"/>
              <a:t>Changes Needed to Recast the Directive</a:t>
            </a:r>
            <a:endParaRPr dirty="0"/>
          </a:p>
        </p:txBody>
      </p:sp>
      <p:sp>
        <p:nvSpPr>
          <p:cNvPr id="111" name="Line">
            <a:extLst>
              <a:ext uri="{FF2B5EF4-FFF2-40B4-BE49-F238E27FC236}">
                <a16:creationId xmlns:a16="http://schemas.microsoft.com/office/drawing/2014/main" id="{D339B386-9ABF-53DE-8F6B-C4DE93503FA0}"/>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864F42D7-A846-BF36-B8CB-2558AE968A24}"/>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2F653A3F-462B-25EA-7DBF-6D03C7F04F0F}"/>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6</a:t>
            </a:fld>
            <a:endParaRPr/>
          </a:p>
        </p:txBody>
      </p:sp>
      <p:pic>
        <p:nvPicPr>
          <p:cNvPr id="8" name="Picture 7">
            <a:extLst>
              <a:ext uri="{FF2B5EF4-FFF2-40B4-BE49-F238E27FC236}">
                <a16:creationId xmlns:a16="http://schemas.microsoft.com/office/drawing/2014/main" id="{9910E966-14DE-0D98-3759-95AE5EA9195A}"/>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2" name="Picture 1" descr="Logo&#10;&#10;Description automatically generated">
            <a:extLst>
              <a:ext uri="{FF2B5EF4-FFF2-40B4-BE49-F238E27FC236}">
                <a16:creationId xmlns:a16="http://schemas.microsoft.com/office/drawing/2014/main" id="{E93B9D49-0748-9A01-2978-295B1B7C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34242525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lstStyle/>
          <a:p>
            <a:pPr marL="0" indent="0" fontAlgn="base">
              <a:buNone/>
            </a:pPr>
            <a:r>
              <a:rPr lang="en-US" dirty="0"/>
              <a:t>A new definition of “</a:t>
            </a:r>
            <a:r>
              <a:rPr lang="en-US" dirty="0">
                <a:solidFill>
                  <a:srgbClr val="FF0000"/>
                </a:solidFill>
              </a:rPr>
              <a:t>zero emissions building</a:t>
            </a:r>
            <a:r>
              <a:rPr lang="en-US" dirty="0"/>
              <a:t>” to replace </a:t>
            </a:r>
            <a:r>
              <a:rPr lang="en-US" dirty="0" err="1"/>
              <a:t>nZEB</a:t>
            </a:r>
            <a:r>
              <a:rPr lang="en-US" dirty="0"/>
              <a:t> as</a:t>
            </a:r>
          </a:p>
          <a:p>
            <a:pPr marL="0" indent="0" fontAlgn="base">
              <a:buNone/>
            </a:pPr>
            <a:r>
              <a:rPr lang="en-US" dirty="0"/>
              <a:t>standard for all </a:t>
            </a:r>
            <a:r>
              <a:rPr lang="en-US" dirty="0">
                <a:solidFill>
                  <a:srgbClr val="00B050"/>
                </a:solidFill>
              </a:rPr>
              <a:t>new builds </a:t>
            </a:r>
            <a:r>
              <a:rPr lang="en-US" dirty="0"/>
              <a:t>from </a:t>
            </a:r>
            <a:r>
              <a:rPr lang="en-US" dirty="0">
                <a:solidFill>
                  <a:srgbClr val="00B050"/>
                </a:solidFill>
              </a:rPr>
              <a:t>2027</a:t>
            </a:r>
            <a:r>
              <a:rPr lang="en-US" dirty="0"/>
              <a:t>, </a:t>
            </a:r>
          </a:p>
          <a:p>
            <a:pPr marL="0" indent="0" fontAlgn="base">
              <a:buNone/>
            </a:pPr>
            <a:r>
              <a:rPr lang="en-US" dirty="0"/>
              <a:t>and for </a:t>
            </a:r>
            <a:r>
              <a:rPr lang="en-US" dirty="0">
                <a:solidFill>
                  <a:srgbClr val="00B050"/>
                </a:solidFill>
              </a:rPr>
              <a:t>renovated buildings </a:t>
            </a:r>
            <a:r>
              <a:rPr lang="en-US" dirty="0"/>
              <a:t>from </a:t>
            </a:r>
            <a:r>
              <a:rPr lang="en-US" dirty="0">
                <a:solidFill>
                  <a:srgbClr val="00B050"/>
                </a:solidFill>
              </a:rPr>
              <a:t>2030</a:t>
            </a:r>
            <a:r>
              <a:rPr lang="en-US" dirty="0"/>
              <a:t>. </a:t>
            </a:r>
          </a:p>
          <a:p>
            <a:pPr marL="0" indent="0" fontAlgn="base">
              <a:buNone/>
            </a:pPr>
            <a:r>
              <a:rPr lang="en-US" dirty="0"/>
              <a:t>The definition of a </a:t>
            </a:r>
            <a:r>
              <a:rPr lang="en-US" dirty="0">
                <a:solidFill>
                  <a:srgbClr val="FF0000"/>
                </a:solidFill>
              </a:rPr>
              <a:t>zero emissions building </a:t>
            </a:r>
            <a:r>
              <a:rPr lang="en-US" dirty="0"/>
              <a:t>is based on very high energy performance based on the energy efficiency principle where the low energy requirement is from locally produced renewables or the building’s own energy</a:t>
            </a:r>
            <a:endParaRPr lang="en-GB" dirty="0"/>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b="1" dirty="0">
                <a:solidFill>
                  <a:srgbClr val="FF0000"/>
                </a:solidFill>
                <a:highlight>
                  <a:srgbClr val="FFFF00"/>
                </a:highlight>
              </a:rPr>
              <a:t>Zero</a:t>
            </a:r>
            <a:r>
              <a:rPr lang="en-GB" dirty="0"/>
              <a:t> Emissions Building</a:t>
            </a:r>
            <a:endParaRPr dirty="0"/>
          </a:p>
        </p:txBody>
      </p:sp>
      <p:sp>
        <p:nvSpPr>
          <p:cNvPr id="110" name="Slide Title"/>
          <p:cNvSpPr txBox="1">
            <a:spLocks noGrp="1"/>
          </p:cNvSpPr>
          <p:nvPr>
            <p:ph type="title"/>
          </p:nvPr>
        </p:nvSpPr>
        <p:spPr>
          <a:prstGeom prst="rect">
            <a:avLst/>
          </a:prstGeom>
        </p:spPr>
        <p:txBody>
          <a:bodyPr/>
          <a:lstStyle/>
          <a:p>
            <a:r>
              <a:rPr lang="en-US" dirty="0"/>
              <a:t>Recast Core Elements</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7</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1843A39F-56A1-B725-55BD-F77AE85FB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23253109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bullet text 1…"/>
          <p:cNvSpPr txBox="1">
            <a:spLocks noGrp="1"/>
          </p:cNvSpPr>
          <p:nvPr>
            <p:ph type="body" idx="1"/>
          </p:nvPr>
        </p:nvSpPr>
        <p:spPr>
          <a:xfrm>
            <a:off x="698499" y="3234575"/>
            <a:ext cx="11607801" cy="5123817"/>
          </a:xfrm>
          <a:prstGeom prst="rect">
            <a:avLst/>
          </a:prstGeom>
        </p:spPr>
        <p:txBody>
          <a:bodyPr>
            <a:normAutofit/>
          </a:bodyPr>
          <a:lstStyle/>
          <a:p>
            <a:pPr marL="0" indent="0" fontAlgn="base">
              <a:buNone/>
            </a:pPr>
            <a:r>
              <a:rPr lang="en-US" dirty="0">
                <a:solidFill>
                  <a:srgbClr val="FF0000"/>
                </a:solidFill>
              </a:rPr>
              <a:t>MEPS </a:t>
            </a:r>
            <a:r>
              <a:rPr lang="en-US" dirty="0"/>
              <a:t>to be </a:t>
            </a:r>
            <a:r>
              <a:rPr lang="en-US" dirty="0">
                <a:solidFill>
                  <a:srgbClr val="FF0000"/>
                </a:solidFill>
              </a:rPr>
              <a:t>standard</a:t>
            </a:r>
            <a:r>
              <a:rPr lang="en-US" dirty="0"/>
              <a:t> for ALL Buildings, although Member States may set individually Tougher standards</a:t>
            </a:r>
          </a:p>
          <a:p>
            <a:pPr marL="0" indent="0" fontAlgn="base">
              <a:buNone/>
            </a:pPr>
            <a:r>
              <a:rPr lang="en-US" dirty="0"/>
              <a:t>Other aspects</a:t>
            </a:r>
          </a:p>
          <a:p>
            <a:pPr fontAlgn="base"/>
            <a:r>
              <a:rPr lang="en-US" dirty="0"/>
              <a:t> Lowering the threshold of building automation and control systems from 290kW to 70kW by 2030.</a:t>
            </a:r>
          </a:p>
          <a:p>
            <a:pPr fontAlgn="base"/>
            <a:r>
              <a:rPr lang="en-US" dirty="0"/>
              <a:t>Calculation of life cycle global warming potential (GWP) for all new builds from 2030, and of </a:t>
            </a:r>
            <a:r>
              <a:rPr lang="en-US" dirty="0">
                <a:solidFill>
                  <a:srgbClr val="FF0000"/>
                </a:solidFill>
              </a:rPr>
              <a:t>all</a:t>
            </a:r>
            <a:r>
              <a:rPr lang="en-US" dirty="0"/>
              <a:t> large buildings (greater than 2,000sqm) from 2027</a:t>
            </a:r>
            <a:endParaRPr lang="en-GB" dirty="0"/>
          </a:p>
        </p:txBody>
      </p:sp>
      <p:sp>
        <p:nvSpPr>
          <p:cNvPr id="109" name="Slide Subtitle"/>
          <p:cNvSpPr txBox="1">
            <a:spLocks noGrp="1"/>
          </p:cNvSpPr>
          <p:nvPr>
            <p:ph type="body" idx="21"/>
          </p:nvPr>
        </p:nvSpPr>
        <p:spPr>
          <a:xfrm>
            <a:off x="698500" y="1412977"/>
            <a:ext cx="11607801" cy="8488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dirty="0"/>
              <a:t>Minimum Energy performance standards “MEPS”</a:t>
            </a:r>
            <a:endParaRPr dirty="0"/>
          </a:p>
        </p:txBody>
      </p:sp>
      <p:sp>
        <p:nvSpPr>
          <p:cNvPr id="110" name="Slide Title"/>
          <p:cNvSpPr txBox="1">
            <a:spLocks noGrp="1"/>
          </p:cNvSpPr>
          <p:nvPr>
            <p:ph type="title"/>
          </p:nvPr>
        </p:nvSpPr>
        <p:spPr>
          <a:prstGeom prst="rect">
            <a:avLst/>
          </a:prstGeom>
        </p:spPr>
        <p:txBody>
          <a:bodyPr/>
          <a:lstStyle/>
          <a:p>
            <a:r>
              <a:rPr lang="en-US" dirty="0"/>
              <a:t>Recast Core Elements</a:t>
            </a:r>
            <a:endParaRPr dirty="0"/>
          </a:p>
        </p:txBody>
      </p:sp>
      <p:sp>
        <p:nvSpPr>
          <p:cNvPr id="111" name="Line"/>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p:cNvSpPr txBox="1"/>
          <p:nvPr/>
        </p:nvSpPr>
        <p:spPr>
          <a:xfrm>
            <a:off x="8386357" y="8952757"/>
            <a:ext cx="180216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p:cNvSpPr txBox="1"/>
          <p:nvPr/>
        </p:nvSpPr>
        <p:spPr>
          <a:xfrm>
            <a:off x="10188525" y="9009907"/>
            <a:ext cx="295747"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8</a:t>
            </a:fld>
            <a:endParaRPr/>
          </a:p>
        </p:txBody>
      </p:sp>
      <p:pic>
        <p:nvPicPr>
          <p:cNvPr id="8" name="Picture 7">
            <a:extLst>
              <a:ext uri="{FF2B5EF4-FFF2-40B4-BE49-F238E27FC236}">
                <a16:creationId xmlns:a16="http://schemas.microsoft.com/office/drawing/2014/main" id="{1D2DF423-34D7-5B4A-9EFD-DF3823482F2B}"/>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1843A39F-56A1-B725-55BD-F77AE85FB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24536341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8F36E-A391-C3ED-8592-CF3B2D4BC6C1}"/>
            </a:ext>
          </a:extLst>
        </p:cNvPr>
        <p:cNvGrpSpPr/>
        <p:nvPr/>
      </p:nvGrpSpPr>
      <p:grpSpPr>
        <a:xfrm>
          <a:off x="0" y="0"/>
          <a:ext cx="0" cy="0"/>
          <a:chOff x="0" y="0"/>
          <a:chExt cx="0" cy="0"/>
        </a:xfrm>
      </p:grpSpPr>
      <p:sp>
        <p:nvSpPr>
          <p:cNvPr id="108" name="Slide bullet text 1…">
            <a:extLst>
              <a:ext uri="{FF2B5EF4-FFF2-40B4-BE49-F238E27FC236}">
                <a16:creationId xmlns:a16="http://schemas.microsoft.com/office/drawing/2014/main" id="{DFEBA76B-D22B-0BBD-1CF4-0340EE3D1795}"/>
              </a:ext>
            </a:extLst>
          </p:cNvPr>
          <p:cNvSpPr txBox="1">
            <a:spLocks noGrp="1"/>
          </p:cNvSpPr>
          <p:nvPr>
            <p:ph type="body" idx="1"/>
          </p:nvPr>
        </p:nvSpPr>
        <p:spPr>
          <a:xfrm>
            <a:off x="698499" y="2001973"/>
            <a:ext cx="11607802" cy="6829824"/>
          </a:xfrm>
          <a:prstGeom prst="rect">
            <a:avLst/>
          </a:prstGeom>
        </p:spPr>
        <p:txBody>
          <a:bodyPr>
            <a:normAutofit/>
          </a:bodyPr>
          <a:lstStyle/>
          <a:p>
            <a:pPr marL="0" indent="0" algn="ctr">
              <a:spcBef>
                <a:spcPts val="600"/>
              </a:spcBef>
              <a:spcAft>
                <a:spcPts val="600"/>
              </a:spcAft>
              <a:buNone/>
            </a:pPr>
            <a:r>
              <a:rPr lang="en-IE" sz="1800" b="1" u="sng" dirty="0">
                <a:effectLst/>
                <a:latin typeface="Times New Roman" panose="02020603050405020304" pitchFamily="18" charset="0"/>
                <a:ea typeface="Aptos" panose="020B0004020202020204" pitchFamily="34" charset="0"/>
              </a:rPr>
              <a:t>ANNEX V</a:t>
            </a:r>
          </a:p>
          <a:p>
            <a:pPr marL="0" indent="0" algn="ctr">
              <a:spcBef>
                <a:spcPts val="1800"/>
              </a:spcBef>
              <a:spcAft>
                <a:spcPts val="600"/>
              </a:spcAft>
              <a:buNone/>
              <a:tabLst>
                <a:tab pos="539750" algn="l"/>
              </a:tabLst>
            </a:pPr>
            <a:r>
              <a:rPr lang="en-IE" sz="1800" b="1" i="1" cap="small" dirty="0">
                <a:effectLst/>
                <a:latin typeface="Times New Roman" panose="02020603050405020304" pitchFamily="18" charset="0"/>
                <a:ea typeface="Aptos" panose="020B0004020202020204" pitchFamily="34" charset="0"/>
              </a:rPr>
              <a:t>Template for energy performance certificates</a:t>
            </a:r>
            <a:endParaRPr lang="en-IE" sz="1800" b="1" cap="small" dirty="0">
              <a:effectLst/>
              <a:latin typeface="Times New Roman" panose="02020603050405020304" pitchFamily="18" charset="0"/>
              <a:ea typeface="Aptos" panose="020B0004020202020204" pitchFamily="34" charset="0"/>
            </a:endParaRPr>
          </a:p>
          <a:p>
            <a:pPr marL="0" indent="0" algn="ctr">
              <a:spcBef>
                <a:spcPts val="600"/>
              </a:spcBef>
              <a:spcAft>
                <a:spcPts val="600"/>
              </a:spcAft>
              <a:buNone/>
              <a:tabLst>
                <a:tab pos="539750" algn="l"/>
              </a:tabLst>
            </a:pPr>
            <a:r>
              <a:rPr lang="en-IE" sz="1800" b="0" dirty="0">
                <a:effectLst/>
                <a:latin typeface="Times New Roman" panose="02020603050405020304" pitchFamily="18" charset="0"/>
                <a:ea typeface="Aptos" panose="020B0004020202020204" pitchFamily="34" charset="0"/>
              </a:rPr>
              <a:t>(referred to in Article 16)</a:t>
            </a:r>
            <a:endParaRPr lang="en-IE" sz="1800" b="1" dirty="0">
              <a:effectLst/>
              <a:latin typeface="Times New Roman" panose="02020603050405020304" pitchFamily="18" charset="0"/>
              <a:ea typeface="Aptos" panose="020B0004020202020204" pitchFamily="34" charset="0"/>
            </a:endParaRPr>
          </a:p>
          <a:p>
            <a:pPr marL="0" indent="0" algn="just">
              <a:lnSpc>
                <a:spcPct val="107000"/>
              </a:lnSpc>
              <a:spcBef>
                <a:spcPts val="600"/>
              </a:spcBef>
              <a:spcAft>
                <a:spcPts val="600"/>
              </a:spcAft>
              <a:buNone/>
            </a:pPr>
            <a:r>
              <a:rPr lang="en-IE" sz="1800" dirty="0">
                <a:effectLst/>
                <a:latin typeface="Times New Roman" panose="02020603050405020304" pitchFamily="18" charset="0"/>
                <a:ea typeface="Aptos" panose="020B0004020202020204" pitchFamily="34" charset="0"/>
              </a:rPr>
              <a:t>1. On its front page, the energy performance certificate shall display at least the following elements: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(a)	the energy performance class;</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(b)	the calculated annual primary energy use in kWh/(m</a:t>
            </a:r>
            <a:r>
              <a:rPr lang="en-IE" sz="1800" baseline="30000" dirty="0">
                <a:effectLst/>
                <a:latin typeface="Times New Roman" panose="02020603050405020304" pitchFamily="18" charset="0"/>
                <a:ea typeface="Aptos" panose="020B0004020202020204" pitchFamily="34" charset="0"/>
              </a:rPr>
              <a:t>2</a:t>
            </a:r>
            <a:r>
              <a:rPr lang="en-IE" sz="1800" dirty="0">
                <a:effectLst/>
                <a:latin typeface="Times New Roman" panose="02020603050405020304" pitchFamily="18" charset="0"/>
                <a:ea typeface="Aptos" panose="020B0004020202020204" pitchFamily="34" charset="0"/>
              </a:rPr>
              <a:t> year);</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(c)	the calculated annual primary energy consumption in kWh or MWh;</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(d)	the calculated annual final energy use in kWh/(m2 year);</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(e)	the calculated annual final energy consumption in kWh or MWh;</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(f)	renewable energy production in kWh or MWh;</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(g)	renewable energy in % of energy use;</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(h)	operational greenhouse gas emissions (kg CO2/(m</a:t>
            </a:r>
            <a:r>
              <a:rPr lang="en-IE" sz="1800" baseline="30000" dirty="0">
                <a:effectLst/>
                <a:latin typeface="Times New Roman" panose="02020603050405020304" pitchFamily="18" charset="0"/>
                <a:ea typeface="Aptos" panose="020B0004020202020204" pitchFamily="34" charset="0"/>
              </a:rPr>
              <a:t>2</a:t>
            </a:r>
            <a:r>
              <a:rPr lang="en-IE" sz="1800" dirty="0">
                <a:effectLst/>
                <a:latin typeface="Times New Roman" panose="02020603050405020304" pitchFamily="18" charset="0"/>
                <a:ea typeface="Aptos" panose="020B0004020202020204" pitchFamily="34" charset="0"/>
              </a:rPr>
              <a:t> year));</a:t>
            </a:r>
          </a:p>
          <a:p>
            <a:pPr marL="0" indent="0" algn="just">
              <a:spcBef>
                <a:spcPts val="600"/>
              </a:spcBef>
              <a:spcAft>
                <a:spcPts val="600"/>
              </a:spcAft>
              <a:buNone/>
            </a:pPr>
            <a:r>
              <a:rPr lang="en-IE" sz="1800" dirty="0">
                <a:effectLst/>
                <a:latin typeface="Times New Roman" panose="02020603050405020304" pitchFamily="18" charset="0"/>
                <a:ea typeface="Aptos" panose="020B0004020202020204" pitchFamily="34" charset="0"/>
              </a:rPr>
              <a:t>         (</a:t>
            </a:r>
            <a:r>
              <a:rPr lang="en-IE" sz="1800" dirty="0" err="1">
                <a:effectLst/>
                <a:latin typeface="Times New Roman" panose="02020603050405020304" pitchFamily="18" charset="0"/>
                <a:ea typeface="Aptos" panose="020B0004020202020204" pitchFamily="34" charset="0"/>
              </a:rPr>
              <a:t>i</a:t>
            </a:r>
            <a:r>
              <a:rPr lang="en-IE" sz="1800" dirty="0">
                <a:effectLst/>
                <a:latin typeface="Times New Roman" panose="02020603050405020304" pitchFamily="18" charset="0"/>
                <a:ea typeface="Aptos" panose="020B0004020202020204" pitchFamily="34" charset="0"/>
              </a:rPr>
              <a:t>)	the greenhouse gas emission class (if applicable).</a:t>
            </a:r>
          </a:p>
        </p:txBody>
      </p:sp>
      <p:sp>
        <p:nvSpPr>
          <p:cNvPr id="109" name="Slide Subtitle">
            <a:extLst>
              <a:ext uri="{FF2B5EF4-FFF2-40B4-BE49-F238E27FC236}">
                <a16:creationId xmlns:a16="http://schemas.microsoft.com/office/drawing/2014/main" id="{322188A4-0F38-1BD8-DB2A-D67939683A72}"/>
              </a:ext>
            </a:extLst>
          </p:cNvPr>
          <p:cNvSpPr txBox="1">
            <a:spLocks noGrp="1"/>
          </p:cNvSpPr>
          <p:nvPr>
            <p:ph type="body" idx="21"/>
          </p:nvPr>
        </p:nvSpPr>
        <p:spPr>
          <a:xfrm>
            <a:off x="698500" y="1412977"/>
            <a:ext cx="11607801" cy="58899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dirty="0"/>
              <a:t>Energy Performance Certification (BER/EPC/MEPs) Annex V</a:t>
            </a:r>
            <a:endParaRPr dirty="0"/>
          </a:p>
        </p:txBody>
      </p:sp>
      <p:sp>
        <p:nvSpPr>
          <p:cNvPr id="110" name="Slide Title">
            <a:extLst>
              <a:ext uri="{FF2B5EF4-FFF2-40B4-BE49-F238E27FC236}">
                <a16:creationId xmlns:a16="http://schemas.microsoft.com/office/drawing/2014/main" id="{DD985882-316A-7106-72FA-8C7526965393}"/>
              </a:ext>
            </a:extLst>
          </p:cNvPr>
          <p:cNvSpPr txBox="1">
            <a:spLocks noGrp="1"/>
          </p:cNvSpPr>
          <p:nvPr>
            <p:ph type="title"/>
          </p:nvPr>
        </p:nvSpPr>
        <p:spPr>
          <a:prstGeom prst="rect">
            <a:avLst/>
          </a:prstGeom>
        </p:spPr>
        <p:txBody>
          <a:bodyPr/>
          <a:lstStyle/>
          <a:p>
            <a:r>
              <a:rPr lang="en-US" dirty="0"/>
              <a:t>Recast Core Elements</a:t>
            </a:r>
            <a:endParaRPr dirty="0"/>
          </a:p>
        </p:txBody>
      </p:sp>
      <p:sp>
        <p:nvSpPr>
          <p:cNvPr id="111" name="Line">
            <a:extLst>
              <a:ext uri="{FF2B5EF4-FFF2-40B4-BE49-F238E27FC236}">
                <a16:creationId xmlns:a16="http://schemas.microsoft.com/office/drawing/2014/main" id="{5DDED475-B432-AC4F-7EDE-86FE41B7420C}"/>
              </a:ext>
            </a:extLst>
          </p:cNvPr>
          <p:cNvSpPr/>
          <p:nvPr/>
        </p:nvSpPr>
        <p:spPr>
          <a:xfrm rot="10800000" flipH="1">
            <a:off x="741" y="8571905"/>
            <a:ext cx="13001663" cy="1188515"/>
          </a:xfrm>
          <a:custGeom>
            <a:avLst/>
            <a:gdLst/>
            <a:ahLst/>
            <a:cxnLst>
              <a:cxn ang="0">
                <a:pos x="wd2" y="hd2"/>
              </a:cxn>
              <a:cxn ang="5400000">
                <a:pos x="wd2" y="hd2"/>
              </a:cxn>
              <a:cxn ang="10800000">
                <a:pos x="wd2" y="hd2"/>
              </a:cxn>
              <a:cxn ang="16200000">
                <a:pos x="wd2" y="hd2"/>
              </a:cxn>
            </a:cxnLst>
            <a:rect l="0" t="0" r="r" b="b"/>
            <a:pathLst>
              <a:path w="21600" h="21600" extrusionOk="0">
                <a:moveTo>
                  <a:pt x="0" y="40"/>
                </a:moveTo>
                <a:lnTo>
                  <a:pt x="16754" y="21600"/>
                </a:lnTo>
                <a:lnTo>
                  <a:pt x="21600" y="0"/>
                </a:lnTo>
              </a:path>
            </a:pathLst>
          </a:custGeom>
          <a:solidFill>
            <a:srgbClr val="FFFFFF"/>
          </a:solidFill>
          <a:ln w="12700">
            <a:solidFill>
              <a:srgbClr val="0F7394"/>
            </a:solidFill>
            <a:miter lim="400000"/>
          </a:ln>
        </p:spPr>
        <p:txBody>
          <a:bodyPr lIns="71437" tIns="71437" rIns="71437" bIns="71437" anchor="ctr"/>
          <a:lstStyle/>
          <a:p>
            <a:pPr defTabSz="821531">
              <a:defRPr sz="3200">
                <a:solidFill>
                  <a:srgbClr val="000000"/>
                </a:solidFill>
              </a:defRPr>
            </a:pPr>
            <a:endParaRPr/>
          </a:p>
        </p:txBody>
      </p:sp>
      <p:sp>
        <p:nvSpPr>
          <p:cNvPr id="112" name="anisorian.com |">
            <a:extLst>
              <a:ext uri="{FF2B5EF4-FFF2-40B4-BE49-F238E27FC236}">
                <a16:creationId xmlns:a16="http://schemas.microsoft.com/office/drawing/2014/main" id="{416CF253-9C79-ACED-9C5B-81B100484C9D}"/>
              </a:ext>
            </a:extLst>
          </p:cNvPr>
          <p:cNvSpPr txBox="1"/>
          <p:nvPr/>
        </p:nvSpPr>
        <p:spPr>
          <a:xfrm>
            <a:off x="8386357" y="8952757"/>
            <a:ext cx="180216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1800">
                <a:solidFill>
                  <a:srgbClr val="E06341"/>
                </a:solidFill>
              </a:defRPr>
            </a:lvl1pPr>
          </a:lstStyle>
          <a:p>
            <a:r>
              <a:t>anisorian.com |</a:t>
            </a:r>
          </a:p>
        </p:txBody>
      </p:sp>
      <p:sp>
        <p:nvSpPr>
          <p:cNvPr id="113" name="Text">
            <a:extLst>
              <a:ext uri="{FF2B5EF4-FFF2-40B4-BE49-F238E27FC236}">
                <a16:creationId xmlns:a16="http://schemas.microsoft.com/office/drawing/2014/main" id="{DE3199EB-F537-63BB-8D63-1E8B3CAF4431}"/>
              </a:ext>
            </a:extLst>
          </p:cNvPr>
          <p:cNvSpPr txBox="1"/>
          <p:nvPr/>
        </p:nvSpPr>
        <p:spPr>
          <a:xfrm>
            <a:off x="10188525" y="9009907"/>
            <a:ext cx="295747"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l" defTabSz="584200">
              <a:defRPr sz="2000">
                <a:solidFill>
                  <a:srgbClr val="E06341"/>
                </a:solidFill>
                <a:latin typeface="+mn-lt"/>
                <a:ea typeface="+mn-ea"/>
                <a:cs typeface="+mn-cs"/>
                <a:sym typeface="Merriweather"/>
              </a:defRPr>
            </a:lvl1pPr>
          </a:lstStyle>
          <a:p>
            <a:fld id="{86CB4B4D-7CA3-9044-876B-883B54F8677D}" type="slidenum">
              <a:rPr/>
              <a:t>9</a:t>
            </a:fld>
            <a:endParaRPr/>
          </a:p>
        </p:txBody>
      </p:sp>
      <p:pic>
        <p:nvPicPr>
          <p:cNvPr id="8" name="Picture 7">
            <a:extLst>
              <a:ext uri="{FF2B5EF4-FFF2-40B4-BE49-F238E27FC236}">
                <a16:creationId xmlns:a16="http://schemas.microsoft.com/office/drawing/2014/main" id="{D4FCA0DE-F0C5-8134-8051-A87A2CE9DF92}"/>
              </a:ext>
            </a:extLst>
          </p:cNvPr>
          <p:cNvPicPr>
            <a:picLocks noChangeAspect="1"/>
          </p:cNvPicPr>
          <p:nvPr/>
        </p:nvPicPr>
        <p:blipFill>
          <a:blip r:embed="rId2"/>
          <a:stretch>
            <a:fillRect/>
          </a:stretch>
        </p:blipFill>
        <p:spPr>
          <a:xfrm>
            <a:off x="698499" y="8382000"/>
            <a:ext cx="1467461" cy="683011"/>
          </a:xfrm>
          <a:prstGeom prst="rect">
            <a:avLst/>
          </a:prstGeom>
        </p:spPr>
      </p:pic>
      <p:pic>
        <p:nvPicPr>
          <p:cNvPr id="4" name="Picture 3" descr="Logo&#10;&#10;Description automatically generated">
            <a:extLst>
              <a:ext uri="{FF2B5EF4-FFF2-40B4-BE49-F238E27FC236}">
                <a16:creationId xmlns:a16="http://schemas.microsoft.com/office/drawing/2014/main" id="{5D5C9D4D-DAD6-8FA2-CC84-9C01A6090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93" y="8026199"/>
            <a:ext cx="5388864" cy="1039368"/>
          </a:xfrm>
          <a:prstGeom prst="rect">
            <a:avLst/>
          </a:prstGeom>
        </p:spPr>
      </p:pic>
    </p:spTree>
    <p:extLst>
      <p:ext uri="{BB962C8B-B14F-4D97-AF65-F5344CB8AC3E}">
        <p14:creationId xmlns:p14="http://schemas.microsoft.com/office/powerpoint/2010/main" val="253555895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erriweatherLight"/>
        <a:ea typeface="MerriweatherLight"/>
        <a:cs typeface="MerriweatherLight"/>
      </a:majorFont>
      <a:minorFont>
        <a:latin typeface="Merriweather"/>
        <a:ea typeface="Merriweather"/>
        <a:cs typeface="Merriweathe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erriweather Sans Regular Bold"/>
            <a:ea typeface="Merriweather Sans Regular Bold"/>
            <a:cs typeface="Merriweather Sans Regular Bold"/>
            <a:sym typeface="Merriweather Sans Regular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erriweatherLight"/>
        <a:ea typeface="MerriweatherLight"/>
        <a:cs typeface="MerriweatherLight"/>
      </a:majorFont>
      <a:minorFont>
        <a:latin typeface="Merriweather"/>
        <a:ea typeface="Merriweather"/>
        <a:cs typeface="Merriweathe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erriweather Sans Regular Bold"/>
            <a:ea typeface="Merriweather Sans Regular Bold"/>
            <a:cs typeface="Merriweather Sans Regular Bold"/>
            <a:sym typeface="Merriweather Sans Regular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erriweather Sans Regular Regular"/>
            <a:ea typeface="Merriweather Sans Regular Regular"/>
            <a:cs typeface="Merriweather Sans Regular Regular"/>
            <a:sym typeface="Merriweather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Anisorian-Repurposing CRE Part 2</Template>
  <TotalTime>380</TotalTime>
  <Words>1828</Words>
  <Application>Microsoft Office PowerPoint</Application>
  <PresentationFormat>Custom</PresentationFormat>
  <Paragraphs>171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Merriweather</vt:lpstr>
      <vt:lpstr>Merriweather Sans Regular Light</vt:lpstr>
      <vt:lpstr>Merriweather Sans Regular Regular</vt:lpstr>
      <vt:lpstr>Times New Roman</vt:lpstr>
      <vt:lpstr>21_BasicWhite</vt:lpstr>
      <vt:lpstr>Energy Performance Building Directive (Recast) 2024</vt:lpstr>
      <vt:lpstr>Overview</vt:lpstr>
      <vt:lpstr>History of the Energy Performance of Buildings Directive</vt:lpstr>
      <vt:lpstr>Changes Needed to Recast the Directive</vt:lpstr>
      <vt:lpstr>Changes Needed to Recast the Directive</vt:lpstr>
      <vt:lpstr>Changes Needed to Recast the Directive</vt:lpstr>
      <vt:lpstr>Recast Core Elements</vt:lpstr>
      <vt:lpstr>Recast Core Elements</vt:lpstr>
      <vt:lpstr>Recast Core Elements</vt:lpstr>
      <vt:lpstr>Recast Core Elements</vt:lpstr>
      <vt:lpstr>Recast Core Elements</vt:lpstr>
      <vt:lpstr>Recast Core Elements</vt:lpstr>
      <vt:lpstr>Issues</vt:lpstr>
      <vt:lpstr>What does the Legislation say ?</vt:lpstr>
      <vt:lpstr>What does the Legislation say ?</vt:lpstr>
      <vt:lpstr>What does the Legislation say ?</vt:lpstr>
      <vt:lpstr>EU Grants</vt:lpstr>
      <vt:lpstr>Potential issues</vt:lpstr>
      <vt:lpstr>Potential issues</vt:lpstr>
      <vt:lpstr>Q &amp; 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trends - on repurposing commercial property part 2 of 2</dc:title>
  <dc:creator>Vincent Harney</dc:creator>
  <cp:lastModifiedBy>Vince Harney</cp:lastModifiedBy>
  <cp:revision>7</cp:revision>
  <dcterms:created xsi:type="dcterms:W3CDTF">2023-04-24T20:47:54Z</dcterms:created>
  <dcterms:modified xsi:type="dcterms:W3CDTF">2024-02-20T10:42:03Z</dcterms:modified>
</cp:coreProperties>
</file>