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8"/>
  </p:notesMasterIdLst>
  <p:sldIdLst>
    <p:sldId id="256" r:id="rId5"/>
    <p:sldId id="257" r:id="rId6"/>
    <p:sldId id="341" r:id="rId7"/>
    <p:sldId id="342" r:id="rId8"/>
    <p:sldId id="343" r:id="rId9"/>
    <p:sldId id="344" r:id="rId10"/>
    <p:sldId id="345" r:id="rId11"/>
    <p:sldId id="346" r:id="rId12"/>
    <p:sldId id="347" r:id="rId13"/>
    <p:sldId id="348" r:id="rId14"/>
    <p:sldId id="350" r:id="rId15"/>
    <p:sldId id="349" r:id="rId16"/>
    <p:sldId id="258" r:id="rId17"/>
  </p:sldIdLst>
  <p:sldSz cx="12192000" cy="6858000"/>
  <p:notesSz cx="7102475" cy="102314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ucy Kinghan" initials="LK" lastIdx="9" clrIdx="0">
    <p:extLst>
      <p:ext uri="{19B8F6BF-5375-455C-9EA6-DF929625EA0E}">
        <p15:presenceInfo xmlns:p15="http://schemas.microsoft.com/office/powerpoint/2012/main" userId="Lucy Kingh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306A"/>
    <a:srgbClr val="000000"/>
    <a:srgbClr val="EE7421"/>
    <a:srgbClr val="F4DDBA"/>
    <a:srgbClr val="E7B05F"/>
    <a:srgbClr val="D28A20"/>
    <a:srgbClr val="DBD7E1"/>
    <a:srgbClr val="DAD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0C0ED0-E449-48ED-A0BB-588B0BCB2D38}" v="167" dt="2024-06-17T19:21:07.7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59" autoAdjust="0"/>
  </p:normalViewPr>
  <p:slideViewPr>
    <p:cSldViewPr snapToGrid="0">
      <p:cViewPr varScale="1">
        <p:scale>
          <a:sx n="78" d="100"/>
          <a:sy n="78" d="100"/>
        </p:scale>
        <p:origin x="426" y="54"/>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2D4A43-D130-40B7-8F62-5279ACC3F894}"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n-US"/>
        </a:p>
      </dgm:t>
    </dgm:pt>
    <dgm:pt modelId="{F23A15C9-5774-4178-AB0F-B9784F5C0650}">
      <dgm:prSet/>
      <dgm:spPr/>
      <dgm:t>
        <a:bodyPr/>
        <a:lstStyle/>
        <a:p>
          <a:r>
            <a:rPr lang="en-IE" b="1"/>
            <a:t>Introduction</a:t>
          </a:r>
          <a:br>
            <a:rPr lang="en-IE"/>
          </a:br>
          <a:endParaRPr lang="en-US"/>
        </a:p>
      </dgm:t>
    </dgm:pt>
    <dgm:pt modelId="{AE8EE01B-8146-47EF-B361-FB38170A0FC7}" type="parTrans" cxnId="{82C83262-EAFD-4C30-AD9E-689AED949139}">
      <dgm:prSet/>
      <dgm:spPr/>
      <dgm:t>
        <a:bodyPr/>
        <a:lstStyle/>
        <a:p>
          <a:endParaRPr lang="en-US"/>
        </a:p>
      </dgm:t>
    </dgm:pt>
    <dgm:pt modelId="{160E3106-46F5-47B5-84D1-58E98E45F779}" type="sibTrans" cxnId="{82C83262-EAFD-4C30-AD9E-689AED949139}">
      <dgm:prSet/>
      <dgm:spPr/>
      <dgm:t>
        <a:bodyPr/>
        <a:lstStyle/>
        <a:p>
          <a:endParaRPr lang="en-US"/>
        </a:p>
      </dgm:t>
    </dgm:pt>
    <dgm:pt modelId="{A511A33B-B2C5-4A21-A391-9C000DEC8088}">
      <dgm:prSet/>
      <dgm:spPr/>
      <dgm:t>
        <a:bodyPr/>
        <a:lstStyle/>
        <a:p>
          <a:r>
            <a:rPr lang="en-IE" b="1" dirty="0"/>
            <a:t>National Revaluation Programme </a:t>
          </a:r>
          <a:br>
            <a:rPr lang="en-IE" dirty="0"/>
          </a:br>
          <a:r>
            <a:rPr lang="en-IE" b="1" dirty="0"/>
            <a:t>REVAL 23</a:t>
          </a:r>
          <a:endParaRPr lang="en-US" b="1" dirty="0"/>
        </a:p>
      </dgm:t>
    </dgm:pt>
    <dgm:pt modelId="{7D66C6EB-6849-492A-AF82-E3310BE56B8D}" type="parTrans" cxnId="{052641F1-C138-4347-8D11-F0810DE69D84}">
      <dgm:prSet/>
      <dgm:spPr/>
      <dgm:t>
        <a:bodyPr/>
        <a:lstStyle/>
        <a:p>
          <a:endParaRPr lang="en-US"/>
        </a:p>
      </dgm:t>
    </dgm:pt>
    <dgm:pt modelId="{93BE19D5-1A3F-468B-AC4E-C05C11FFE34A}" type="sibTrans" cxnId="{052641F1-C138-4347-8D11-F0810DE69D84}">
      <dgm:prSet/>
      <dgm:spPr/>
      <dgm:t>
        <a:bodyPr/>
        <a:lstStyle/>
        <a:p>
          <a:endParaRPr lang="en-US"/>
        </a:p>
      </dgm:t>
    </dgm:pt>
    <dgm:pt modelId="{BB3C626A-A47F-419D-84B8-14CC79DD2616}">
      <dgm:prSet/>
      <dgm:spPr/>
      <dgm:t>
        <a:bodyPr/>
        <a:lstStyle/>
        <a:p>
          <a:r>
            <a:rPr lang="en-IE" b="1" dirty="0" err="1"/>
            <a:t>Tailte</a:t>
          </a:r>
          <a:r>
            <a:rPr lang="en-IE" b="1" dirty="0"/>
            <a:t> Eireann</a:t>
          </a:r>
          <a:br>
            <a:rPr lang="en-IE" dirty="0"/>
          </a:br>
          <a:r>
            <a:rPr lang="en-IE" b="1" dirty="0"/>
            <a:t>Merger, New Online Portal for Agents &amp; Mapping Tool</a:t>
          </a:r>
        </a:p>
        <a:p>
          <a:endParaRPr lang="en-US" dirty="0"/>
        </a:p>
      </dgm:t>
    </dgm:pt>
    <dgm:pt modelId="{5CE5CEC0-D3D4-4B0E-9CCD-F8F3A2F159AA}" type="parTrans" cxnId="{6D76E2CF-4530-425E-9CFD-F5578146C08B}">
      <dgm:prSet/>
      <dgm:spPr/>
      <dgm:t>
        <a:bodyPr/>
        <a:lstStyle/>
        <a:p>
          <a:endParaRPr lang="en-US"/>
        </a:p>
      </dgm:t>
    </dgm:pt>
    <dgm:pt modelId="{4D7B7BE7-EBCF-4003-8360-C72D4FEDEB52}" type="sibTrans" cxnId="{6D76E2CF-4530-425E-9CFD-F5578146C08B}">
      <dgm:prSet/>
      <dgm:spPr/>
      <dgm:t>
        <a:bodyPr/>
        <a:lstStyle/>
        <a:p>
          <a:endParaRPr lang="en-US"/>
        </a:p>
      </dgm:t>
    </dgm:pt>
    <dgm:pt modelId="{CB413AC0-385C-4522-8B8E-08313ACCB30C}">
      <dgm:prSet/>
      <dgm:spPr/>
      <dgm:t>
        <a:bodyPr/>
        <a:lstStyle/>
        <a:p>
          <a:r>
            <a:rPr lang="en-IE" b="1" dirty="0"/>
            <a:t>The Valuation Tribunal</a:t>
          </a:r>
        </a:p>
        <a:p>
          <a:r>
            <a:rPr lang="en-IE" b="1" dirty="0"/>
            <a:t>New Initiatives and Important Notes</a:t>
          </a:r>
          <a:endParaRPr lang="en-US" dirty="0"/>
        </a:p>
      </dgm:t>
    </dgm:pt>
    <dgm:pt modelId="{17FB3C7F-D46C-4481-86DF-104F23367DB3}" type="parTrans" cxnId="{068E9DFE-0744-41C3-A8B8-C2ACC41C6586}">
      <dgm:prSet/>
      <dgm:spPr/>
      <dgm:t>
        <a:bodyPr/>
        <a:lstStyle/>
        <a:p>
          <a:endParaRPr lang="en-US"/>
        </a:p>
      </dgm:t>
    </dgm:pt>
    <dgm:pt modelId="{BE31051E-B37E-4F78-A558-B6C155F59491}" type="sibTrans" cxnId="{068E9DFE-0744-41C3-A8B8-C2ACC41C6586}">
      <dgm:prSet/>
      <dgm:spPr/>
      <dgm:t>
        <a:bodyPr/>
        <a:lstStyle/>
        <a:p>
          <a:endParaRPr lang="en-US"/>
        </a:p>
      </dgm:t>
    </dgm:pt>
    <dgm:pt modelId="{22404C81-4F4F-40CB-BDA9-EAE19145A3F3}">
      <dgm:prSet/>
      <dgm:spPr/>
      <dgm:t>
        <a:bodyPr/>
        <a:lstStyle/>
        <a:p>
          <a:r>
            <a:rPr lang="en-IE" b="1" dirty="0"/>
            <a:t>Legislation</a:t>
          </a:r>
          <a:r>
            <a:rPr lang="en-IE" dirty="0"/>
            <a:t> </a:t>
          </a:r>
          <a:r>
            <a:rPr lang="en-IE" b="1" dirty="0"/>
            <a:t>Update</a:t>
          </a:r>
          <a:endParaRPr lang="en-IE" dirty="0"/>
        </a:p>
        <a:p>
          <a:r>
            <a:rPr lang="en-GB" b="1" dirty="0"/>
            <a:t>The Local Government Rates and Other Matters Act 2019</a:t>
          </a:r>
          <a:endParaRPr lang="en-US" dirty="0"/>
        </a:p>
      </dgm:t>
    </dgm:pt>
    <dgm:pt modelId="{91161099-2DB1-4C23-A2D9-DB02EDC8D537}" type="parTrans" cxnId="{7F8A54B7-E6F7-43C5-8E9D-9DECB2861B9D}">
      <dgm:prSet/>
      <dgm:spPr/>
      <dgm:t>
        <a:bodyPr/>
        <a:lstStyle/>
        <a:p>
          <a:endParaRPr lang="en-US"/>
        </a:p>
      </dgm:t>
    </dgm:pt>
    <dgm:pt modelId="{678D0E9D-C891-41C5-BA67-A1EE8C8A96C0}" type="sibTrans" cxnId="{7F8A54B7-E6F7-43C5-8E9D-9DECB2861B9D}">
      <dgm:prSet/>
      <dgm:spPr/>
      <dgm:t>
        <a:bodyPr/>
        <a:lstStyle/>
        <a:p>
          <a:endParaRPr lang="en-US"/>
        </a:p>
      </dgm:t>
    </dgm:pt>
    <dgm:pt modelId="{50669C18-AE13-4106-8B54-9F27A6856817}">
      <dgm:prSet/>
      <dgm:spPr/>
      <dgm:t>
        <a:bodyPr/>
        <a:lstStyle/>
        <a:p>
          <a:r>
            <a:rPr lang="en-GB" b="1"/>
            <a:t>Looking Ahead</a:t>
          </a:r>
          <a:r>
            <a:rPr lang="en-IE" b="1"/>
            <a:t> </a:t>
          </a:r>
          <a:endParaRPr lang="en-US"/>
        </a:p>
      </dgm:t>
    </dgm:pt>
    <dgm:pt modelId="{C1ABC7C9-6787-4D0B-8FF0-96A4E813F492}" type="parTrans" cxnId="{E0527FF6-3FA8-4D2C-9BE8-F7985B4F5250}">
      <dgm:prSet/>
      <dgm:spPr/>
      <dgm:t>
        <a:bodyPr/>
        <a:lstStyle/>
        <a:p>
          <a:endParaRPr lang="en-US"/>
        </a:p>
      </dgm:t>
    </dgm:pt>
    <dgm:pt modelId="{DE6AF293-E070-4EDA-A5A4-BD101CA27423}" type="sibTrans" cxnId="{E0527FF6-3FA8-4D2C-9BE8-F7985B4F5250}">
      <dgm:prSet/>
      <dgm:spPr/>
      <dgm:t>
        <a:bodyPr/>
        <a:lstStyle/>
        <a:p>
          <a:endParaRPr lang="en-US"/>
        </a:p>
      </dgm:t>
    </dgm:pt>
    <dgm:pt modelId="{DF478502-55E1-4BA4-BA91-7C426A3EE264}" type="pres">
      <dgm:prSet presAssocID="{D32D4A43-D130-40B7-8F62-5279ACC3F894}" presName="linear" presStyleCnt="0">
        <dgm:presLayoutVars>
          <dgm:animLvl val="lvl"/>
          <dgm:resizeHandles val="exact"/>
        </dgm:presLayoutVars>
      </dgm:prSet>
      <dgm:spPr/>
    </dgm:pt>
    <dgm:pt modelId="{DCA2E6B3-5113-4C9C-8F18-CB045B08EC54}" type="pres">
      <dgm:prSet presAssocID="{F23A15C9-5774-4178-AB0F-B9784F5C0650}" presName="parentText" presStyleLbl="node1" presStyleIdx="0" presStyleCnt="6" custLinFactNeighborX="-17453" custLinFactNeighborY="67688">
        <dgm:presLayoutVars>
          <dgm:chMax val="0"/>
          <dgm:bulletEnabled val="1"/>
        </dgm:presLayoutVars>
      </dgm:prSet>
      <dgm:spPr/>
    </dgm:pt>
    <dgm:pt modelId="{1EA4B781-E183-466B-ADF3-5AD1C2A671BA}" type="pres">
      <dgm:prSet presAssocID="{160E3106-46F5-47B5-84D1-58E98E45F779}" presName="spacer" presStyleCnt="0"/>
      <dgm:spPr/>
    </dgm:pt>
    <dgm:pt modelId="{DBE839DC-017F-437F-87E0-DE576D188D08}" type="pres">
      <dgm:prSet presAssocID="{A511A33B-B2C5-4A21-A391-9C000DEC8088}" presName="parentText" presStyleLbl="node1" presStyleIdx="1" presStyleCnt="6">
        <dgm:presLayoutVars>
          <dgm:chMax val="0"/>
          <dgm:bulletEnabled val="1"/>
        </dgm:presLayoutVars>
      </dgm:prSet>
      <dgm:spPr/>
    </dgm:pt>
    <dgm:pt modelId="{6920A41F-05F4-48C9-835A-498E0B0392BE}" type="pres">
      <dgm:prSet presAssocID="{93BE19D5-1A3F-468B-AC4E-C05C11FFE34A}" presName="spacer" presStyleCnt="0"/>
      <dgm:spPr/>
    </dgm:pt>
    <dgm:pt modelId="{76F4D8E2-C30F-4563-A23C-022EA5268623}" type="pres">
      <dgm:prSet presAssocID="{BB3C626A-A47F-419D-84B8-14CC79DD2616}" presName="parentText" presStyleLbl="node1" presStyleIdx="2" presStyleCnt="6">
        <dgm:presLayoutVars>
          <dgm:chMax val="0"/>
          <dgm:bulletEnabled val="1"/>
        </dgm:presLayoutVars>
      </dgm:prSet>
      <dgm:spPr/>
    </dgm:pt>
    <dgm:pt modelId="{A914908C-877A-4B74-A8C6-89BC0038652C}" type="pres">
      <dgm:prSet presAssocID="{4D7B7BE7-EBCF-4003-8360-C72D4FEDEB52}" presName="spacer" presStyleCnt="0"/>
      <dgm:spPr/>
    </dgm:pt>
    <dgm:pt modelId="{1628EAE8-EF6C-4D29-AA19-869BDB3FF14D}" type="pres">
      <dgm:prSet presAssocID="{CB413AC0-385C-4522-8B8E-08313ACCB30C}" presName="parentText" presStyleLbl="node1" presStyleIdx="3" presStyleCnt="6">
        <dgm:presLayoutVars>
          <dgm:chMax val="0"/>
          <dgm:bulletEnabled val="1"/>
        </dgm:presLayoutVars>
      </dgm:prSet>
      <dgm:spPr/>
    </dgm:pt>
    <dgm:pt modelId="{EF25998F-AAEC-4FA9-BB0B-F7387B9FC10D}" type="pres">
      <dgm:prSet presAssocID="{BE31051E-B37E-4F78-A558-B6C155F59491}" presName="spacer" presStyleCnt="0"/>
      <dgm:spPr/>
    </dgm:pt>
    <dgm:pt modelId="{95EDAFDD-75AC-4512-AF9B-AEFA432BB0B1}" type="pres">
      <dgm:prSet presAssocID="{22404C81-4F4F-40CB-BDA9-EAE19145A3F3}" presName="parentText" presStyleLbl="node1" presStyleIdx="4" presStyleCnt="6">
        <dgm:presLayoutVars>
          <dgm:chMax val="0"/>
          <dgm:bulletEnabled val="1"/>
        </dgm:presLayoutVars>
      </dgm:prSet>
      <dgm:spPr/>
    </dgm:pt>
    <dgm:pt modelId="{02F9FC62-0265-4E8D-9EAF-93AE80D5E0B6}" type="pres">
      <dgm:prSet presAssocID="{678D0E9D-C891-41C5-BA67-A1EE8C8A96C0}" presName="spacer" presStyleCnt="0"/>
      <dgm:spPr/>
    </dgm:pt>
    <dgm:pt modelId="{CC0BA70F-4B9F-4880-83A4-66A1CC56C0C2}" type="pres">
      <dgm:prSet presAssocID="{50669C18-AE13-4106-8B54-9F27A6856817}" presName="parentText" presStyleLbl="node1" presStyleIdx="5" presStyleCnt="6">
        <dgm:presLayoutVars>
          <dgm:chMax val="0"/>
          <dgm:bulletEnabled val="1"/>
        </dgm:presLayoutVars>
      </dgm:prSet>
      <dgm:spPr/>
    </dgm:pt>
  </dgm:ptLst>
  <dgm:cxnLst>
    <dgm:cxn modelId="{60183420-6F4B-40A0-8639-FE1E3708D2EF}" type="presOf" srcId="{CB413AC0-385C-4522-8B8E-08313ACCB30C}" destId="{1628EAE8-EF6C-4D29-AA19-869BDB3FF14D}" srcOrd="0" destOrd="0" presId="urn:microsoft.com/office/officeart/2005/8/layout/vList2"/>
    <dgm:cxn modelId="{35E19C30-1058-4230-B19B-37082ADE1192}" type="presOf" srcId="{A511A33B-B2C5-4A21-A391-9C000DEC8088}" destId="{DBE839DC-017F-437F-87E0-DE576D188D08}" srcOrd="0" destOrd="0" presId="urn:microsoft.com/office/officeart/2005/8/layout/vList2"/>
    <dgm:cxn modelId="{A2F8CE61-9908-4026-A316-FEF511BD39BB}" type="presOf" srcId="{D32D4A43-D130-40B7-8F62-5279ACC3F894}" destId="{DF478502-55E1-4BA4-BA91-7C426A3EE264}" srcOrd="0" destOrd="0" presId="urn:microsoft.com/office/officeart/2005/8/layout/vList2"/>
    <dgm:cxn modelId="{82C83262-EAFD-4C30-AD9E-689AED949139}" srcId="{D32D4A43-D130-40B7-8F62-5279ACC3F894}" destId="{F23A15C9-5774-4178-AB0F-B9784F5C0650}" srcOrd="0" destOrd="0" parTransId="{AE8EE01B-8146-47EF-B361-FB38170A0FC7}" sibTransId="{160E3106-46F5-47B5-84D1-58E98E45F779}"/>
    <dgm:cxn modelId="{AC9F1F8A-9A27-49F4-88F2-788DC55587EC}" type="presOf" srcId="{22404C81-4F4F-40CB-BDA9-EAE19145A3F3}" destId="{95EDAFDD-75AC-4512-AF9B-AEFA432BB0B1}" srcOrd="0" destOrd="0" presId="urn:microsoft.com/office/officeart/2005/8/layout/vList2"/>
    <dgm:cxn modelId="{9893789C-9183-46B6-BDF2-B3E1C9E1BC5D}" type="presOf" srcId="{BB3C626A-A47F-419D-84B8-14CC79DD2616}" destId="{76F4D8E2-C30F-4563-A23C-022EA5268623}" srcOrd="0" destOrd="0" presId="urn:microsoft.com/office/officeart/2005/8/layout/vList2"/>
    <dgm:cxn modelId="{7F8A54B7-E6F7-43C5-8E9D-9DECB2861B9D}" srcId="{D32D4A43-D130-40B7-8F62-5279ACC3F894}" destId="{22404C81-4F4F-40CB-BDA9-EAE19145A3F3}" srcOrd="4" destOrd="0" parTransId="{91161099-2DB1-4C23-A2D9-DB02EDC8D537}" sibTransId="{678D0E9D-C891-41C5-BA67-A1EE8C8A96C0}"/>
    <dgm:cxn modelId="{163301CE-DF5C-43C5-B235-08BAEC513AAE}" type="presOf" srcId="{F23A15C9-5774-4178-AB0F-B9784F5C0650}" destId="{DCA2E6B3-5113-4C9C-8F18-CB045B08EC54}" srcOrd="0" destOrd="0" presId="urn:microsoft.com/office/officeart/2005/8/layout/vList2"/>
    <dgm:cxn modelId="{6D76E2CF-4530-425E-9CFD-F5578146C08B}" srcId="{D32D4A43-D130-40B7-8F62-5279ACC3F894}" destId="{BB3C626A-A47F-419D-84B8-14CC79DD2616}" srcOrd="2" destOrd="0" parTransId="{5CE5CEC0-D3D4-4B0E-9CCD-F8F3A2F159AA}" sibTransId="{4D7B7BE7-EBCF-4003-8360-C72D4FEDEB52}"/>
    <dgm:cxn modelId="{C7F90AE1-AE42-4C62-A887-BCF83D824BA5}" type="presOf" srcId="{50669C18-AE13-4106-8B54-9F27A6856817}" destId="{CC0BA70F-4B9F-4880-83A4-66A1CC56C0C2}" srcOrd="0" destOrd="0" presId="urn:microsoft.com/office/officeart/2005/8/layout/vList2"/>
    <dgm:cxn modelId="{052641F1-C138-4347-8D11-F0810DE69D84}" srcId="{D32D4A43-D130-40B7-8F62-5279ACC3F894}" destId="{A511A33B-B2C5-4A21-A391-9C000DEC8088}" srcOrd="1" destOrd="0" parTransId="{7D66C6EB-6849-492A-AF82-E3310BE56B8D}" sibTransId="{93BE19D5-1A3F-468B-AC4E-C05C11FFE34A}"/>
    <dgm:cxn modelId="{E0527FF6-3FA8-4D2C-9BE8-F7985B4F5250}" srcId="{D32D4A43-D130-40B7-8F62-5279ACC3F894}" destId="{50669C18-AE13-4106-8B54-9F27A6856817}" srcOrd="5" destOrd="0" parTransId="{C1ABC7C9-6787-4D0B-8FF0-96A4E813F492}" sibTransId="{DE6AF293-E070-4EDA-A5A4-BD101CA27423}"/>
    <dgm:cxn modelId="{068E9DFE-0744-41C3-A8B8-C2ACC41C6586}" srcId="{D32D4A43-D130-40B7-8F62-5279ACC3F894}" destId="{CB413AC0-385C-4522-8B8E-08313ACCB30C}" srcOrd="3" destOrd="0" parTransId="{17FB3C7F-D46C-4481-86DF-104F23367DB3}" sibTransId="{BE31051E-B37E-4F78-A558-B6C155F59491}"/>
    <dgm:cxn modelId="{223A2B2C-C3F2-4398-A536-F511A7DC177E}" type="presParOf" srcId="{DF478502-55E1-4BA4-BA91-7C426A3EE264}" destId="{DCA2E6B3-5113-4C9C-8F18-CB045B08EC54}" srcOrd="0" destOrd="0" presId="urn:microsoft.com/office/officeart/2005/8/layout/vList2"/>
    <dgm:cxn modelId="{D46077AA-19E5-4A0C-A35C-28FB4F61204A}" type="presParOf" srcId="{DF478502-55E1-4BA4-BA91-7C426A3EE264}" destId="{1EA4B781-E183-466B-ADF3-5AD1C2A671BA}" srcOrd="1" destOrd="0" presId="urn:microsoft.com/office/officeart/2005/8/layout/vList2"/>
    <dgm:cxn modelId="{3E618341-8ECA-4196-B080-E1F13E3C2AB6}" type="presParOf" srcId="{DF478502-55E1-4BA4-BA91-7C426A3EE264}" destId="{DBE839DC-017F-437F-87E0-DE576D188D08}" srcOrd="2" destOrd="0" presId="urn:microsoft.com/office/officeart/2005/8/layout/vList2"/>
    <dgm:cxn modelId="{EE179508-28D9-4C3C-AA80-2A630BFD3661}" type="presParOf" srcId="{DF478502-55E1-4BA4-BA91-7C426A3EE264}" destId="{6920A41F-05F4-48C9-835A-498E0B0392BE}" srcOrd="3" destOrd="0" presId="urn:microsoft.com/office/officeart/2005/8/layout/vList2"/>
    <dgm:cxn modelId="{CDB94D01-16FB-4174-9116-CF1BC06E618C}" type="presParOf" srcId="{DF478502-55E1-4BA4-BA91-7C426A3EE264}" destId="{76F4D8E2-C30F-4563-A23C-022EA5268623}" srcOrd="4" destOrd="0" presId="urn:microsoft.com/office/officeart/2005/8/layout/vList2"/>
    <dgm:cxn modelId="{F3083237-97C2-4CD1-AA7B-80748021460F}" type="presParOf" srcId="{DF478502-55E1-4BA4-BA91-7C426A3EE264}" destId="{A914908C-877A-4B74-A8C6-89BC0038652C}" srcOrd="5" destOrd="0" presId="urn:microsoft.com/office/officeart/2005/8/layout/vList2"/>
    <dgm:cxn modelId="{FB8BA609-5790-4BD1-9C68-1CE51DC8589E}" type="presParOf" srcId="{DF478502-55E1-4BA4-BA91-7C426A3EE264}" destId="{1628EAE8-EF6C-4D29-AA19-869BDB3FF14D}" srcOrd="6" destOrd="0" presId="urn:microsoft.com/office/officeart/2005/8/layout/vList2"/>
    <dgm:cxn modelId="{2D0F3950-1460-4F94-9889-5463037C6299}" type="presParOf" srcId="{DF478502-55E1-4BA4-BA91-7C426A3EE264}" destId="{EF25998F-AAEC-4FA9-BB0B-F7387B9FC10D}" srcOrd="7" destOrd="0" presId="urn:microsoft.com/office/officeart/2005/8/layout/vList2"/>
    <dgm:cxn modelId="{CB279E53-5726-4327-9ACA-4644E5A361CB}" type="presParOf" srcId="{DF478502-55E1-4BA4-BA91-7C426A3EE264}" destId="{95EDAFDD-75AC-4512-AF9B-AEFA432BB0B1}" srcOrd="8" destOrd="0" presId="urn:microsoft.com/office/officeart/2005/8/layout/vList2"/>
    <dgm:cxn modelId="{5FEA848E-3B6F-4A03-B405-767F4FEF268C}" type="presParOf" srcId="{DF478502-55E1-4BA4-BA91-7C426A3EE264}" destId="{02F9FC62-0265-4E8D-9EAF-93AE80D5E0B6}" srcOrd="9" destOrd="0" presId="urn:microsoft.com/office/officeart/2005/8/layout/vList2"/>
    <dgm:cxn modelId="{41B1250B-1E00-4547-8798-296ED2FB0208}" type="presParOf" srcId="{DF478502-55E1-4BA4-BA91-7C426A3EE264}" destId="{CC0BA70F-4B9F-4880-83A4-66A1CC56C0C2}"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A2E6B3-5113-4C9C-8F18-CB045B08EC54}">
      <dsp:nvSpPr>
        <dsp:cNvPr id="0" name=""/>
        <dsp:cNvSpPr/>
      </dsp:nvSpPr>
      <dsp:spPr>
        <a:xfrm>
          <a:off x="0" y="49133"/>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1" kern="1200"/>
            <a:t>Introduction</a:t>
          </a:r>
          <a:br>
            <a:rPr lang="en-IE" sz="1700" kern="1200"/>
          </a:br>
          <a:endParaRPr lang="en-US" sz="1700" kern="1200"/>
        </a:p>
      </dsp:txBody>
      <dsp:txXfrm>
        <a:off x="48062" y="97195"/>
        <a:ext cx="7214901" cy="888431"/>
      </dsp:txXfrm>
    </dsp:sp>
    <dsp:sp modelId="{DBE839DC-017F-437F-87E0-DE576D188D08}">
      <dsp:nvSpPr>
        <dsp:cNvPr id="0" name=""/>
        <dsp:cNvSpPr/>
      </dsp:nvSpPr>
      <dsp:spPr>
        <a:xfrm>
          <a:off x="0" y="1049507"/>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1" kern="1200" dirty="0"/>
            <a:t>National Revaluation Programme </a:t>
          </a:r>
          <a:br>
            <a:rPr lang="en-IE" sz="1700" kern="1200" dirty="0"/>
          </a:br>
          <a:r>
            <a:rPr lang="en-IE" sz="1700" b="1" kern="1200" dirty="0"/>
            <a:t>REVAL 23</a:t>
          </a:r>
          <a:endParaRPr lang="en-US" sz="1700" b="1" kern="1200" dirty="0"/>
        </a:p>
      </dsp:txBody>
      <dsp:txXfrm>
        <a:off x="48062" y="1097569"/>
        <a:ext cx="7214901" cy="888431"/>
      </dsp:txXfrm>
    </dsp:sp>
    <dsp:sp modelId="{76F4D8E2-C30F-4563-A23C-022EA5268623}">
      <dsp:nvSpPr>
        <dsp:cNvPr id="0" name=""/>
        <dsp:cNvSpPr/>
      </dsp:nvSpPr>
      <dsp:spPr>
        <a:xfrm>
          <a:off x="0" y="2083022"/>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1" kern="1200" dirty="0" err="1"/>
            <a:t>Tailte</a:t>
          </a:r>
          <a:r>
            <a:rPr lang="en-IE" sz="1700" b="1" kern="1200" dirty="0"/>
            <a:t> Eireann</a:t>
          </a:r>
          <a:br>
            <a:rPr lang="en-IE" sz="1700" kern="1200" dirty="0"/>
          </a:br>
          <a:r>
            <a:rPr lang="en-IE" sz="1700" b="1" kern="1200" dirty="0"/>
            <a:t>Merger, New Online Portal for Agents &amp; Mapping Tool</a:t>
          </a:r>
        </a:p>
        <a:p>
          <a:pPr marL="0" lvl="0" indent="0" algn="l" defTabSz="755650">
            <a:lnSpc>
              <a:spcPct val="90000"/>
            </a:lnSpc>
            <a:spcBef>
              <a:spcPct val="0"/>
            </a:spcBef>
            <a:spcAft>
              <a:spcPct val="35000"/>
            </a:spcAft>
            <a:buNone/>
          </a:pPr>
          <a:endParaRPr lang="en-US" sz="1700" kern="1200" dirty="0"/>
        </a:p>
      </dsp:txBody>
      <dsp:txXfrm>
        <a:off x="48062" y="2131084"/>
        <a:ext cx="7214901" cy="888431"/>
      </dsp:txXfrm>
    </dsp:sp>
    <dsp:sp modelId="{1628EAE8-EF6C-4D29-AA19-869BDB3FF14D}">
      <dsp:nvSpPr>
        <dsp:cNvPr id="0" name=""/>
        <dsp:cNvSpPr/>
      </dsp:nvSpPr>
      <dsp:spPr>
        <a:xfrm>
          <a:off x="0" y="3116538"/>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1" kern="1200" dirty="0"/>
            <a:t>The Valuation Tribunal</a:t>
          </a:r>
        </a:p>
        <a:p>
          <a:pPr marL="0" lvl="0" indent="0" algn="l" defTabSz="755650">
            <a:lnSpc>
              <a:spcPct val="90000"/>
            </a:lnSpc>
            <a:spcBef>
              <a:spcPct val="0"/>
            </a:spcBef>
            <a:spcAft>
              <a:spcPct val="35000"/>
            </a:spcAft>
            <a:buNone/>
          </a:pPr>
          <a:r>
            <a:rPr lang="en-IE" sz="1700" b="1" kern="1200" dirty="0"/>
            <a:t>New Initiatives and Important Notes</a:t>
          </a:r>
          <a:endParaRPr lang="en-US" sz="1700" kern="1200" dirty="0"/>
        </a:p>
      </dsp:txBody>
      <dsp:txXfrm>
        <a:off x="48062" y="3164600"/>
        <a:ext cx="7214901" cy="888431"/>
      </dsp:txXfrm>
    </dsp:sp>
    <dsp:sp modelId="{95EDAFDD-75AC-4512-AF9B-AEFA432BB0B1}">
      <dsp:nvSpPr>
        <dsp:cNvPr id="0" name=""/>
        <dsp:cNvSpPr/>
      </dsp:nvSpPr>
      <dsp:spPr>
        <a:xfrm>
          <a:off x="0" y="4150053"/>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IE" sz="1700" b="1" kern="1200" dirty="0"/>
            <a:t>Legislation</a:t>
          </a:r>
          <a:r>
            <a:rPr lang="en-IE" sz="1700" kern="1200" dirty="0"/>
            <a:t> </a:t>
          </a:r>
          <a:r>
            <a:rPr lang="en-IE" sz="1700" b="1" kern="1200" dirty="0"/>
            <a:t>Update</a:t>
          </a:r>
          <a:endParaRPr lang="en-IE" sz="1700" kern="1200" dirty="0"/>
        </a:p>
        <a:p>
          <a:pPr marL="0" lvl="0" indent="0" algn="l" defTabSz="755650">
            <a:lnSpc>
              <a:spcPct val="90000"/>
            </a:lnSpc>
            <a:spcBef>
              <a:spcPct val="0"/>
            </a:spcBef>
            <a:spcAft>
              <a:spcPct val="35000"/>
            </a:spcAft>
            <a:buNone/>
          </a:pPr>
          <a:r>
            <a:rPr lang="en-GB" sz="1700" b="1" kern="1200" dirty="0"/>
            <a:t>The Local Government Rates and Other Matters Act 2019</a:t>
          </a:r>
          <a:endParaRPr lang="en-US" sz="1700" kern="1200" dirty="0"/>
        </a:p>
      </dsp:txBody>
      <dsp:txXfrm>
        <a:off x="48062" y="4198115"/>
        <a:ext cx="7214901" cy="888431"/>
      </dsp:txXfrm>
    </dsp:sp>
    <dsp:sp modelId="{CC0BA70F-4B9F-4880-83A4-66A1CC56C0C2}">
      <dsp:nvSpPr>
        <dsp:cNvPr id="0" name=""/>
        <dsp:cNvSpPr/>
      </dsp:nvSpPr>
      <dsp:spPr>
        <a:xfrm>
          <a:off x="0" y="5183568"/>
          <a:ext cx="7311025" cy="984555"/>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GB" sz="1700" b="1" kern="1200"/>
            <a:t>Looking Ahead</a:t>
          </a:r>
          <a:r>
            <a:rPr lang="en-IE" sz="1700" b="1" kern="1200"/>
            <a:t> </a:t>
          </a:r>
          <a:endParaRPr lang="en-US" sz="1700" kern="1200"/>
        </a:p>
      </dsp:txBody>
      <dsp:txXfrm>
        <a:off x="48062" y="5231630"/>
        <a:ext cx="7214901" cy="8884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77739" cy="513349"/>
          </a:xfrm>
          <a:prstGeom prst="rect">
            <a:avLst/>
          </a:prstGeom>
        </p:spPr>
        <p:txBody>
          <a:bodyPr vert="horz" lIns="94760" tIns="47380" rIns="94760" bIns="47380" rtlCol="0"/>
          <a:lstStyle>
            <a:lvl1pPr algn="l">
              <a:defRPr sz="1200"/>
            </a:lvl1pPr>
          </a:lstStyle>
          <a:p>
            <a:endParaRPr lang="en-IE"/>
          </a:p>
        </p:txBody>
      </p:sp>
      <p:sp>
        <p:nvSpPr>
          <p:cNvPr id="3" name="Date Placeholder 2"/>
          <p:cNvSpPr>
            <a:spLocks noGrp="1"/>
          </p:cNvSpPr>
          <p:nvPr>
            <p:ph type="dt" idx="1"/>
          </p:nvPr>
        </p:nvSpPr>
        <p:spPr>
          <a:xfrm>
            <a:off x="4023094" y="1"/>
            <a:ext cx="3077739" cy="513349"/>
          </a:xfrm>
          <a:prstGeom prst="rect">
            <a:avLst/>
          </a:prstGeom>
        </p:spPr>
        <p:txBody>
          <a:bodyPr vert="horz" lIns="94760" tIns="47380" rIns="94760" bIns="47380" rtlCol="0"/>
          <a:lstStyle>
            <a:lvl1pPr algn="r">
              <a:defRPr sz="1200"/>
            </a:lvl1pPr>
          </a:lstStyle>
          <a:p>
            <a:fld id="{52D86B64-C9AC-4B17-B27A-0F638F0FFEFC}" type="datetimeFigureOut">
              <a:rPr lang="en-IE" smtClean="0"/>
              <a:t>18/06/2024</a:t>
            </a:fld>
            <a:endParaRPr lang="en-IE"/>
          </a:p>
        </p:txBody>
      </p:sp>
      <p:sp>
        <p:nvSpPr>
          <p:cNvPr id="4" name="Slide Image Placeholder 3"/>
          <p:cNvSpPr>
            <a:spLocks noGrp="1" noRot="1" noChangeAspect="1"/>
          </p:cNvSpPr>
          <p:nvPr>
            <p:ph type="sldImg" idx="2"/>
          </p:nvPr>
        </p:nvSpPr>
        <p:spPr>
          <a:xfrm>
            <a:off x="482600" y="1279525"/>
            <a:ext cx="6137275" cy="3452813"/>
          </a:xfrm>
          <a:prstGeom prst="rect">
            <a:avLst/>
          </a:prstGeom>
          <a:noFill/>
          <a:ln w="12700">
            <a:solidFill>
              <a:prstClr val="black"/>
            </a:solidFill>
          </a:ln>
        </p:spPr>
        <p:txBody>
          <a:bodyPr vert="horz" lIns="94760" tIns="47380" rIns="94760" bIns="47380" rtlCol="0" anchor="ctr"/>
          <a:lstStyle/>
          <a:p>
            <a:endParaRPr lang="en-IE"/>
          </a:p>
        </p:txBody>
      </p:sp>
      <p:sp>
        <p:nvSpPr>
          <p:cNvPr id="5" name="Notes Placeholder 4"/>
          <p:cNvSpPr>
            <a:spLocks noGrp="1"/>
          </p:cNvSpPr>
          <p:nvPr>
            <p:ph type="body" sz="quarter" idx="3"/>
          </p:nvPr>
        </p:nvSpPr>
        <p:spPr>
          <a:xfrm>
            <a:off x="710248" y="4923879"/>
            <a:ext cx="5681980" cy="4028629"/>
          </a:xfrm>
          <a:prstGeom prst="rect">
            <a:avLst/>
          </a:prstGeom>
        </p:spPr>
        <p:txBody>
          <a:bodyPr vert="horz" lIns="94760" tIns="47380" rIns="94760" bIns="473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2" y="9718093"/>
            <a:ext cx="3077739" cy="513348"/>
          </a:xfrm>
          <a:prstGeom prst="rect">
            <a:avLst/>
          </a:prstGeom>
        </p:spPr>
        <p:txBody>
          <a:bodyPr vert="horz" lIns="94760" tIns="47380" rIns="94760" bIns="47380" rtlCol="0" anchor="b"/>
          <a:lstStyle>
            <a:lvl1pPr algn="l">
              <a:defRPr sz="1200"/>
            </a:lvl1pPr>
          </a:lstStyle>
          <a:p>
            <a:endParaRPr lang="en-IE"/>
          </a:p>
        </p:txBody>
      </p:sp>
      <p:sp>
        <p:nvSpPr>
          <p:cNvPr id="7" name="Slide Number Placeholder 6"/>
          <p:cNvSpPr>
            <a:spLocks noGrp="1"/>
          </p:cNvSpPr>
          <p:nvPr>
            <p:ph type="sldNum" sz="quarter" idx="5"/>
          </p:nvPr>
        </p:nvSpPr>
        <p:spPr>
          <a:xfrm>
            <a:off x="4023094" y="9718093"/>
            <a:ext cx="3077739" cy="513348"/>
          </a:xfrm>
          <a:prstGeom prst="rect">
            <a:avLst/>
          </a:prstGeom>
        </p:spPr>
        <p:txBody>
          <a:bodyPr vert="horz" lIns="94760" tIns="47380" rIns="94760" bIns="47380" rtlCol="0" anchor="b"/>
          <a:lstStyle>
            <a:lvl1pPr algn="r">
              <a:defRPr sz="1200"/>
            </a:lvl1pPr>
          </a:lstStyle>
          <a:p>
            <a:fld id="{FD28BA2E-5410-4D56-8974-A27F92C25E34}" type="slidenum">
              <a:rPr lang="en-IE" smtClean="0"/>
              <a:t>‹#›</a:t>
            </a:fld>
            <a:endParaRPr lang="en-IE"/>
          </a:p>
        </p:txBody>
      </p:sp>
    </p:spTree>
    <p:extLst>
      <p:ext uri="{BB962C8B-B14F-4D97-AF65-F5344CB8AC3E}">
        <p14:creationId xmlns:p14="http://schemas.microsoft.com/office/powerpoint/2010/main" val="1467767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Morning L &amp; G,</a:t>
            </a:r>
          </a:p>
          <a:p>
            <a:r>
              <a:rPr lang="en-IE" dirty="0"/>
              <a:t>My name is</a:t>
            </a:r>
          </a:p>
          <a:p>
            <a:r>
              <a:rPr lang="en-IE" dirty="0"/>
              <a:t>And I am a RATING VALUER AND ADVISOR WITH CBRE IREL.</a:t>
            </a:r>
          </a:p>
          <a:p>
            <a:r>
              <a:rPr lang="en-IE" dirty="0"/>
              <a:t>THE CPD PRESENTATION TODAY IS AN OVERVIEW OF BUSINESS RATES IN IRELAND.</a:t>
            </a:r>
          </a:p>
          <a:p>
            <a:r>
              <a:rPr lang="en-IE" dirty="0"/>
              <a:t>Take notes of any questions you have, try to get them on the chat board in advance and I can take them at the end of the presentation.</a:t>
            </a:r>
            <a:endParaRPr lang="en-GB" dirty="0"/>
          </a:p>
        </p:txBody>
      </p:sp>
      <p:sp>
        <p:nvSpPr>
          <p:cNvPr id="4" name="Slide Number Placeholder 3"/>
          <p:cNvSpPr>
            <a:spLocks noGrp="1"/>
          </p:cNvSpPr>
          <p:nvPr>
            <p:ph type="sldNum" sz="quarter" idx="5"/>
          </p:nvPr>
        </p:nvSpPr>
        <p:spPr/>
        <p:txBody>
          <a:bodyPr/>
          <a:lstStyle/>
          <a:p>
            <a:fld id="{CA5831D4-CDF3-41A6-8151-CF7F638F049E}" type="slidenum">
              <a:rPr lang="en-GB" smtClean="0"/>
              <a:t>1</a:t>
            </a:fld>
            <a:endParaRPr lang="en-GB"/>
          </a:p>
        </p:txBody>
      </p:sp>
    </p:spTree>
    <p:extLst>
      <p:ext uri="{BB962C8B-B14F-4D97-AF65-F5344CB8AC3E}">
        <p14:creationId xmlns:p14="http://schemas.microsoft.com/office/powerpoint/2010/main" val="28146544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Looking ahead,</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the world of</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rating valuation</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is fast becoming more specialised with the intricacies of building use, building sustainability and alternative energy efficiencies for the rating valuer and TE’s valuers.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level of knowledge and experience required in rating valuation is quite in depth and complex, ranging from property and business knowledge to detailed familiarity with relevant legislation and established legal authorities from the Valuation Tribunal.</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Within these sectors, at any given time, as these properties and technologies evolve, there are rating cases on appeal where the rateability of some property types and legislative interpretation, is regularly tested, all the way to the High Court.</a:t>
            </a:r>
            <a:endParaRPr lang="en-GB" dirty="0"/>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a:t>
            </a:r>
            <a:r>
              <a:rPr lang="en-GB" sz="1200" b="1" u="sng" kern="100" dirty="0">
                <a:effectLst/>
                <a:latin typeface="Calibri" panose="020F0502020204030204" pitchFamily="34" charset="0"/>
                <a:ea typeface="Calibri" panose="020F0502020204030204" pitchFamily="34" charset="0"/>
                <a:cs typeface="Times New Roman" panose="02020603050405020304" pitchFamily="18" charset="0"/>
              </a:rPr>
              <a:t>Energy sector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comprises many providers and has evolved with presence of WIND FARMS, SOLAR FARMS, OFFSHORE ENERGY GENERATION – WIND for now, then we have BATTERY STORAGE, DATA CENTRES – EVER TOPICAL WITH CONSUMPTION CHALLENGES, with ancillary infrastructures.</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u="sng" kern="100" dirty="0">
                <a:effectLst/>
                <a:latin typeface="Calibri" panose="020F0502020204030204" pitchFamily="34" charset="0"/>
                <a:ea typeface="Calibri" panose="020F0502020204030204" pitchFamily="34" charset="0"/>
                <a:cs typeface="Times New Roman" panose="02020603050405020304" pitchFamily="18" charset="0"/>
              </a:rPr>
              <a:t>Pharmaceutical operations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around the country where many have more and more </a:t>
            </a:r>
            <a:r>
              <a:rPr lang="en-GB" sz="1200" b="1" u="sng" kern="100" dirty="0">
                <a:effectLst/>
                <a:latin typeface="Calibri" panose="020F0502020204030204" pitchFamily="34" charset="0"/>
                <a:ea typeface="Calibri" panose="020F0502020204030204" pitchFamily="34" charset="0"/>
                <a:cs typeface="Times New Roman" panose="02020603050405020304" pitchFamily="18" charset="0"/>
              </a:rPr>
              <a:t>complex</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manufacturing </a:t>
            </a:r>
            <a:r>
              <a:rPr lang="en-GB" sz="1200" b="1" u="sng" kern="100" dirty="0">
                <a:effectLst/>
                <a:latin typeface="Calibri" panose="020F0502020204030204" pitchFamily="34" charset="0"/>
                <a:ea typeface="Calibri" panose="020F0502020204030204" pitchFamily="34" charset="0"/>
                <a:cs typeface="Times New Roman" panose="02020603050405020304" pitchFamily="18" charset="0"/>
              </a:rPr>
              <a:t>systems and buildings</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a:t>
            </a:r>
          </a:p>
          <a:p>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b="1" u="sng" kern="100" dirty="0">
                <a:effectLst/>
                <a:latin typeface="Calibri" panose="020F0502020204030204" pitchFamily="34" charset="0"/>
                <a:ea typeface="Calibri" panose="020F0502020204030204" pitchFamily="34" charset="0"/>
                <a:cs typeface="Times New Roman" panose="02020603050405020304" pitchFamily="18" charset="0"/>
              </a:rPr>
              <a:t>Agriculture and Food production </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has become far more sophisticated and complex from the Farm to Dairy Manufacturing and Meat Production Plants.</a:t>
            </a:r>
          </a:p>
          <a:p>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11</a:t>
            </a:fld>
            <a:endParaRPr lang="en-IE"/>
          </a:p>
        </p:txBody>
      </p:sp>
    </p:spTree>
    <p:extLst>
      <p:ext uri="{BB962C8B-B14F-4D97-AF65-F5344CB8AC3E}">
        <p14:creationId xmlns:p14="http://schemas.microsoft.com/office/powerpoint/2010/main" val="1579616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In conclusion,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for the rating valuer, the depth of knowledge required has no bounds where rating valuation is increasingly complex and diverse, but yet it’s one of the most interesting and challenging environments in which to practice one’s profession.</a:t>
            </a:r>
          </a:p>
          <a:p>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Not just technically challenging but a first hand experience of the EXCITING, DIVERSE Businesses sector across this country.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12</a:t>
            </a:fld>
            <a:endParaRPr lang="en-IE"/>
          </a:p>
        </p:txBody>
      </p:sp>
    </p:spTree>
    <p:extLst>
      <p:ext uri="{BB962C8B-B14F-4D97-AF65-F5344CB8AC3E}">
        <p14:creationId xmlns:p14="http://schemas.microsoft.com/office/powerpoint/2010/main" val="3851482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6C48A2CD-2ACC-493E-9C67-17A82DB97A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900" b="1">
                <a:solidFill>
                  <a:schemeClr val="bg1"/>
                </a:solidFill>
                <a:latin typeface="Helvetica" panose="020B0604020202020204" pitchFamily="34" charset="0"/>
                <a:ea typeface="ヒラギノ角ゴ Pro W3"/>
                <a:cs typeface="ヒラギノ角ゴ Pro W3"/>
              </a:defRPr>
            </a:lvl1pPr>
            <a:lvl2pPr marL="769930" indent="-296126" eaLnBrk="0" hangingPunct="0">
              <a:defRPr sz="2900" b="1">
                <a:solidFill>
                  <a:schemeClr val="bg1"/>
                </a:solidFill>
                <a:latin typeface="Helvetica" panose="020B0604020202020204" pitchFamily="34" charset="0"/>
                <a:ea typeface="ヒラギノ角ゴ Pro W3"/>
                <a:cs typeface="ヒラギノ角ゴ Pro W3"/>
              </a:defRPr>
            </a:lvl2pPr>
            <a:lvl3pPr marL="1184509" indent="-236901" eaLnBrk="0" hangingPunct="0">
              <a:defRPr sz="2900" b="1">
                <a:solidFill>
                  <a:schemeClr val="bg1"/>
                </a:solidFill>
                <a:latin typeface="Helvetica" panose="020B0604020202020204" pitchFamily="34" charset="0"/>
                <a:ea typeface="ヒラギノ角ゴ Pro W3"/>
                <a:cs typeface="ヒラギノ角ゴ Pro W3"/>
              </a:defRPr>
            </a:lvl3pPr>
            <a:lvl4pPr marL="1658313" indent="-236901" eaLnBrk="0" hangingPunct="0">
              <a:defRPr sz="2900" b="1">
                <a:solidFill>
                  <a:schemeClr val="bg1"/>
                </a:solidFill>
                <a:latin typeface="Helvetica" panose="020B0604020202020204" pitchFamily="34" charset="0"/>
                <a:ea typeface="ヒラギノ角ゴ Pro W3"/>
                <a:cs typeface="ヒラギノ角ゴ Pro W3"/>
              </a:defRPr>
            </a:lvl4pPr>
            <a:lvl5pPr marL="2132115" indent="-236901" eaLnBrk="0" hangingPunct="0">
              <a:defRPr sz="2900" b="1">
                <a:solidFill>
                  <a:schemeClr val="bg1"/>
                </a:solidFill>
                <a:latin typeface="Helvetica" panose="020B0604020202020204" pitchFamily="34" charset="0"/>
                <a:ea typeface="ヒラギノ角ゴ Pro W3"/>
                <a:cs typeface="ヒラギノ角ゴ Pro W3"/>
              </a:defRPr>
            </a:lvl5pPr>
            <a:lvl6pPr marL="2605919" indent="-236901" eaLnBrk="0" fontAlgn="base" hangingPunct="0">
              <a:spcBef>
                <a:spcPct val="0"/>
              </a:spcBef>
              <a:spcAft>
                <a:spcPct val="0"/>
              </a:spcAft>
              <a:defRPr sz="2900" b="1">
                <a:solidFill>
                  <a:schemeClr val="bg1"/>
                </a:solidFill>
                <a:latin typeface="Helvetica" panose="020B0604020202020204" pitchFamily="34" charset="0"/>
                <a:ea typeface="ヒラギノ角ゴ Pro W3"/>
                <a:cs typeface="ヒラギノ角ゴ Pro W3"/>
              </a:defRPr>
            </a:lvl6pPr>
            <a:lvl7pPr marL="3079724" indent="-236901" eaLnBrk="0" fontAlgn="base" hangingPunct="0">
              <a:spcBef>
                <a:spcPct val="0"/>
              </a:spcBef>
              <a:spcAft>
                <a:spcPct val="0"/>
              </a:spcAft>
              <a:defRPr sz="2900" b="1">
                <a:solidFill>
                  <a:schemeClr val="bg1"/>
                </a:solidFill>
                <a:latin typeface="Helvetica" panose="020B0604020202020204" pitchFamily="34" charset="0"/>
                <a:ea typeface="ヒラギノ角ゴ Pro W3"/>
                <a:cs typeface="ヒラギノ角ゴ Pro W3"/>
              </a:defRPr>
            </a:lvl7pPr>
            <a:lvl8pPr marL="3553527" indent="-236901" eaLnBrk="0" fontAlgn="base" hangingPunct="0">
              <a:spcBef>
                <a:spcPct val="0"/>
              </a:spcBef>
              <a:spcAft>
                <a:spcPct val="0"/>
              </a:spcAft>
              <a:defRPr sz="2900" b="1">
                <a:solidFill>
                  <a:schemeClr val="bg1"/>
                </a:solidFill>
                <a:latin typeface="Helvetica" panose="020B0604020202020204" pitchFamily="34" charset="0"/>
                <a:ea typeface="ヒラギノ角ゴ Pro W3"/>
                <a:cs typeface="ヒラギノ角ゴ Pro W3"/>
              </a:defRPr>
            </a:lvl8pPr>
            <a:lvl9pPr marL="4027330" indent="-236901" eaLnBrk="0" fontAlgn="base" hangingPunct="0">
              <a:spcBef>
                <a:spcPct val="0"/>
              </a:spcBef>
              <a:spcAft>
                <a:spcPct val="0"/>
              </a:spcAft>
              <a:defRPr sz="2900" b="1">
                <a:solidFill>
                  <a:schemeClr val="bg1"/>
                </a:solidFill>
                <a:latin typeface="Helvetica" panose="020B0604020202020204" pitchFamily="34" charset="0"/>
                <a:ea typeface="ヒラギノ角ゴ Pro W3"/>
                <a:cs typeface="ヒラギノ角ゴ Pro W3"/>
              </a:defRPr>
            </a:lvl9pPr>
          </a:lstStyle>
          <a:p>
            <a:pPr eaLnBrk="1" hangingPunct="1"/>
            <a:fld id="{CB036E00-54C4-451A-91AE-911D1623AE72}" type="slidenum">
              <a:rPr lang="en-US" altLang="en-US" sz="1200"/>
              <a:pPr eaLnBrk="1" hangingPunct="1"/>
              <a:t>13</a:t>
            </a:fld>
            <a:endParaRPr lang="en-US" altLang="en-US" sz="1200"/>
          </a:p>
        </p:txBody>
      </p:sp>
      <p:sp>
        <p:nvSpPr>
          <p:cNvPr id="54275" name="Rectangle 2">
            <a:extLst>
              <a:ext uri="{FF2B5EF4-FFF2-40B4-BE49-F238E27FC236}">
                <a16:creationId xmlns:a16="http://schemas.microsoft.com/office/drawing/2014/main" id="{E423ED5F-FFA6-4655-80F8-4164AA365179}"/>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C507F837-85D0-44C4-8241-917BA77D6A2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a typeface="ヒラギノ角ゴ Pro W3"/>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b="1" u="sng" kern="100" dirty="0">
                <a:effectLst/>
                <a:latin typeface="Calibri" panose="020F0502020204030204" pitchFamily="34" charset="0"/>
                <a:ea typeface="Calibri" panose="020F0502020204030204" pitchFamily="34" charset="0"/>
                <a:cs typeface="Times New Roman" panose="02020603050405020304" pitchFamily="18" charset="0"/>
              </a:rPr>
              <a:t>INTRO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Many of you as agents and property advisors will be asked for advice by your clients, from time to time, about commercial rates and rating valuations.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This presentation will provide you with background, updates and useful nuggets of information regarding Rating in Ireland.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As a responsible advisor and valuer, a working knowledge is always useful to guide your client in the appropriate direction, BUT knowing your expertise limits is equally important when you are drawn into a case. While it is perceived as a niche area of Valuation work, it is very technical and wide ranging.</a:t>
            </a:r>
            <a:br>
              <a:rPr lang="en-GB" sz="1600" kern="100" dirty="0">
                <a:effectLst/>
                <a:latin typeface="Calibri" panose="020F0502020204030204" pitchFamily="34" charset="0"/>
                <a:ea typeface="Calibri" panose="020F0502020204030204" pitchFamily="34" charset="0"/>
                <a:cs typeface="Times New Roman" panose="02020603050405020304" pitchFamily="18" charset="0"/>
              </a:rPr>
            </a:b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So, for today’s session, I am limiting this to a GENTLE  Guide through rating, trying to minimise technical guidance and jargon to a point. </a:t>
            </a:r>
          </a:p>
          <a:p>
            <a:r>
              <a:rPr lang="en-GB" sz="1600" b="1" kern="100" dirty="0">
                <a:effectLst/>
                <a:latin typeface="Calibri" panose="020F0502020204030204" pitchFamily="34" charset="0"/>
                <a:ea typeface="Calibri" panose="020F0502020204030204" pitchFamily="34" charset="0"/>
                <a:cs typeface="Times New Roman" panose="02020603050405020304" pitchFamily="18" charset="0"/>
              </a:rPr>
              <a:t> </a:t>
            </a: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b="1" kern="100" dirty="0">
                <a:effectLst/>
                <a:latin typeface="Calibri" panose="020F0502020204030204" pitchFamily="34" charset="0"/>
                <a:ea typeface="Calibri" panose="020F0502020204030204" pitchFamily="34" charset="0"/>
                <a:cs typeface="Times New Roman" panose="02020603050405020304" pitchFamily="18" charset="0"/>
              </a:rPr>
              <a:t>Commercial Rates</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are a fundamental cost of doing business in every sector in Ireland. It is a significant annual overhead for many businesses, particularly the larger the property, and often represents one of the biggest annual overheads after property rent, yet gets far less attention and mitigation.</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Many businesses out there consider rating valuation to be a fait accompli and just file it away. Anecdotally, the statistics from the revaluations programmes to date, bear this out - Response rates are quite low usually. Many confuse the valuation process with the role of the local authority, failing to understand that both are separate and independent of each other.</a:t>
            </a:r>
          </a:p>
          <a:p>
            <a:r>
              <a:rPr lang="en-GB" sz="1600" b="1" dirty="0">
                <a:effectLst/>
                <a:latin typeface="Calibri" panose="020F0502020204030204" pitchFamily="34" charset="0"/>
                <a:cs typeface="Times New Roman" panose="02020603050405020304" pitchFamily="18" charset="0"/>
              </a:rPr>
              <a:t>AGENDA</a:t>
            </a:r>
          </a:p>
        </p:txBody>
      </p:sp>
      <p:sp>
        <p:nvSpPr>
          <p:cNvPr id="4" name="Slide Number Placeholder 3"/>
          <p:cNvSpPr>
            <a:spLocks noGrp="1"/>
          </p:cNvSpPr>
          <p:nvPr>
            <p:ph type="sldNum" sz="quarter" idx="5"/>
          </p:nvPr>
        </p:nvSpPr>
        <p:spPr/>
        <p:txBody>
          <a:bodyPr/>
          <a:lstStyle/>
          <a:p>
            <a:fld id="{FD28BA2E-5410-4D56-8974-A27F92C25E34}" type="slidenum">
              <a:rPr lang="en-IE" smtClean="0"/>
              <a:t>3</a:t>
            </a:fld>
            <a:endParaRPr lang="en-IE"/>
          </a:p>
        </p:txBody>
      </p:sp>
    </p:spTree>
    <p:extLst>
      <p:ext uri="{BB962C8B-B14F-4D97-AF65-F5344CB8AC3E}">
        <p14:creationId xmlns:p14="http://schemas.microsoft.com/office/powerpoint/2010/main" val="20930363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Since 2008, we have had the </a:t>
            </a:r>
            <a:r>
              <a:rPr lang="en-GB" sz="1600" b="1" kern="100" dirty="0">
                <a:effectLst/>
                <a:latin typeface="Calibri" panose="020F0502020204030204" pitchFamily="34" charset="0"/>
                <a:ea typeface="Calibri" panose="020F0502020204030204" pitchFamily="34" charset="0"/>
                <a:cs typeface="Times New Roman" panose="02020603050405020304" pitchFamily="18" charset="0"/>
              </a:rPr>
              <a:t>National Programme of Revaluation</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of all commercial property in the state.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These revaluations were critical to establishing a new and more consistent valuation list, replacing the lists dating back to November 1988. To date, almost every local authority area has been revalued with only Cork City and Cork County remaining to be revalued in the next year or so.</a:t>
            </a:r>
            <a:br>
              <a:rPr lang="en-GB" sz="1600" kern="100" dirty="0">
                <a:effectLst/>
                <a:latin typeface="Calibri" panose="020F0502020204030204" pitchFamily="34" charset="0"/>
                <a:ea typeface="Calibri" panose="020F0502020204030204" pitchFamily="34" charset="0"/>
                <a:cs typeface="Times New Roman" panose="02020603050405020304" pitchFamily="18" charset="0"/>
              </a:rPr>
            </a:b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The map you can see highlights the Revaluation Dates for each County up to Reval23.</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As every rating valuer knows, in a Revaluation, the core essence of the “Valuation List” is to establish both “correctness” and “equity and uniformity” for the ratepayer, in accordance with Section 19(5) of the Valuation Acts 2001 to 2020.</a:t>
            </a:r>
            <a:br>
              <a:rPr lang="en-GB" sz="16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b="1" kern="100" dirty="0">
                <a:effectLst/>
                <a:latin typeface="Calibri" panose="020F0502020204030204" pitchFamily="34" charset="0"/>
                <a:ea typeface="Calibri" panose="020F0502020204030204" pitchFamily="34" charset="0"/>
                <a:cs typeface="Times New Roman" panose="02020603050405020304" pitchFamily="18" charset="0"/>
              </a:rPr>
              <a:t>The most recent Revaluation</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as many of you are aware, took place in 2023, in five counties.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(7 Local Authority Areas).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Donegal, Mayo, Galway County &amp; City, Clare, Kerry and a 2</a:t>
            </a:r>
            <a:r>
              <a:rPr lang="en-GB" sz="1600" kern="100" baseline="30000" dirty="0">
                <a:effectLst/>
                <a:latin typeface="Calibri" panose="020F0502020204030204" pitchFamily="34" charset="0"/>
                <a:ea typeface="Calibri" panose="020F0502020204030204" pitchFamily="34" charset="0"/>
                <a:cs typeface="Times New Roman" panose="02020603050405020304" pitchFamily="18" charset="0"/>
              </a:rPr>
              <a:t>nd</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Revaluation in Dun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Laoighaire-Rathdown</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dirty="0">
                <a:effectLst/>
                <a:latin typeface="Calibri" panose="020F0502020204030204" pitchFamily="34" charset="0"/>
                <a:ea typeface="Calibri" panose="020F0502020204030204" pitchFamily="34" charset="0"/>
                <a:cs typeface="Times New Roman" panose="02020603050405020304" pitchFamily="18" charset="0"/>
              </a:rPr>
              <a:t>Final Valuation Certificates were issued to approximately 33,000 ratepayers across these rating authority areas in September 2023, with new rates taking effect on January 1</a:t>
            </a:r>
            <a:r>
              <a:rPr lang="en-GB" sz="16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600" dirty="0">
                <a:effectLst/>
                <a:latin typeface="Calibri" panose="020F0502020204030204" pitchFamily="34" charset="0"/>
                <a:ea typeface="Calibri" panose="020F0502020204030204" pitchFamily="34" charset="0"/>
                <a:cs typeface="Times New Roman" panose="02020603050405020304" pitchFamily="18" charset="0"/>
              </a:rPr>
              <a:t> 2024.</a:t>
            </a:r>
          </a:p>
          <a:p>
            <a:r>
              <a:rPr lang="en-GB" sz="1600" dirty="0">
                <a:effectLst/>
                <a:latin typeface="Calibri" panose="020F0502020204030204" pitchFamily="34" charset="0"/>
                <a:cs typeface="Times New Roman" panose="02020603050405020304" pitchFamily="18" charset="0"/>
              </a:rPr>
              <a:t>Valuation appeals arising from these </a:t>
            </a:r>
            <a:r>
              <a:rPr lang="en-GB" sz="1600" dirty="0" err="1">
                <a:effectLst/>
                <a:latin typeface="Calibri" panose="020F0502020204030204" pitchFamily="34" charset="0"/>
                <a:cs typeface="Times New Roman" panose="02020603050405020304" pitchFamily="18" charset="0"/>
              </a:rPr>
              <a:t>Reval</a:t>
            </a:r>
            <a:r>
              <a:rPr lang="en-GB" sz="1600" dirty="0">
                <a:effectLst/>
                <a:latin typeface="Calibri" panose="020F0502020204030204" pitchFamily="34" charset="0"/>
                <a:cs typeface="Times New Roman" panose="02020603050405020304" pitchFamily="18" charset="0"/>
              </a:rPr>
              <a:t> Counties have already commenced at the Valuation Tribunal.</a:t>
            </a:r>
            <a:endParaRPr lang="en-GB" sz="1100" dirty="0"/>
          </a:p>
        </p:txBody>
      </p:sp>
      <p:sp>
        <p:nvSpPr>
          <p:cNvPr id="4" name="Slide Number Placeholder 3"/>
          <p:cNvSpPr>
            <a:spLocks noGrp="1"/>
          </p:cNvSpPr>
          <p:nvPr>
            <p:ph type="sldNum" sz="quarter" idx="5"/>
          </p:nvPr>
        </p:nvSpPr>
        <p:spPr/>
        <p:txBody>
          <a:bodyPr/>
          <a:lstStyle/>
          <a:p>
            <a:fld id="{FD28BA2E-5410-4D56-8974-A27F92C25E34}" type="slidenum">
              <a:rPr lang="en-IE" smtClean="0"/>
              <a:t>4</a:t>
            </a:fld>
            <a:endParaRPr lang="en-IE"/>
          </a:p>
        </p:txBody>
      </p:sp>
    </p:spTree>
    <p:extLst>
      <p:ext uri="{BB962C8B-B14F-4D97-AF65-F5344CB8AC3E}">
        <p14:creationId xmlns:p14="http://schemas.microsoft.com/office/powerpoint/2010/main" val="16993515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the background to the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Reval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23 programme and in the run up to it,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Valuation Office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merged with the </a:t>
            </a:r>
            <a:r>
              <a:rPr lang="en-GB" sz="1800"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Property Registration Authority and National Mapping and Surveying to become </a:t>
            </a:r>
            <a:r>
              <a:rPr lang="en-GB" sz="18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Tailte</a:t>
            </a:r>
            <a:r>
              <a:rPr lang="en-GB"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Eireann. You are looking at a view of the </a:t>
            </a:r>
            <a:r>
              <a:rPr lang="en-GB" sz="1800" b="1" kern="1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Tailte</a:t>
            </a:r>
            <a:r>
              <a:rPr lang="en-GB"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website homepage.</a:t>
            </a:r>
          </a:p>
          <a:p>
            <a:endParaRPr lang="en-GB"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r>
              <a:rPr lang="en-GB" sz="1800" b="1" kern="1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Familiarity with this website is very important for any valuer advising occupiers.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5</a:t>
            </a:fld>
            <a:endParaRPr lang="en-IE"/>
          </a:p>
        </p:txBody>
      </p:sp>
    </p:spTree>
    <p:extLst>
      <p:ext uri="{BB962C8B-B14F-4D97-AF65-F5344CB8AC3E}">
        <p14:creationId xmlns:p14="http://schemas.microsoft.com/office/powerpoint/2010/main" val="3948009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In the course of 2022 into 2023, </a:t>
            </a:r>
            <a:r>
              <a:rPr lang="en-GB" sz="1200" kern="100" dirty="0" err="1">
                <a:effectLst/>
                <a:latin typeface="Calibri" panose="020F0502020204030204" pitchFamily="34" charset="0"/>
                <a:ea typeface="Calibri" panose="020F0502020204030204" pitchFamily="34" charset="0"/>
                <a:cs typeface="Times New Roman" panose="02020603050405020304" pitchFamily="18" charset="0"/>
              </a:rPr>
              <a:t>Tailte</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Eireann Valuation also introduced a new administration system, </a:t>
            </a:r>
            <a:r>
              <a:rPr lang="en-GB" sz="1200" b="1" kern="100" dirty="0">
                <a:effectLst/>
                <a:latin typeface="Calibri" panose="020F0502020204030204" pitchFamily="34" charset="0"/>
                <a:ea typeface="Calibri" panose="020F0502020204030204" pitchFamily="34" charset="0"/>
                <a:cs typeface="Times New Roman" panose="02020603050405020304" pitchFamily="18" charset="0"/>
              </a:rPr>
              <a:t>AXIA</a:t>
            </a:r>
            <a:r>
              <a:rPr lang="en-GB" sz="1200" kern="100" dirty="0">
                <a:effectLst/>
                <a:latin typeface="Calibri" panose="020F0502020204030204" pitchFamily="34" charset="0"/>
                <a:ea typeface="Calibri" panose="020F0502020204030204" pitchFamily="34" charset="0"/>
                <a:cs typeface="Times New Roman" panose="02020603050405020304" pitchFamily="18" charset="0"/>
              </a:rPr>
              <a:t>, to streamline efficiencies at all levels. The important part of that system for us as advisors, relates to occupiers and/or their agents with a new portal to enable a more efficient exchange of information. </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Valuers/Advisor can register as Agents for occupier clients </a:t>
            </a:r>
            <a:r>
              <a:rPr lang="en-GB" sz="1200"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and access property </a:t>
            </a:r>
            <a:r>
              <a:rPr lang="en-GB" sz="1200" b="1" kern="100" dirty="0" err="1">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informations</a:t>
            </a:r>
            <a:r>
              <a:rPr lang="en-GB" sz="1200" b="1" kern="1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 reports, plans recent history, current actions awaiting?</a:t>
            </a:r>
            <a:endParaRPr lang="en-GB"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6</a:t>
            </a:fld>
            <a:endParaRPr lang="en-IE"/>
          </a:p>
        </p:txBody>
      </p:sp>
    </p:spTree>
    <p:extLst>
      <p:ext uri="{BB962C8B-B14F-4D97-AF65-F5344CB8AC3E}">
        <p14:creationId xmlns:p14="http://schemas.microsoft.com/office/powerpoint/2010/main" val="17412268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The TE Valuation mapping is an essential valuation tool, enabling examination of the Valuation List Property Valuation Summaries and also useful comparable information.</a:t>
            </a:r>
          </a:p>
          <a:p>
            <a:r>
              <a:rPr lang="en-IE" dirty="0"/>
              <a:t>Blue dots represent a valuation summary or a selection of valuation within a single property.</a:t>
            </a:r>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7</a:t>
            </a:fld>
            <a:endParaRPr lang="en-IE"/>
          </a:p>
        </p:txBody>
      </p:sp>
    </p:spTree>
    <p:extLst>
      <p:ext uri="{BB962C8B-B14F-4D97-AF65-F5344CB8AC3E}">
        <p14:creationId xmlns:p14="http://schemas.microsoft.com/office/powerpoint/2010/main" val="1856420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With regard to </a:t>
            </a:r>
            <a:r>
              <a:rPr lang="en-GB" sz="1600" b="1" kern="100" dirty="0">
                <a:effectLst/>
                <a:latin typeface="Calibri" panose="020F0502020204030204" pitchFamily="34" charset="0"/>
                <a:ea typeface="Calibri" panose="020F0502020204030204" pitchFamily="34" charset="0"/>
                <a:cs typeface="Times New Roman" panose="02020603050405020304" pitchFamily="18" charset="0"/>
              </a:rPr>
              <a:t>The Valuation Tribunal</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 new initiative has been introduced recently to assist with the volume of cases going through the system. The Tribunal now issue what are referred to as “Advance Notification” letters which alert the occupier, their agents and </a:t>
            </a:r>
            <a:r>
              <a:rPr lang="en-GB" sz="1600" kern="100" dirty="0" err="1">
                <a:effectLst/>
                <a:latin typeface="Calibri" panose="020F0502020204030204" pitchFamily="34" charset="0"/>
                <a:ea typeface="Calibri" panose="020F0502020204030204" pitchFamily="34" charset="0"/>
                <a:cs typeface="Times New Roman" panose="02020603050405020304" pitchFamily="18" charset="0"/>
              </a:rPr>
              <a:t>Tailte</a:t>
            </a:r>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Eireann of the fact that a particular appeal case is approaching the stage where “Direction Letters” will issue.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This welcome initiative encourages the parties to begin advance engagement, before next stages are reached and they have 15 working days to do so.</a:t>
            </a:r>
          </a:p>
          <a:p>
            <a:r>
              <a:rPr lang="en-GB" sz="1600" kern="100" dirty="0">
                <a:effectLst/>
                <a:latin typeface="Calibri" panose="020F0502020204030204" pitchFamily="34" charset="0"/>
                <a:ea typeface="Calibri" panose="020F0502020204030204" pitchFamily="34" charset="0"/>
                <a:cs typeface="Times New Roman" panose="02020603050405020304" pitchFamily="18" charset="0"/>
              </a:rPr>
              <a:t>If agreement can be reached, then it expedites the process, thus avoiding the need for time consuming extensive precis evidence to be prepared and a subsequent hearing. </a:t>
            </a:r>
          </a:p>
          <a:p>
            <a:pPr marL="285750" indent="-285750">
              <a:buFont typeface="Arial" panose="020B0604020202020204" pitchFamily="34" charset="0"/>
              <a:buChar char="•"/>
            </a:pPr>
            <a:r>
              <a:rPr lang="en-IE" dirty="0"/>
              <a:t>Advance Notification Letters: Encourages parties to engage early, sort out matters of fact and even reach a mutual agreement/settlement of the appeal. </a:t>
            </a:r>
          </a:p>
          <a:p>
            <a:pPr marL="0" indent="0">
              <a:buFont typeface="Arial" panose="020B0604020202020204" pitchFamily="34" charset="0"/>
              <a:buNone/>
            </a:pPr>
            <a:endParaRPr lang="en-IE" dirty="0"/>
          </a:p>
          <a:p>
            <a:pPr marL="0" indent="0">
              <a:buFont typeface="Arial" panose="020B0604020202020204" pitchFamily="34" charset="0"/>
              <a:buNone/>
            </a:pPr>
            <a:r>
              <a:rPr lang="en-IE" b="1" dirty="0"/>
              <a:t>IMPORTANT NOTES:</a:t>
            </a:r>
          </a:p>
          <a:p>
            <a:r>
              <a:rPr lang="en-GB" sz="1200" kern="100" dirty="0">
                <a:effectLst/>
                <a:latin typeface="Calibri" panose="020F0502020204030204" pitchFamily="34" charset="0"/>
                <a:ea typeface="Calibri" panose="020F0502020204030204" pitchFamily="34" charset="0"/>
                <a:cs typeface="Times New Roman" panose="02020603050405020304" pitchFamily="18" charset="0"/>
              </a:rPr>
              <a:t>The Valuation Tribunal has a rulebook document, 46 pages. Anyone undertaking a Valuation Tribunal hearing must pay close attention to this document.</a:t>
            </a:r>
            <a:endParaRPr lang="en-GB" dirty="0"/>
          </a:p>
          <a:p>
            <a:pPr marL="0" indent="0">
              <a:buFont typeface="Arial" panose="020B0604020202020204" pitchFamily="34" charset="0"/>
              <a:buNone/>
            </a:pPr>
            <a:endParaRPr lang="en-IE" dirty="0"/>
          </a:p>
          <a:p>
            <a:pPr marL="285750" indent="-285750">
              <a:buFont typeface="Arial" panose="020B0604020202020204" pitchFamily="34" charset="0"/>
              <a:buChar char="•"/>
            </a:pPr>
            <a:r>
              <a:rPr lang="en-IE" dirty="0"/>
              <a:t>Direction Letters: Tells the parties in turn a precis of evidence must be submitted by a stated deadline, either 10 days (Document only) or 15 days (Oral hearings).</a:t>
            </a:r>
          </a:p>
          <a:p>
            <a:pPr marL="285750" indent="-285750">
              <a:buFont typeface="Arial" panose="020B0604020202020204" pitchFamily="34" charset="0"/>
              <a:buChar char="•"/>
            </a:pPr>
            <a:r>
              <a:rPr lang="en-IE" dirty="0"/>
              <a:t>Precis Evidence Document Submission by Appellant. Appellant always goes first – ONUS on appellant to prove that the valuation is incorrect or excessive.</a:t>
            </a:r>
            <a:br>
              <a:rPr lang="en-IE" dirty="0"/>
            </a:br>
            <a:endParaRPr lang="en-IE" dirty="0"/>
          </a:p>
          <a:p>
            <a:pPr marL="285750" indent="-285750">
              <a:buFont typeface="Arial" panose="020B0604020202020204" pitchFamily="34" charset="0"/>
              <a:buChar char="•"/>
            </a:pPr>
            <a:r>
              <a:rPr lang="en-IE" dirty="0"/>
              <a:t>TE Valuer then has 10 or 15 days to respond with a precis evidence document. TE Valuer will defend the valuation, citing </a:t>
            </a:r>
            <a:r>
              <a:rPr lang="en-IE" dirty="0" err="1"/>
              <a:t>comparables</a:t>
            </a:r>
            <a:r>
              <a:rPr lang="en-IE" dirty="0"/>
              <a:t> from the valuation list, including supporting evidence, citing legal authorities in support if applicable.</a:t>
            </a:r>
            <a:br>
              <a:rPr lang="en-IE" dirty="0"/>
            </a:br>
            <a:endParaRPr lang="en-IE" dirty="0"/>
          </a:p>
          <a:p>
            <a:pPr marL="285750" indent="-285750">
              <a:buFont typeface="Arial" panose="020B0604020202020204" pitchFamily="34" charset="0"/>
              <a:buChar char="•"/>
            </a:pPr>
            <a:r>
              <a:rPr lang="en-IE" dirty="0"/>
              <a:t>Document Only or Oral hearing: Selected option on NOA application.</a:t>
            </a:r>
            <a:br>
              <a:rPr lang="en-IE" dirty="0"/>
            </a:br>
            <a:r>
              <a:rPr lang="en-IE" dirty="0"/>
              <a:t>This process is looking familiar to many of you engaged in Rent reviews and arbitration hearing, isn’t it? This is a regulated process and run in accordance with court rules.</a:t>
            </a:r>
            <a:br>
              <a:rPr lang="en-IE" dirty="0"/>
            </a:br>
            <a:r>
              <a:rPr lang="en-IE" dirty="0"/>
              <a:t>DOC ONLY&gt; Appellant will be given copy of RESPONDANT’S PRECIS &amp; 5 Days to comment. The chair will determine the case or request further information.</a:t>
            </a:r>
            <a:br>
              <a:rPr lang="en-IE" dirty="0"/>
            </a:br>
            <a:r>
              <a:rPr lang="en-IE" dirty="0"/>
              <a:t>ORAL HEARING. Both parties will attend at Tribunal offices on </a:t>
            </a:r>
            <a:r>
              <a:rPr lang="en-IE" dirty="0" err="1"/>
              <a:t>Holles</a:t>
            </a:r>
            <a:r>
              <a:rPr lang="en-IE" dirty="0"/>
              <a:t> Street. Typically, agent or with client sometimes. If appellant has secured legal </a:t>
            </a:r>
            <a:r>
              <a:rPr lang="en-IE" dirty="0" err="1"/>
              <a:t>advsor</a:t>
            </a:r>
            <a:r>
              <a:rPr lang="en-IE" dirty="0"/>
              <a:t> to be present in form of barrister then, TE will also seek counsel and legal submissions will also be exchanged. </a:t>
            </a:r>
            <a:br>
              <a:rPr lang="en-IE" dirty="0"/>
            </a:br>
            <a:r>
              <a:rPr lang="en-IE" dirty="0"/>
              <a:t>As with rent review arbitrations for instance, both expert witnesses will present their precis evidence and cross examine each other on the content, unless counsel is present who exercise that function.</a:t>
            </a:r>
            <a:br>
              <a:rPr lang="en-IE" dirty="0"/>
            </a:br>
            <a:r>
              <a:rPr lang="en-IE" dirty="0"/>
              <a:t>IMPORTANT TO NOTE. </a:t>
            </a:r>
          </a:p>
          <a:p>
            <a:pPr marL="285750" indent="-285750">
              <a:buFont typeface="Arial" panose="020B0604020202020204" pitchFamily="34" charset="0"/>
              <a:buChar char="•"/>
            </a:pPr>
            <a:r>
              <a:rPr lang="en-IE" dirty="0"/>
              <a:t>As valuer at VT, you are an independent expert witness there for the benefit of the Tribunal only, not your client. </a:t>
            </a:r>
          </a:p>
          <a:p>
            <a:pPr marL="285750" indent="-285750">
              <a:buFont typeface="Arial" panose="020B0604020202020204" pitchFamily="34" charset="0"/>
              <a:buChar char="•"/>
            </a:pPr>
            <a:r>
              <a:rPr lang="en-GB" b="0" i="0" dirty="0">
                <a:solidFill>
                  <a:srgbClr val="4B4F58"/>
                </a:solidFill>
                <a:effectLst/>
                <a:latin typeface="-apple-system"/>
              </a:rPr>
              <a:t>Subject to a right of appeal to the High Court on a point of law, the decision of the Tribunal is final.</a:t>
            </a:r>
            <a:endParaRPr lang="en-IE" dirty="0"/>
          </a:p>
          <a:p>
            <a:pPr marL="285750" indent="-2857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8</a:t>
            </a:fld>
            <a:endParaRPr lang="en-IE"/>
          </a:p>
        </p:txBody>
      </p:sp>
    </p:spTree>
    <p:extLst>
      <p:ext uri="{BB962C8B-B14F-4D97-AF65-F5344CB8AC3E}">
        <p14:creationId xmlns:p14="http://schemas.microsoft.com/office/powerpoint/2010/main" val="23551711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tab pos="457200" algn="l"/>
              </a:tabLst>
              <a:defRPr/>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The current legislation governing Rating Valuation is The Valuation Act 2001, as amended. </a:t>
            </a:r>
          </a:p>
          <a:p>
            <a:pPr marL="0" lvl="0" indent="0">
              <a:buFont typeface="Arial" panose="020B0604020202020204" pitchFamily="34" charset="0"/>
              <a:buNone/>
              <a:tabLst>
                <a:tab pos="457200" algn="l"/>
              </a:tabLst>
            </a:pP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This act has been amended a number of times since it came into effect and also a variety of statutory instruments were issued over the years.</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KNOWLEDGE OF VALUATION ACT 2001 TO 2020</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Rating Valuation is a specialised area, so as with all other valuation work, be careful where your experience or technical knowledge is limited IN THIS AREA as you could find yourself out of your depth and </a:t>
            </a:r>
            <a:r>
              <a:rPr lang="en-GB" sz="1800" kern="100">
                <a:effectLst/>
                <a:latin typeface="Calibri" panose="020F0502020204030204" pitchFamily="34" charset="0"/>
                <a:ea typeface="Calibri" panose="020F0502020204030204" pitchFamily="34" charset="0"/>
                <a:cs typeface="Times New Roman" panose="02020603050405020304" pitchFamily="18" charset="0"/>
              </a:rPr>
              <a:t>struggling.</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Important parts of the legislation</a:t>
            </a:r>
          </a:p>
          <a:p>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Definitions, SCHEDULE 3, RELEVANT Property, SCHEDULE 4, PROPERTY NOT RATEABLE,  </a:t>
            </a: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VALUATION LIST- SECTION 20. Knowing what it is, how and why it’s formed and function in the valuation process.</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TOO MUCH TO COVER IN THIS SESSION.</a:t>
            </a:r>
          </a:p>
          <a:p>
            <a:pPr marL="0" lvl="0" indent="0">
              <a:buFont typeface="Arial" panose="020B0604020202020204" pitchFamily="34" charset="0"/>
              <a:buNone/>
              <a:tabLst>
                <a:tab pos="457200" algn="l"/>
              </a:tabLst>
            </a:pP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buFont typeface="Arial" panose="020B0604020202020204" pitchFamily="34" charset="0"/>
              <a:buNone/>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most recent legislative update is 2020. </a:t>
            </a:r>
          </a:p>
          <a:p>
            <a:pPr marL="0" lvl="0" indent="0">
              <a:buFont typeface="Arial" panose="020B0604020202020204" pitchFamily="34" charset="0"/>
              <a:buNone/>
              <a:tabLst>
                <a:tab pos="457200" algn="l"/>
              </a:tabLst>
            </a:pPr>
            <a:endParaRPr lang="en-GB"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Annual Rates are liable in full</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on January 1</a:t>
            </a:r>
            <a:r>
              <a:rPr lang="en-GB" sz="1800" kern="100" baseline="30000" dirty="0">
                <a:effectLst/>
                <a:latin typeface="Calibri" panose="020F0502020204030204" pitchFamily="34" charset="0"/>
                <a:ea typeface="Calibri" panose="020F0502020204030204" pitchFamily="34" charset="0"/>
                <a:cs typeface="Times New Roman" panose="02020603050405020304" pitchFamily="18" charset="0"/>
              </a:rPr>
              <a:t>st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no more half year moieties, that you have been used to seeing in your rates bills.</a:t>
            </a: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S11. (1)(a) – The duty to notify rating authority on transfer of relevant property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Where relevant property is transferred from one person to another, it is the owner’s duty notify within 2 weeks of the date of transfer.</a:t>
            </a: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S11. (1)(b) and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Discharge rates due up to the date of transfer.</a:t>
            </a: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S11. (2) Consequences of breach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The owner shall be liable for equivalent of no more than 2 years rates, due from previous occupier, if requirements of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S11.(1). (a) &amp; (b) have not been met.</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S12</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The rating Authority are permitted to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levy prescribed Interest</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on unpaid rates which takes effect from 2025.</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S13 – On the Sale of a Relevant Property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 pay rates due before completion of the sale.</a:t>
            </a: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S14 – Unpaid Rates remain a charge</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on the property.</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Arial" panose="020B0604020202020204" pitchFamily="34" charset="0"/>
              <a:buChar char="•"/>
              <a:tabLst>
                <a:tab pos="457200" algn="l"/>
              </a:tabLst>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S21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Amendment of Valuation Act 2001</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t>
            </a:r>
            <a:r>
              <a:rPr lang="en-GB" sz="1800" i="1" kern="100" dirty="0">
                <a:effectLst/>
                <a:latin typeface="Calibri" panose="020F0502020204030204" pitchFamily="34" charset="0"/>
                <a:ea typeface="Calibri" panose="020F0502020204030204" pitchFamily="34" charset="0"/>
                <a:cs typeface="Times New Roman" panose="02020603050405020304" pitchFamily="18" charset="0"/>
              </a:rPr>
              <a:t>An amendment of a Valuation List shall have full force, from the date of its making….for the purposes of the rating authority concerned making a rate in relation to the property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br>
              <a:rPr lang="en-GB" sz="1800" kern="100" dirty="0">
                <a:effectLst/>
                <a:latin typeface="Calibri" panose="020F0502020204030204" pitchFamily="34" charset="0"/>
                <a:ea typeface="Calibri" panose="020F0502020204030204" pitchFamily="34" charset="0"/>
                <a:cs typeface="Times New Roman" panose="02020603050405020304" pitchFamily="18" charset="0"/>
              </a:rPr>
            </a:b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This has a particular ramification for “Extensions” etc.  </a:t>
            </a:r>
          </a:p>
          <a:p>
            <a:endParaRPr lang="en-GB" dirty="0"/>
          </a:p>
        </p:txBody>
      </p:sp>
      <p:sp>
        <p:nvSpPr>
          <p:cNvPr id="4" name="Slide Number Placeholder 3"/>
          <p:cNvSpPr>
            <a:spLocks noGrp="1"/>
          </p:cNvSpPr>
          <p:nvPr>
            <p:ph type="sldNum" sz="quarter" idx="5"/>
          </p:nvPr>
        </p:nvSpPr>
        <p:spPr/>
        <p:txBody>
          <a:bodyPr/>
          <a:lstStyle/>
          <a:p>
            <a:fld id="{FD28BA2E-5410-4D56-8974-A27F92C25E34}" type="slidenum">
              <a:rPr lang="en-IE" smtClean="0"/>
              <a:t>9</a:t>
            </a:fld>
            <a:endParaRPr lang="en-IE"/>
          </a:p>
        </p:txBody>
      </p:sp>
    </p:spTree>
    <p:extLst>
      <p:ext uri="{BB962C8B-B14F-4D97-AF65-F5344CB8AC3E}">
        <p14:creationId xmlns:p14="http://schemas.microsoft.com/office/powerpoint/2010/main" val="1519525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Coming along next, The Cork Revaluation</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is expected but has already been postponed a number of times by TE for various operational reasons. This REVAL will INCLUDE CORK CITY COUNCIL AREA AND CORK COUNTY COUNCIL AREAS.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Covid was the primary factor for much of the rescheduling.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In addition, the </a:t>
            </a:r>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Revaluation of Dublin City</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Council local authority area is also expected.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National Revision Programme</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effectLst/>
                <a:latin typeface="Calibri" panose="020F0502020204030204" pitchFamily="34" charset="0"/>
                <a:ea typeface="Calibri" panose="020F0502020204030204" pitchFamily="34" charset="0"/>
                <a:cs typeface="Times New Roman" panose="02020603050405020304" pitchFamily="18" charset="0"/>
              </a:rPr>
              <a:t>In the meantime, the </a:t>
            </a:r>
            <a:r>
              <a:rPr lang="en-GB" sz="1800" b="1" dirty="0">
                <a:effectLst/>
                <a:latin typeface="Calibri" panose="020F0502020204030204" pitchFamily="34" charset="0"/>
                <a:ea typeface="Calibri" panose="020F0502020204030204" pitchFamily="34" charset="0"/>
                <a:cs typeface="Times New Roman" panose="02020603050405020304" pitchFamily="18" charset="0"/>
              </a:rPr>
              <a:t>National Revision programme</a:t>
            </a:r>
            <a:r>
              <a:rPr lang="en-GB" sz="1800" dirty="0">
                <a:effectLst/>
                <a:latin typeface="Calibri" panose="020F0502020204030204" pitchFamily="34" charset="0"/>
                <a:ea typeface="Calibri" panose="020F0502020204030204" pitchFamily="34" charset="0"/>
                <a:cs typeface="Times New Roman" panose="02020603050405020304" pitchFamily="18" charset="0"/>
              </a:rPr>
              <a:t> will have picked up pace now that resources in TE are freed up after Reval23. </a:t>
            </a:r>
          </a:p>
          <a:p>
            <a:r>
              <a:rPr lang="en-GB" sz="1800" dirty="0">
                <a:effectLst/>
                <a:latin typeface="Calibri" panose="020F0502020204030204" pitchFamily="34" charset="0"/>
                <a:ea typeface="Calibri" panose="020F0502020204030204" pitchFamily="34" charset="0"/>
                <a:cs typeface="Times New Roman" panose="02020603050405020304" pitchFamily="18" charset="0"/>
              </a:rPr>
              <a:t>Many of you around the country no doubt will be hearing from local business firms, looking for advice and guidance with regard to “Proposed or Final” Valuation Certificates that they’ve received.</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GB" dirty="0"/>
              <a:t>Revision is quite different to the Revaluation process. Revision comprises additions of new property to an existing valuation list OR “Revising” the existing valuation of a property due to a physical change (s) to that property. </a:t>
            </a:r>
            <a:br>
              <a:rPr lang="en-GB" dirty="0"/>
            </a:br>
            <a:r>
              <a:rPr lang="en-GB" dirty="0"/>
              <a:t>Particular attention must be paid to the actual Valuation Date, especially where that Valuation List may have been established some years before, where property rent value is being disputed.</a:t>
            </a:r>
          </a:p>
        </p:txBody>
      </p:sp>
      <p:sp>
        <p:nvSpPr>
          <p:cNvPr id="4" name="Slide Number Placeholder 3"/>
          <p:cNvSpPr>
            <a:spLocks noGrp="1"/>
          </p:cNvSpPr>
          <p:nvPr>
            <p:ph type="sldNum" sz="quarter" idx="5"/>
          </p:nvPr>
        </p:nvSpPr>
        <p:spPr/>
        <p:txBody>
          <a:bodyPr/>
          <a:lstStyle/>
          <a:p>
            <a:fld id="{FD28BA2E-5410-4D56-8974-A27F92C25E34}" type="slidenum">
              <a:rPr lang="en-IE" smtClean="0"/>
              <a:t>10</a:t>
            </a:fld>
            <a:endParaRPr lang="en-IE"/>
          </a:p>
        </p:txBody>
      </p:sp>
    </p:spTree>
    <p:extLst>
      <p:ext uri="{BB962C8B-B14F-4D97-AF65-F5344CB8AC3E}">
        <p14:creationId xmlns:p14="http://schemas.microsoft.com/office/powerpoint/2010/main" val="2672499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14737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13284" y="0"/>
            <a:ext cx="2590800" cy="57912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1140884" y="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0565360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0885" y="0"/>
            <a:ext cx="10339916"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40884" y="1600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24084" y="1600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696063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0885" y="0"/>
            <a:ext cx="10339916" cy="12954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1140884" y="1600200"/>
            <a:ext cx="50800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6424084" y="1600200"/>
            <a:ext cx="508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4"/>
          <p:cNvSpPr>
            <a:spLocks noGrp="1"/>
          </p:cNvSpPr>
          <p:nvPr>
            <p:ph sz="quarter" idx="3"/>
          </p:nvPr>
        </p:nvSpPr>
        <p:spPr>
          <a:xfrm>
            <a:off x="6424084" y="3771900"/>
            <a:ext cx="5080000" cy="2019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05350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39991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1140884" y="16002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24084" y="1600200"/>
            <a:ext cx="50800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24071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79970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86258" y="171450"/>
            <a:ext cx="10339916" cy="1295400"/>
          </a:xfrm>
        </p:spPr>
        <p:txBody>
          <a:bodyPr/>
          <a:lstStyle/>
          <a:p>
            <a:r>
              <a:rPr lang="en-US"/>
              <a:t>Click to edit Master title style</a:t>
            </a:r>
            <a:endParaRPr lang="en-GB"/>
          </a:p>
        </p:txBody>
      </p:sp>
    </p:spTree>
    <p:extLst>
      <p:ext uri="{BB962C8B-B14F-4D97-AF65-F5344CB8AC3E}">
        <p14:creationId xmlns:p14="http://schemas.microsoft.com/office/powerpoint/2010/main" val="34606933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610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3090764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05791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712973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9" name="Rectangle 2">
            <a:extLst>
              <a:ext uri="{FF2B5EF4-FFF2-40B4-BE49-F238E27FC236}">
                <a16:creationId xmlns:a16="http://schemas.microsoft.com/office/drawing/2014/main" id="{9F9EDE3B-602C-4F6B-B203-8C6BCAE50A94}"/>
              </a:ext>
            </a:extLst>
          </p:cNvPr>
          <p:cNvSpPr>
            <a:spLocks noGrp="1" noChangeArrowheads="1"/>
          </p:cNvSpPr>
          <p:nvPr>
            <p:ph type="title"/>
          </p:nvPr>
        </p:nvSpPr>
        <p:spPr bwMode="auto">
          <a:xfrm>
            <a:off x="1140885" y="0"/>
            <a:ext cx="10339916"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p>
            <a:pPr lvl="0"/>
            <a:r>
              <a:rPr lang="en-US" altLang="en-US" dirty="0"/>
              <a:t>Click to edit Master title style</a:t>
            </a:r>
          </a:p>
        </p:txBody>
      </p:sp>
      <p:sp>
        <p:nvSpPr>
          <p:cNvPr id="1030" name="Rectangle 3">
            <a:extLst>
              <a:ext uri="{FF2B5EF4-FFF2-40B4-BE49-F238E27FC236}">
                <a16:creationId xmlns:a16="http://schemas.microsoft.com/office/drawing/2014/main" id="{C2D097DF-92FA-4737-82EA-CA7C42028DF4}"/>
              </a:ext>
            </a:extLst>
          </p:cNvPr>
          <p:cNvSpPr>
            <a:spLocks noGrp="1" noChangeArrowheads="1"/>
          </p:cNvSpPr>
          <p:nvPr>
            <p:ph type="body" idx="1"/>
          </p:nvPr>
        </p:nvSpPr>
        <p:spPr bwMode="auto">
          <a:xfrm>
            <a:off x="1140884" y="1600200"/>
            <a:ext cx="103632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2" name="Picture 1" descr="Logo&#10;&#10;Description automatically generated">
            <a:extLst>
              <a:ext uri="{FF2B5EF4-FFF2-40B4-BE49-F238E27FC236}">
                <a16:creationId xmlns:a16="http://schemas.microsoft.com/office/drawing/2014/main" id="{7B32D140-1D95-02E2-690F-08E118B45B9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36225" y="6153434"/>
            <a:ext cx="2668816" cy="514743"/>
          </a:xfrm>
          <a:prstGeom prst="rect">
            <a:avLst/>
          </a:prstGeom>
        </p:spPr>
      </p:pic>
    </p:spTree>
    <p:extLst>
      <p:ext uri="{BB962C8B-B14F-4D97-AF65-F5344CB8AC3E}">
        <p14:creationId xmlns:p14="http://schemas.microsoft.com/office/powerpoint/2010/main" val="403504279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rtl="0" eaLnBrk="0" fontAlgn="base" hangingPunct="0">
        <a:spcBef>
          <a:spcPct val="0"/>
        </a:spcBef>
        <a:spcAft>
          <a:spcPct val="0"/>
        </a:spcAft>
        <a:defRPr sz="3600" b="1">
          <a:solidFill>
            <a:srgbClr val="EE7421"/>
          </a:solidFill>
          <a:latin typeface="Century Gothic" panose="020B0502020202020204" pitchFamily="34" charset="0"/>
          <a:ea typeface="+mj-ea"/>
          <a:cs typeface="Century Gothic" panose="020B0502020202020204" pitchFamily="34" charset="0"/>
        </a:defRPr>
      </a:lvl1pPr>
      <a:lvl2pPr algn="l" rtl="0" eaLnBrk="0" fontAlgn="base" hangingPunct="0">
        <a:spcBef>
          <a:spcPct val="0"/>
        </a:spcBef>
        <a:spcAft>
          <a:spcPct val="0"/>
        </a:spcAft>
        <a:defRPr sz="3200" b="1">
          <a:solidFill>
            <a:schemeClr val="bg1"/>
          </a:solidFill>
          <a:latin typeface="Arial" charset="0"/>
          <a:ea typeface="ヒラギノ角ゴ Pro W3" pitchFamily="16" charset="-128"/>
          <a:cs typeface="ヒラギノ角ゴ Pro W3"/>
        </a:defRPr>
      </a:lvl2pPr>
      <a:lvl3pPr algn="l" rtl="0" eaLnBrk="0" fontAlgn="base" hangingPunct="0">
        <a:spcBef>
          <a:spcPct val="0"/>
        </a:spcBef>
        <a:spcAft>
          <a:spcPct val="0"/>
        </a:spcAft>
        <a:defRPr sz="3200" b="1">
          <a:solidFill>
            <a:schemeClr val="bg1"/>
          </a:solidFill>
          <a:latin typeface="Arial" charset="0"/>
          <a:ea typeface="ヒラギノ角ゴ Pro W3" pitchFamily="16" charset="-128"/>
          <a:cs typeface="ヒラギノ角ゴ Pro W3"/>
        </a:defRPr>
      </a:lvl3pPr>
      <a:lvl4pPr algn="l" rtl="0" eaLnBrk="0" fontAlgn="base" hangingPunct="0">
        <a:spcBef>
          <a:spcPct val="0"/>
        </a:spcBef>
        <a:spcAft>
          <a:spcPct val="0"/>
        </a:spcAft>
        <a:defRPr sz="3200" b="1">
          <a:solidFill>
            <a:schemeClr val="bg1"/>
          </a:solidFill>
          <a:latin typeface="Arial" charset="0"/>
          <a:ea typeface="ヒラギノ角ゴ Pro W3" pitchFamily="16" charset="-128"/>
          <a:cs typeface="ヒラギノ角ゴ Pro W3"/>
        </a:defRPr>
      </a:lvl4pPr>
      <a:lvl5pPr algn="l" rtl="0" eaLnBrk="0" fontAlgn="base" hangingPunct="0">
        <a:spcBef>
          <a:spcPct val="0"/>
        </a:spcBef>
        <a:spcAft>
          <a:spcPct val="0"/>
        </a:spcAft>
        <a:defRPr sz="3200" b="1">
          <a:solidFill>
            <a:schemeClr val="bg1"/>
          </a:solidFill>
          <a:latin typeface="Arial" charset="0"/>
          <a:ea typeface="ヒラギノ角ゴ Pro W3" pitchFamily="16" charset="-128"/>
          <a:cs typeface="ヒラギノ角ゴ Pro W3"/>
        </a:defRPr>
      </a:lvl5pPr>
      <a:lvl6pPr marL="457200" algn="l" rtl="0" fontAlgn="base">
        <a:spcBef>
          <a:spcPct val="0"/>
        </a:spcBef>
        <a:spcAft>
          <a:spcPct val="0"/>
        </a:spcAft>
        <a:defRPr sz="3200" b="1">
          <a:solidFill>
            <a:schemeClr val="bg1"/>
          </a:solidFill>
          <a:latin typeface="Arial" charset="0"/>
          <a:ea typeface="ヒラギノ角ゴ Pro W3" pitchFamily="16" charset="-128"/>
        </a:defRPr>
      </a:lvl6pPr>
      <a:lvl7pPr marL="914400" algn="l" rtl="0" fontAlgn="base">
        <a:spcBef>
          <a:spcPct val="0"/>
        </a:spcBef>
        <a:spcAft>
          <a:spcPct val="0"/>
        </a:spcAft>
        <a:defRPr sz="3200" b="1">
          <a:solidFill>
            <a:schemeClr val="bg1"/>
          </a:solidFill>
          <a:latin typeface="Arial" charset="0"/>
          <a:ea typeface="ヒラギノ角ゴ Pro W3" pitchFamily="16" charset="-128"/>
        </a:defRPr>
      </a:lvl7pPr>
      <a:lvl8pPr marL="1371600" algn="l" rtl="0" fontAlgn="base">
        <a:spcBef>
          <a:spcPct val="0"/>
        </a:spcBef>
        <a:spcAft>
          <a:spcPct val="0"/>
        </a:spcAft>
        <a:defRPr sz="3200" b="1">
          <a:solidFill>
            <a:schemeClr val="bg1"/>
          </a:solidFill>
          <a:latin typeface="Arial" charset="0"/>
          <a:ea typeface="ヒラギノ角ゴ Pro W3" pitchFamily="16" charset="-128"/>
        </a:defRPr>
      </a:lvl8pPr>
      <a:lvl9pPr marL="1828800" algn="l" rtl="0" fontAlgn="base">
        <a:spcBef>
          <a:spcPct val="0"/>
        </a:spcBef>
        <a:spcAft>
          <a:spcPct val="0"/>
        </a:spcAft>
        <a:defRPr sz="3200" b="1">
          <a:solidFill>
            <a:schemeClr val="bg1"/>
          </a:solidFill>
          <a:latin typeface="Arial" charset="0"/>
          <a:ea typeface="ヒラギノ角ゴ Pro W3" pitchFamily="16" charset="-128"/>
        </a:defRPr>
      </a:lvl9pPr>
    </p:titleStyle>
    <p:bodyStyle>
      <a:lvl1pPr marL="342900" indent="-342900" algn="l" rtl="0" eaLnBrk="0" fontAlgn="base" hangingPunct="0">
        <a:spcBef>
          <a:spcPct val="20000"/>
        </a:spcBef>
        <a:spcAft>
          <a:spcPct val="0"/>
        </a:spcAft>
        <a:buChar char="•"/>
        <a:defRPr sz="2400">
          <a:solidFill>
            <a:srgbClr val="4D306A"/>
          </a:solidFill>
          <a:latin typeface="+mn-lt"/>
          <a:ea typeface="+mn-ea"/>
          <a:cs typeface="ヒラギノ角ゴ Pro W3"/>
        </a:defRPr>
      </a:lvl1pPr>
      <a:lvl2pPr marL="742950" indent="-285750" algn="l" rtl="0" eaLnBrk="0" fontAlgn="base" hangingPunct="0">
        <a:spcBef>
          <a:spcPct val="20000"/>
        </a:spcBef>
        <a:spcAft>
          <a:spcPct val="0"/>
        </a:spcAft>
        <a:buChar char="–"/>
        <a:defRPr sz="2400">
          <a:solidFill>
            <a:srgbClr val="4D306A"/>
          </a:solidFill>
          <a:latin typeface="+mn-lt"/>
          <a:ea typeface="+mn-ea"/>
          <a:cs typeface="ヒラギノ角ゴ Pro W3"/>
        </a:defRPr>
      </a:lvl2pPr>
      <a:lvl3pPr marL="1143000" indent="-228600" algn="l" rtl="0" eaLnBrk="0" fontAlgn="base" hangingPunct="0">
        <a:spcBef>
          <a:spcPct val="20000"/>
        </a:spcBef>
        <a:spcAft>
          <a:spcPct val="0"/>
        </a:spcAft>
        <a:buChar char="•"/>
        <a:defRPr sz="2400">
          <a:solidFill>
            <a:srgbClr val="4D306A"/>
          </a:solidFill>
          <a:latin typeface="+mn-lt"/>
          <a:ea typeface="+mn-ea"/>
          <a:cs typeface="ヒラギノ角ゴ Pro W3"/>
        </a:defRPr>
      </a:lvl3pPr>
      <a:lvl4pPr marL="1600200" indent="-228600" algn="l" rtl="0" eaLnBrk="0" fontAlgn="base" hangingPunct="0">
        <a:spcBef>
          <a:spcPct val="20000"/>
        </a:spcBef>
        <a:spcAft>
          <a:spcPct val="0"/>
        </a:spcAft>
        <a:buChar char="–"/>
        <a:defRPr sz="2000">
          <a:solidFill>
            <a:srgbClr val="4D306A"/>
          </a:solidFill>
          <a:latin typeface="+mn-lt"/>
          <a:ea typeface="+mn-ea"/>
          <a:cs typeface="ヒラギノ角ゴ Pro W3"/>
        </a:defRPr>
      </a:lvl4pPr>
      <a:lvl5pPr marL="2057400" indent="-228600" algn="l" rtl="0" eaLnBrk="0" fontAlgn="base" hangingPunct="0">
        <a:spcBef>
          <a:spcPct val="20000"/>
        </a:spcBef>
        <a:spcAft>
          <a:spcPct val="0"/>
        </a:spcAft>
        <a:buChar char="»"/>
        <a:defRPr sz="2000">
          <a:solidFill>
            <a:srgbClr val="4D306A"/>
          </a:solidFill>
          <a:latin typeface="+mn-lt"/>
          <a:ea typeface="+mn-ea"/>
          <a:cs typeface="ヒラギノ角ゴ Pro W3"/>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t="12500" b="12500"/>
          <a:stretch>
            <a:fillRect/>
          </a:stretch>
        </p:blipFill>
        <p:spPr>
          <a:xfrm>
            <a:off x="0" y="0"/>
            <a:ext cx="12192000" cy="6858000"/>
          </a:xfrm>
          <a:prstGeom prst="rect">
            <a:avLst/>
          </a:prstGeom>
        </p:spPr>
      </p:pic>
      <p:grpSp>
        <p:nvGrpSpPr>
          <p:cNvPr id="3" name="Group 3"/>
          <p:cNvGrpSpPr/>
          <p:nvPr/>
        </p:nvGrpSpPr>
        <p:grpSpPr>
          <a:xfrm>
            <a:off x="5496182" y="-4740390"/>
            <a:ext cx="8601583" cy="6362859"/>
            <a:chOff x="0" y="0"/>
            <a:chExt cx="7262232" cy="5372100"/>
          </a:xfrm>
        </p:grpSpPr>
        <p:sp>
          <p:nvSpPr>
            <p:cNvPr id="4" name="Freeform 4"/>
            <p:cNvSpPr/>
            <p:nvPr/>
          </p:nvSpPr>
          <p:spPr>
            <a:xfrm>
              <a:off x="0" y="0"/>
              <a:ext cx="7262233" cy="5372100"/>
            </a:xfrm>
            <a:custGeom>
              <a:avLst/>
              <a:gdLst/>
              <a:ahLst/>
              <a:cxnLst/>
              <a:rect l="l" t="t" r="r" b="b"/>
              <a:pathLst>
                <a:path w="7262233" h="5372100">
                  <a:moveTo>
                    <a:pt x="5711562" y="0"/>
                  </a:moveTo>
                  <a:lnTo>
                    <a:pt x="1550670" y="0"/>
                  </a:lnTo>
                  <a:lnTo>
                    <a:pt x="0" y="2686050"/>
                  </a:lnTo>
                  <a:lnTo>
                    <a:pt x="1550670" y="5372100"/>
                  </a:lnTo>
                  <a:lnTo>
                    <a:pt x="5711563" y="5372100"/>
                  </a:lnTo>
                  <a:lnTo>
                    <a:pt x="7262233" y="2686050"/>
                  </a:lnTo>
                  <a:lnTo>
                    <a:pt x="5711562" y="0"/>
                  </a:lnTo>
                  <a:close/>
                </a:path>
              </a:pathLst>
            </a:custGeom>
            <a:solidFill>
              <a:srgbClr val="E37222"/>
            </a:solidFill>
          </p:spPr>
          <p:txBody>
            <a:bodyPr/>
            <a:lstStyle/>
            <a:p>
              <a:endParaRPr lang="en-IE"/>
            </a:p>
          </p:txBody>
        </p:sp>
      </p:grpSp>
      <p:grpSp>
        <p:nvGrpSpPr>
          <p:cNvPr id="5" name="Group 5"/>
          <p:cNvGrpSpPr/>
          <p:nvPr/>
        </p:nvGrpSpPr>
        <p:grpSpPr>
          <a:xfrm rot="-10800000">
            <a:off x="-1942464" y="3429000"/>
            <a:ext cx="11739437" cy="4964224"/>
            <a:chOff x="0" y="0"/>
            <a:chExt cx="7118922" cy="5372100"/>
          </a:xfrm>
        </p:grpSpPr>
        <p:sp>
          <p:nvSpPr>
            <p:cNvPr id="6" name="Freeform 6"/>
            <p:cNvSpPr/>
            <p:nvPr/>
          </p:nvSpPr>
          <p:spPr>
            <a:xfrm>
              <a:off x="0" y="0"/>
              <a:ext cx="7118922" cy="5372100"/>
            </a:xfrm>
            <a:custGeom>
              <a:avLst/>
              <a:gdLst/>
              <a:ahLst/>
              <a:cxnLst/>
              <a:rect l="l" t="t" r="r" b="b"/>
              <a:pathLst>
                <a:path w="7118922" h="5372100">
                  <a:moveTo>
                    <a:pt x="5568252" y="0"/>
                  </a:moveTo>
                  <a:lnTo>
                    <a:pt x="1550670" y="0"/>
                  </a:lnTo>
                  <a:lnTo>
                    <a:pt x="0" y="2686050"/>
                  </a:lnTo>
                  <a:lnTo>
                    <a:pt x="1550670" y="5372100"/>
                  </a:lnTo>
                  <a:lnTo>
                    <a:pt x="5568252" y="5372100"/>
                  </a:lnTo>
                  <a:lnTo>
                    <a:pt x="7118922" y="2686050"/>
                  </a:lnTo>
                  <a:lnTo>
                    <a:pt x="5568252" y="0"/>
                  </a:lnTo>
                  <a:close/>
                </a:path>
              </a:pathLst>
            </a:custGeom>
            <a:solidFill>
              <a:srgbClr val="4D3069"/>
            </a:solidFill>
          </p:spPr>
          <p:txBody>
            <a:bodyPr/>
            <a:lstStyle/>
            <a:p>
              <a:endParaRPr lang="en-IE"/>
            </a:p>
          </p:txBody>
        </p:sp>
      </p:grpSp>
      <p:grpSp>
        <p:nvGrpSpPr>
          <p:cNvPr id="7" name="Group 7"/>
          <p:cNvGrpSpPr/>
          <p:nvPr/>
        </p:nvGrpSpPr>
        <p:grpSpPr>
          <a:xfrm>
            <a:off x="-428846" y="4975623"/>
            <a:ext cx="8712201" cy="3158840"/>
            <a:chOff x="0" y="0"/>
            <a:chExt cx="7262232" cy="5372100"/>
          </a:xfrm>
        </p:grpSpPr>
        <p:sp>
          <p:nvSpPr>
            <p:cNvPr id="8" name="Freeform 8"/>
            <p:cNvSpPr/>
            <p:nvPr/>
          </p:nvSpPr>
          <p:spPr>
            <a:xfrm>
              <a:off x="0" y="0"/>
              <a:ext cx="7262233" cy="5372100"/>
            </a:xfrm>
            <a:custGeom>
              <a:avLst/>
              <a:gdLst/>
              <a:ahLst/>
              <a:cxnLst/>
              <a:rect l="l" t="t" r="r" b="b"/>
              <a:pathLst>
                <a:path w="7262233" h="5372100">
                  <a:moveTo>
                    <a:pt x="5711562" y="0"/>
                  </a:moveTo>
                  <a:lnTo>
                    <a:pt x="1550670" y="0"/>
                  </a:lnTo>
                  <a:lnTo>
                    <a:pt x="0" y="2686050"/>
                  </a:lnTo>
                  <a:lnTo>
                    <a:pt x="1550670" y="5372100"/>
                  </a:lnTo>
                  <a:lnTo>
                    <a:pt x="5711563" y="5372100"/>
                  </a:lnTo>
                  <a:lnTo>
                    <a:pt x="7262233" y="2686050"/>
                  </a:lnTo>
                  <a:lnTo>
                    <a:pt x="5711562" y="0"/>
                  </a:lnTo>
                  <a:close/>
                </a:path>
              </a:pathLst>
            </a:custGeom>
            <a:solidFill>
              <a:srgbClr val="881948"/>
            </a:solidFill>
          </p:spPr>
          <p:txBody>
            <a:bodyPr/>
            <a:lstStyle/>
            <a:p>
              <a:endParaRPr lang="en-IE"/>
            </a:p>
          </p:txBody>
        </p:sp>
      </p:grpSp>
      <p:pic>
        <p:nvPicPr>
          <p:cNvPr id="9" name="Picture 9"/>
          <p:cNvPicPr>
            <a:picLocks noChangeAspect="1"/>
          </p:cNvPicPr>
          <p:nvPr/>
        </p:nvPicPr>
        <p:blipFill>
          <a:blip r:embed="rId4"/>
          <a:srcRect/>
          <a:stretch>
            <a:fillRect/>
          </a:stretch>
        </p:blipFill>
        <p:spPr>
          <a:xfrm>
            <a:off x="7300272" y="238170"/>
            <a:ext cx="4640070" cy="895261"/>
          </a:xfrm>
          <a:prstGeom prst="rect">
            <a:avLst/>
          </a:prstGeom>
        </p:spPr>
      </p:pic>
      <p:pic>
        <p:nvPicPr>
          <p:cNvPr id="10" name="Picture 10"/>
          <p:cNvPicPr>
            <a:picLocks noChangeAspect="1"/>
          </p:cNvPicPr>
          <p:nvPr/>
        </p:nvPicPr>
        <p:blipFill>
          <a:blip r:embed="rId5"/>
          <a:srcRect/>
          <a:stretch>
            <a:fillRect/>
          </a:stretch>
        </p:blipFill>
        <p:spPr>
          <a:xfrm>
            <a:off x="10129723" y="5869243"/>
            <a:ext cx="1810619" cy="685800"/>
          </a:xfrm>
          <a:prstGeom prst="rect">
            <a:avLst/>
          </a:prstGeom>
        </p:spPr>
      </p:pic>
      <p:grpSp>
        <p:nvGrpSpPr>
          <p:cNvPr id="14" name="Group 14"/>
          <p:cNvGrpSpPr/>
          <p:nvPr/>
        </p:nvGrpSpPr>
        <p:grpSpPr>
          <a:xfrm>
            <a:off x="495960" y="2947442"/>
            <a:ext cx="7468825" cy="1947436"/>
            <a:chOff x="-388863" y="243038"/>
            <a:chExt cx="14703620" cy="3763810"/>
          </a:xfrm>
        </p:grpSpPr>
        <p:sp>
          <p:nvSpPr>
            <p:cNvPr id="15" name="TextBox 15"/>
            <p:cNvSpPr txBox="1"/>
            <p:nvPr/>
          </p:nvSpPr>
          <p:spPr>
            <a:xfrm>
              <a:off x="-388863" y="243038"/>
              <a:ext cx="12399720" cy="1020895"/>
            </a:xfrm>
            <a:prstGeom prst="rect">
              <a:avLst/>
            </a:prstGeom>
          </p:spPr>
          <p:txBody>
            <a:bodyPr lIns="0" tIns="0" rIns="0" bIns="0" rtlCol="0" anchor="t">
              <a:spAutoFit/>
            </a:bodyPr>
            <a:lstStyle/>
            <a:p>
              <a:pPr>
                <a:lnSpc>
                  <a:spcPts val="4396"/>
                </a:lnSpc>
              </a:pPr>
              <a:endParaRPr lang="en-US" sz="3600" spc="109" dirty="0">
                <a:solidFill>
                  <a:schemeClr val="bg1"/>
                </a:solidFill>
                <a:latin typeface="Cambria" panose="02040503050406030204" pitchFamily="18" charset="0"/>
                <a:ea typeface="Cambria" panose="02040503050406030204" pitchFamily="18" charset="0"/>
              </a:endParaRPr>
            </a:p>
          </p:txBody>
        </p:sp>
        <p:sp>
          <p:nvSpPr>
            <p:cNvPr id="16" name="TextBox 16"/>
            <p:cNvSpPr txBox="1"/>
            <p:nvPr/>
          </p:nvSpPr>
          <p:spPr>
            <a:xfrm>
              <a:off x="9454903" y="3291925"/>
              <a:ext cx="4859854" cy="714923"/>
            </a:xfrm>
            <a:prstGeom prst="rect">
              <a:avLst/>
            </a:prstGeom>
          </p:spPr>
          <p:txBody>
            <a:bodyPr wrap="square" lIns="0" tIns="0" rIns="0" bIns="0" rtlCol="0" anchor="t">
              <a:spAutoFit/>
            </a:bodyPr>
            <a:lstStyle/>
            <a:p>
              <a:pPr>
                <a:lnSpc>
                  <a:spcPts val="3264"/>
                </a:lnSpc>
              </a:pPr>
              <a:r>
                <a:rPr lang="en-US" spc="69" dirty="0">
                  <a:solidFill>
                    <a:srgbClr val="FFFFFF"/>
                  </a:solidFill>
                  <a:latin typeface="Cambria" panose="02040503050406030204" pitchFamily="18" charset="0"/>
                  <a:ea typeface="Cambria" panose="02040503050406030204" pitchFamily="18" charset="0"/>
                </a:rPr>
                <a:t>18</a:t>
              </a:r>
              <a:r>
                <a:rPr lang="en-US" spc="69" baseline="30000" dirty="0">
                  <a:solidFill>
                    <a:srgbClr val="FFFFFF"/>
                  </a:solidFill>
                  <a:latin typeface="Cambria" panose="02040503050406030204" pitchFamily="18" charset="0"/>
                  <a:ea typeface="Cambria" panose="02040503050406030204" pitchFamily="18" charset="0"/>
                </a:rPr>
                <a:t>th</a:t>
              </a:r>
              <a:r>
                <a:rPr lang="en-US" spc="69" dirty="0">
                  <a:solidFill>
                    <a:srgbClr val="FFFFFF"/>
                  </a:solidFill>
                  <a:latin typeface="Cambria" panose="02040503050406030204" pitchFamily="18" charset="0"/>
                  <a:ea typeface="Cambria" panose="02040503050406030204" pitchFamily="18" charset="0"/>
                </a:rPr>
                <a:t> June 2024</a:t>
              </a:r>
            </a:p>
          </p:txBody>
        </p:sp>
      </p:grpSp>
      <p:sp>
        <p:nvSpPr>
          <p:cNvPr id="17" name="TextBox 17"/>
          <p:cNvSpPr txBox="1"/>
          <p:nvPr/>
        </p:nvSpPr>
        <p:spPr>
          <a:xfrm>
            <a:off x="1491120" y="3810948"/>
            <a:ext cx="5600040" cy="2274084"/>
          </a:xfrm>
          <a:prstGeom prst="rect">
            <a:avLst/>
          </a:prstGeom>
        </p:spPr>
        <p:txBody>
          <a:bodyPr wrap="square" lIns="0" tIns="0" rIns="0" bIns="0" rtlCol="0" anchor="t">
            <a:spAutoFit/>
          </a:bodyPr>
          <a:lstStyle/>
          <a:p>
            <a:r>
              <a:rPr lang="en-US" sz="2000" spc="69" dirty="0">
                <a:solidFill>
                  <a:srgbClr val="FFFFFF"/>
                </a:solidFill>
                <a:latin typeface="Cambria" panose="02040503050406030204" pitchFamily="18" charset="0"/>
                <a:ea typeface="Cambria" panose="02040503050406030204" pitchFamily="18" charset="0"/>
              </a:rPr>
              <a:t>Presenter </a:t>
            </a:r>
            <a:r>
              <a:rPr lang="en-IE" sz="2400" dirty="0">
                <a:solidFill>
                  <a:schemeClr val="bg1"/>
                </a:solidFill>
                <a:latin typeface="Cambria" panose="02040503050406030204" pitchFamily="18" charset="0"/>
                <a:ea typeface="Cambria" panose="02040503050406030204" pitchFamily="18" charset="0"/>
              </a:rPr>
              <a:t>Andrew Cremin </a:t>
            </a:r>
          </a:p>
          <a:p>
            <a:r>
              <a:rPr lang="en-GB"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MSCSI MRICS, BSc Prop, CIPS.</a:t>
            </a:r>
          </a:p>
          <a:p>
            <a:endParaRPr lang="en-GB" sz="2000" kern="100" dirty="0">
              <a:solidFill>
                <a:schemeClr val="bg1"/>
              </a:solidFill>
              <a:latin typeface="Cambria" panose="02040503050406030204" pitchFamily="18" charset="0"/>
              <a:ea typeface="Cambria" panose="02040503050406030204" pitchFamily="18" charset="0"/>
              <a:cs typeface="Times New Roman" panose="02020603050405020304" pitchFamily="18" charset="0"/>
            </a:endParaRPr>
          </a:p>
          <a:p>
            <a:endParaRPr lang="en-GB" sz="20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endParaRPr>
          </a:p>
          <a:p>
            <a:r>
              <a:rPr lang="en-GB" sz="20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Assoc Director, Business Rates &amp; CPO, </a:t>
            </a:r>
          </a:p>
          <a:p>
            <a:r>
              <a:rPr lang="en-GB" sz="2000" kern="100" dirty="0">
                <a:solidFill>
                  <a:schemeClr val="bg1"/>
                </a:solidFill>
                <a:effectLst/>
                <a:latin typeface="Cambria" panose="02040503050406030204" pitchFamily="18" charset="0"/>
                <a:ea typeface="Cambria" panose="02040503050406030204" pitchFamily="18" charset="0"/>
                <a:cs typeface="Times New Roman" panose="02020603050405020304" pitchFamily="18" charset="0"/>
              </a:rPr>
              <a:t>CBRE Advisory (Ire).</a:t>
            </a:r>
          </a:p>
          <a:p>
            <a:pPr>
              <a:lnSpc>
                <a:spcPts val="3264"/>
              </a:lnSpc>
            </a:pPr>
            <a:endParaRPr lang="en-US" sz="2331" spc="69" dirty="0">
              <a:solidFill>
                <a:srgbClr val="FFFFFF"/>
              </a:solidFill>
              <a:latin typeface="Fira Sans Ligh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5E291-E688-F198-28DA-92701114F7F0}"/>
              </a:ext>
            </a:extLst>
          </p:cNvPr>
          <p:cNvSpPr>
            <a:spLocks noGrp="1"/>
          </p:cNvSpPr>
          <p:nvPr>
            <p:ph type="title"/>
          </p:nvPr>
        </p:nvSpPr>
        <p:spPr>
          <a:xfrm>
            <a:off x="486258" y="171450"/>
            <a:ext cx="4335124" cy="1295400"/>
          </a:xfrm>
        </p:spPr>
        <p:txBody>
          <a:bodyPr/>
          <a:lstStyle/>
          <a:p>
            <a:r>
              <a:rPr lang="en-IE" dirty="0"/>
              <a:t>LOOKING AHEAD</a:t>
            </a:r>
            <a:endParaRPr lang="en-GB" dirty="0"/>
          </a:p>
        </p:txBody>
      </p:sp>
      <p:sp>
        <p:nvSpPr>
          <p:cNvPr id="6" name="TextBox 5">
            <a:extLst>
              <a:ext uri="{FF2B5EF4-FFF2-40B4-BE49-F238E27FC236}">
                <a16:creationId xmlns:a16="http://schemas.microsoft.com/office/drawing/2014/main" id="{EA8284DE-3B22-19AF-D21A-68534C8B6587}"/>
              </a:ext>
            </a:extLst>
          </p:cNvPr>
          <p:cNvSpPr txBox="1"/>
          <p:nvPr/>
        </p:nvSpPr>
        <p:spPr>
          <a:xfrm>
            <a:off x="936652" y="1603674"/>
            <a:ext cx="3352127" cy="4247317"/>
          </a:xfrm>
          <a:prstGeom prst="rect">
            <a:avLst/>
          </a:prstGeom>
          <a:noFill/>
        </p:spPr>
        <p:txBody>
          <a:bodyPr wrap="square">
            <a:spAutoFit/>
          </a:bodyPr>
          <a:lstStyle/>
          <a:p>
            <a:pPr marL="285750" indent="-285750">
              <a:buFont typeface="Arial" panose="020B0604020202020204" pitchFamily="34" charset="0"/>
              <a:buChar char="•"/>
            </a:pPr>
            <a:r>
              <a:rPr lang="en-GB" sz="1800" b="1" dirty="0">
                <a:effectLst/>
                <a:latin typeface="Calibri" panose="020F0502020204030204" pitchFamily="34" charset="0"/>
                <a:ea typeface="Calibri" panose="020F0502020204030204" pitchFamily="34" charset="0"/>
                <a:cs typeface="Times New Roman" panose="02020603050405020304" pitchFamily="18" charset="0"/>
              </a:rPr>
              <a:t>THE CORK REVALUATION</a:t>
            </a: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GB" sz="1800" b="1" dirty="0">
                <a:effectLst/>
                <a:latin typeface="Calibri" panose="020F0502020204030204" pitchFamily="34" charset="0"/>
                <a:ea typeface="Calibri" panose="020F0502020204030204" pitchFamily="34" charset="0"/>
                <a:cs typeface="Times New Roman" panose="02020603050405020304" pitchFamily="18" charset="0"/>
              </a:rPr>
            </a:br>
            <a:br>
              <a:rPr lang="en-GB" sz="1800" b="1" dirty="0">
                <a:effectLst/>
                <a:latin typeface="Calibri" panose="020F0502020204030204" pitchFamily="34" charset="0"/>
                <a:ea typeface="Calibri" panose="020F0502020204030204" pitchFamily="34" charset="0"/>
                <a:cs typeface="Times New Roman" panose="02020603050405020304" pitchFamily="18" charset="0"/>
              </a:rPr>
            </a:b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b="1" kern="100" dirty="0">
                <a:latin typeface="Calibri" panose="020F0502020204030204" pitchFamily="34" charset="0"/>
                <a:ea typeface="Calibri" panose="020F0502020204030204" pitchFamily="34" charset="0"/>
                <a:cs typeface="Times New Roman" panose="02020603050405020304" pitchFamily="18" charset="0"/>
              </a:rPr>
              <a:t>DUBLIN CITY REVALUATION</a:t>
            </a:r>
            <a:br>
              <a:rPr lang="en-GB" b="1" kern="100" dirty="0">
                <a:latin typeface="Calibri" panose="020F0502020204030204" pitchFamily="34" charset="0"/>
                <a:ea typeface="Calibri" panose="020F0502020204030204" pitchFamily="34" charset="0"/>
                <a:cs typeface="Times New Roman" panose="02020603050405020304" pitchFamily="18" charset="0"/>
              </a:rPr>
            </a:br>
            <a:br>
              <a:rPr lang="en-GB" b="1" kern="100" dirty="0">
                <a:latin typeface="Calibri" panose="020F0502020204030204" pitchFamily="34" charset="0"/>
                <a:ea typeface="Calibri" panose="020F0502020204030204" pitchFamily="34" charset="0"/>
                <a:cs typeface="Times New Roman" panose="02020603050405020304" pitchFamily="18" charset="0"/>
              </a:rPr>
            </a:br>
            <a:br>
              <a:rPr lang="en-GB" b="1" kern="100" dirty="0">
                <a:latin typeface="Calibri" panose="020F0502020204030204" pitchFamily="34" charset="0"/>
                <a:ea typeface="Calibri" panose="020F0502020204030204" pitchFamily="34" charset="0"/>
                <a:cs typeface="Times New Roman" panose="02020603050405020304" pitchFamily="18" charset="0"/>
              </a:rPr>
            </a:br>
            <a:br>
              <a:rPr lang="en-GB" b="1" kern="100" dirty="0">
                <a:latin typeface="Calibri" panose="020F0502020204030204" pitchFamily="34" charset="0"/>
                <a:ea typeface="Calibri" panose="020F0502020204030204" pitchFamily="34" charset="0"/>
                <a:cs typeface="Times New Roman" panose="02020603050405020304" pitchFamily="18" charset="0"/>
              </a:rPr>
            </a:br>
            <a:br>
              <a:rPr lang="en-GB" b="1" kern="100" dirty="0">
                <a:latin typeface="Calibri" panose="020F0502020204030204" pitchFamily="34" charset="0"/>
                <a:ea typeface="Calibri" panose="020F0502020204030204" pitchFamily="34" charset="0"/>
                <a:cs typeface="Times New Roman" panose="02020603050405020304" pitchFamily="18" charset="0"/>
              </a:rPr>
            </a:br>
            <a:endParaRPr lang="en-GB" b="1"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GB" b="1" kern="100" dirty="0">
                <a:latin typeface="Calibri" panose="020F0502020204030204" pitchFamily="34" charset="0"/>
                <a:ea typeface="Calibri" panose="020F0502020204030204" pitchFamily="34" charset="0"/>
                <a:cs typeface="Times New Roman" panose="02020603050405020304" pitchFamily="18" charset="0"/>
              </a:rPr>
              <a:t>NATIONAL REVISION PROGRAMME</a:t>
            </a:r>
          </a:p>
          <a:p>
            <a:pPr marL="285750" indent="-285750">
              <a:buFont typeface="Arial" panose="020B0604020202020204" pitchFamily="34" charset="0"/>
              <a:buChar char="•"/>
            </a:pPr>
            <a:endParaRPr lang="en-GB" dirty="0"/>
          </a:p>
        </p:txBody>
      </p:sp>
      <p:pic>
        <p:nvPicPr>
          <p:cNvPr id="12" name="Picture 11">
            <a:extLst>
              <a:ext uri="{FF2B5EF4-FFF2-40B4-BE49-F238E27FC236}">
                <a16:creationId xmlns:a16="http://schemas.microsoft.com/office/drawing/2014/main" id="{D8E66F04-3B7C-F785-2BEE-9CF6B259B7B9}"/>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1321" y="296102"/>
            <a:ext cx="4572191" cy="2325544"/>
          </a:xfrm>
          <a:prstGeom prst="rect">
            <a:avLst/>
          </a:prstGeom>
        </p:spPr>
      </p:pic>
      <p:pic>
        <p:nvPicPr>
          <p:cNvPr id="14" name="Picture 13">
            <a:extLst>
              <a:ext uri="{FF2B5EF4-FFF2-40B4-BE49-F238E27FC236}">
                <a16:creationId xmlns:a16="http://schemas.microsoft.com/office/drawing/2014/main" id="{10B0F24F-2EDA-DA45-9513-2E873448AD24}"/>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8282" y="3191597"/>
            <a:ext cx="4875230" cy="1925841"/>
          </a:xfrm>
          <a:prstGeom prst="rect">
            <a:avLst/>
          </a:prstGeom>
        </p:spPr>
      </p:pic>
    </p:spTree>
    <p:extLst>
      <p:ext uri="{BB962C8B-B14F-4D97-AF65-F5344CB8AC3E}">
        <p14:creationId xmlns:p14="http://schemas.microsoft.com/office/powerpoint/2010/main" val="4190639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12C8AC-F924-4FE1-B363-0823DBF7CF8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0206" y="379619"/>
            <a:ext cx="4382727" cy="2897657"/>
          </a:xfrm>
          <a:prstGeom prst="rect">
            <a:avLst/>
          </a:prstGeom>
        </p:spPr>
      </p:pic>
      <p:pic>
        <p:nvPicPr>
          <p:cNvPr id="4" name="Picture 3">
            <a:extLst>
              <a:ext uri="{FF2B5EF4-FFF2-40B4-BE49-F238E27FC236}">
                <a16:creationId xmlns:a16="http://schemas.microsoft.com/office/drawing/2014/main" id="{3BD1BC92-24AD-69C1-B929-AFF49ED92C2B}"/>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45436" y="3580724"/>
            <a:ext cx="5527763" cy="3105826"/>
          </a:xfrm>
          <a:prstGeom prst="rect">
            <a:avLst/>
          </a:prstGeom>
        </p:spPr>
      </p:pic>
      <p:pic>
        <p:nvPicPr>
          <p:cNvPr id="6" name="Picture 5">
            <a:extLst>
              <a:ext uri="{FF2B5EF4-FFF2-40B4-BE49-F238E27FC236}">
                <a16:creationId xmlns:a16="http://schemas.microsoft.com/office/drawing/2014/main" id="{97E8680A-7ED6-A90A-53DF-3BF83C6CA00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9253" y="2241492"/>
            <a:ext cx="4677312" cy="3505267"/>
          </a:xfrm>
          <a:prstGeom prst="rect">
            <a:avLst/>
          </a:prstGeom>
        </p:spPr>
      </p:pic>
      <p:sp>
        <p:nvSpPr>
          <p:cNvPr id="8" name="TextBox 7">
            <a:extLst>
              <a:ext uri="{FF2B5EF4-FFF2-40B4-BE49-F238E27FC236}">
                <a16:creationId xmlns:a16="http://schemas.microsoft.com/office/drawing/2014/main" id="{9CE7BF76-0F9B-280F-4181-3C3A14584DAB}"/>
              </a:ext>
            </a:extLst>
          </p:cNvPr>
          <p:cNvSpPr txBox="1"/>
          <p:nvPr/>
        </p:nvSpPr>
        <p:spPr>
          <a:xfrm>
            <a:off x="969253" y="1501069"/>
            <a:ext cx="3675575" cy="369332"/>
          </a:xfrm>
          <a:prstGeom prst="rect">
            <a:avLst/>
          </a:prstGeom>
          <a:noFill/>
        </p:spPr>
        <p:txBody>
          <a:bodyPr wrap="square">
            <a:spAutoFit/>
          </a:bodyPr>
          <a:lstStyle/>
          <a:p>
            <a:r>
              <a:rPr lang="en-GB" sz="1800" b="1" kern="100" dirty="0">
                <a:effectLst/>
                <a:latin typeface="Calibri" panose="020F0502020204030204" pitchFamily="34" charset="0"/>
                <a:ea typeface="Calibri" panose="020F0502020204030204" pitchFamily="34" charset="0"/>
                <a:cs typeface="Times New Roman" panose="02020603050405020304" pitchFamily="18" charset="0"/>
              </a:rPr>
              <a:t>The World of Rating Valuation</a:t>
            </a:r>
            <a:endParaRPr lang="en-GB" dirty="0"/>
          </a:p>
        </p:txBody>
      </p:sp>
      <p:sp>
        <p:nvSpPr>
          <p:cNvPr id="9" name="Title 1">
            <a:extLst>
              <a:ext uri="{FF2B5EF4-FFF2-40B4-BE49-F238E27FC236}">
                <a16:creationId xmlns:a16="http://schemas.microsoft.com/office/drawing/2014/main" id="{05EC29A0-41D6-D39E-D51A-FB9AA8352959}"/>
              </a:ext>
            </a:extLst>
          </p:cNvPr>
          <p:cNvSpPr>
            <a:spLocks noGrp="1"/>
          </p:cNvSpPr>
          <p:nvPr>
            <p:ph type="title"/>
          </p:nvPr>
        </p:nvSpPr>
        <p:spPr>
          <a:xfrm>
            <a:off x="485775" y="171450"/>
            <a:ext cx="4159053" cy="1049838"/>
          </a:xfrm>
        </p:spPr>
        <p:txBody>
          <a:bodyPr/>
          <a:lstStyle/>
          <a:p>
            <a:r>
              <a:rPr lang="en-IE" dirty="0"/>
              <a:t>LOOKING AHEAD</a:t>
            </a:r>
            <a:endParaRPr lang="en-GB" dirty="0"/>
          </a:p>
        </p:txBody>
      </p:sp>
    </p:spTree>
    <p:extLst>
      <p:ext uri="{BB962C8B-B14F-4D97-AF65-F5344CB8AC3E}">
        <p14:creationId xmlns:p14="http://schemas.microsoft.com/office/powerpoint/2010/main" val="35756398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E599-DD02-2C69-A466-2370000073A7}"/>
              </a:ext>
            </a:extLst>
          </p:cNvPr>
          <p:cNvSpPr>
            <a:spLocks noGrp="1"/>
          </p:cNvSpPr>
          <p:nvPr>
            <p:ph type="title"/>
          </p:nvPr>
        </p:nvSpPr>
        <p:spPr>
          <a:xfrm>
            <a:off x="486258" y="171450"/>
            <a:ext cx="4352779" cy="1295400"/>
          </a:xfrm>
        </p:spPr>
        <p:txBody>
          <a:bodyPr/>
          <a:lstStyle/>
          <a:p>
            <a:r>
              <a:rPr lang="en-IE" dirty="0"/>
              <a:t>CONCLUSION</a:t>
            </a:r>
            <a:endParaRPr lang="en-GB" dirty="0"/>
          </a:p>
        </p:txBody>
      </p:sp>
      <p:sp>
        <p:nvSpPr>
          <p:cNvPr id="4" name="TextBox 3">
            <a:extLst>
              <a:ext uri="{FF2B5EF4-FFF2-40B4-BE49-F238E27FC236}">
                <a16:creationId xmlns:a16="http://schemas.microsoft.com/office/drawing/2014/main" id="{F2DAF23B-5588-9A1B-E1FA-DEF8EB66E649}"/>
              </a:ext>
            </a:extLst>
          </p:cNvPr>
          <p:cNvSpPr txBox="1"/>
          <p:nvPr/>
        </p:nvSpPr>
        <p:spPr>
          <a:xfrm>
            <a:off x="1022450" y="1466850"/>
            <a:ext cx="4783363" cy="3662541"/>
          </a:xfrm>
          <a:prstGeom prst="rect">
            <a:avLst/>
          </a:prstGeom>
          <a:noFill/>
        </p:spPr>
        <p:txBody>
          <a:bodyPr wrap="square">
            <a:spAutoFit/>
          </a:bodyPr>
          <a:lstStyle/>
          <a:p>
            <a:pPr algn="ctr"/>
            <a:r>
              <a:rPr lang="en-US" sz="1800" b="1" spc="69" dirty="0">
                <a:latin typeface="Cambria" panose="02040503050406030204" pitchFamily="18" charset="0"/>
                <a:ea typeface="Cambria" panose="02040503050406030204" pitchFamily="18" charset="0"/>
              </a:rPr>
              <a:t>ANY QUESTIONS?</a:t>
            </a:r>
          </a:p>
          <a:p>
            <a:endParaRPr lang="en-US" b="1" spc="69" dirty="0">
              <a:latin typeface="Cambria" panose="02040503050406030204" pitchFamily="18" charset="0"/>
              <a:ea typeface="Cambria" panose="02040503050406030204" pitchFamily="18" charset="0"/>
            </a:endParaRPr>
          </a:p>
          <a:p>
            <a:pPr algn="ctr"/>
            <a:r>
              <a:rPr lang="en-US" sz="1800" b="1" spc="69" dirty="0">
                <a:latin typeface="Cambria" panose="02040503050406030204" pitchFamily="18" charset="0"/>
                <a:ea typeface="Cambria" panose="02040503050406030204" pitchFamily="18" charset="0"/>
              </a:rPr>
              <a:t>THANK YOU.</a:t>
            </a:r>
          </a:p>
          <a:p>
            <a:endParaRPr lang="en-US" b="1" spc="69" dirty="0">
              <a:latin typeface="Cambria" panose="02040503050406030204" pitchFamily="18" charset="0"/>
              <a:ea typeface="Cambria" panose="02040503050406030204" pitchFamily="18" charset="0"/>
            </a:endParaRPr>
          </a:p>
          <a:p>
            <a:endParaRPr lang="en-US" sz="1800" b="1" spc="69" dirty="0">
              <a:latin typeface="Cambria" panose="02040503050406030204" pitchFamily="18" charset="0"/>
              <a:ea typeface="Cambria" panose="02040503050406030204" pitchFamily="18" charset="0"/>
            </a:endParaRPr>
          </a:p>
          <a:p>
            <a:endParaRPr lang="en-US" sz="1800" b="1" spc="69" dirty="0">
              <a:latin typeface="Cambria" panose="02040503050406030204" pitchFamily="18" charset="0"/>
              <a:ea typeface="Cambria" panose="02040503050406030204" pitchFamily="18" charset="0"/>
            </a:endParaRPr>
          </a:p>
          <a:p>
            <a:endParaRPr lang="en-US" b="1" spc="69" dirty="0">
              <a:latin typeface="Cambria" panose="02040503050406030204" pitchFamily="18" charset="0"/>
              <a:ea typeface="Cambria" panose="02040503050406030204" pitchFamily="18" charset="0"/>
            </a:endParaRPr>
          </a:p>
          <a:p>
            <a:r>
              <a:rPr lang="en-IE" sz="2000" b="1" dirty="0">
                <a:latin typeface="Cambria" panose="02040503050406030204" pitchFamily="18" charset="0"/>
                <a:ea typeface="Cambria" panose="02040503050406030204" pitchFamily="18" charset="0"/>
              </a:rPr>
              <a:t>Andrew Cremin  </a:t>
            </a:r>
            <a:r>
              <a:rPr lang="en-GB" sz="1400" b="1" kern="100" dirty="0">
                <a:effectLst/>
                <a:latin typeface="Cambria" panose="02040503050406030204" pitchFamily="18" charset="0"/>
                <a:ea typeface="Cambria" panose="02040503050406030204" pitchFamily="18" charset="0"/>
                <a:cs typeface="Times New Roman" panose="02020603050405020304" pitchFamily="18" charset="0"/>
              </a:rPr>
              <a:t>MSCSI MRICS, BSc Prop, CIPS.</a:t>
            </a:r>
          </a:p>
          <a:p>
            <a:r>
              <a:rPr lang="en-GB" sz="1600" b="1" kern="100" dirty="0">
                <a:effectLst/>
                <a:latin typeface="Cambria" panose="02040503050406030204" pitchFamily="18" charset="0"/>
                <a:ea typeface="Cambria" panose="02040503050406030204" pitchFamily="18" charset="0"/>
                <a:cs typeface="Times New Roman" panose="02020603050405020304" pitchFamily="18" charset="0"/>
              </a:rPr>
              <a:t>Assoc Director, Rating &amp; CPO Department, </a:t>
            </a:r>
          </a:p>
          <a:p>
            <a:r>
              <a:rPr lang="en-GB" sz="1600" b="1" kern="100" dirty="0">
                <a:effectLst/>
                <a:latin typeface="Cambria" panose="02040503050406030204" pitchFamily="18" charset="0"/>
                <a:ea typeface="Cambria" panose="02040503050406030204" pitchFamily="18" charset="0"/>
                <a:cs typeface="Times New Roman" panose="02020603050405020304" pitchFamily="18" charset="0"/>
              </a:rPr>
              <a:t>CBRE Advisory (Ire). </a:t>
            </a:r>
          </a:p>
          <a:p>
            <a:endParaRPr lang="en-GB" b="1" kern="100" dirty="0">
              <a:latin typeface="Cambria" panose="02040503050406030204" pitchFamily="18" charset="0"/>
              <a:ea typeface="Cambria" panose="02040503050406030204" pitchFamily="18" charset="0"/>
              <a:cs typeface="Times New Roman" panose="02020603050405020304" pitchFamily="18" charset="0"/>
            </a:endParaRPr>
          </a:p>
          <a:p>
            <a:r>
              <a:rPr lang="en-GB" b="1" kern="100" dirty="0">
                <a:latin typeface="Cambria" panose="02040503050406030204" pitchFamily="18" charset="0"/>
                <a:ea typeface="Cambria" panose="02040503050406030204" pitchFamily="18" charset="0"/>
                <a:cs typeface="Times New Roman" panose="02020603050405020304" pitchFamily="18" charset="0"/>
              </a:rPr>
              <a:t>TEL: 087 6787202</a:t>
            </a:r>
          </a:p>
          <a:p>
            <a:r>
              <a:rPr lang="en-GB" b="1" kern="100" dirty="0">
                <a:latin typeface="Cambria" panose="02040503050406030204" pitchFamily="18" charset="0"/>
                <a:ea typeface="Cambria" panose="02040503050406030204" pitchFamily="18" charset="0"/>
                <a:cs typeface="Times New Roman" panose="02020603050405020304" pitchFamily="18" charset="0"/>
              </a:rPr>
              <a:t>a</a:t>
            </a:r>
            <a:r>
              <a:rPr lang="en-GB" sz="1800" b="1" kern="100" dirty="0">
                <a:effectLst/>
                <a:latin typeface="Cambria" panose="02040503050406030204" pitchFamily="18" charset="0"/>
                <a:ea typeface="Cambria" panose="02040503050406030204" pitchFamily="18" charset="0"/>
                <a:cs typeface="Times New Roman" panose="02020603050405020304" pitchFamily="18" charset="0"/>
              </a:rPr>
              <a:t>ndrew.cremin@cbre.com</a:t>
            </a:r>
          </a:p>
        </p:txBody>
      </p:sp>
      <p:pic>
        <p:nvPicPr>
          <p:cNvPr id="5" name="Picture 4">
            <a:extLst>
              <a:ext uri="{FF2B5EF4-FFF2-40B4-BE49-F238E27FC236}">
                <a16:creationId xmlns:a16="http://schemas.microsoft.com/office/drawing/2014/main" id="{9883D18C-9D85-293B-3B2D-20A08A5AE293}"/>
              </a:ext>
            </a:extLst>
          </p:cNvPr>
          <p:cNvPicPr>
            <a:picLocks noChangeAspect="1"/>
          </p:cNvPicPr>
          <p:nvPr/>
        </p:nvPicPr>
        <p:blipFill>
          <a:blip r:embed="rId3"/>
          <a:stretch>
            <a:fillRect/>
          </a:stretch>
        </p:blipFill>
        <p:spPr>
          <a:xfrm>
            <a:off x="6096000" y="330636"/>
            <a:ext cx="4533425" cy="4335309"/>
          </a:xfrm>
          <a:prstGeom prst="rect">
            <a:avLst/>
          </a:prstGeom>
          <a:solidFill>
            <a:schemeClr val="bg1">
              <a:lumMod val="85000"/>
            </a:schemeClr>
          </a:solidFill>
          <a:effectLst>
            <a:outerShdw blurRad="50800" dist="50800" dir="5400000" algn="ctr" rotWithShape="0">
              <a:schemeClr val="accent3">
                <a:lumMod val="20000"/>
                <a:lumOff val="80000"/>
              </a:schemeClr>
            </a:outerShdw>
          </a:effectLst>
          <a:scene3d>
            <a:camera prst="orthographicFront"/>
            <a:lightRig rig="threePt" dir="t"/>
          </a:scene3d>
          <a:sp3d>
            <a:bevelT w="101600" prst="riblet"/>
          </a:sp3d>
        </p:spPr>
      </p:pic>
      <p:pic>
        <p:nvPicPr>
          <p:cNvPr id="6" name="Picture 5" descr="A green letter with white text&#10;&#10;Description automatically generated">
            <a:extLst>
              <a:ext uri="{FF2B5EF4-FFF2-40B4-BE49-F238E27FC236}">
                <a16:creationId xmlns:a16="http://schemas.microsoft.com/office/drawing/2014/main" id="{9F4A8D82-E4E6-2CFA-0F00-48737434CE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80154" y="4312799"/>
            <a:ext cx="969238" cy="247363"/>
          </a:xfrm>
          <a:prstGeom prst="rect">
            <a:avLst/>
          </a:prstGeom>
        </p:spPr>
      </p:pic>
      <p:pic>
        <p:nvPicPr>
          <p:cNvPr id="8" name="Picture 7">
            <a:extLst>
              <a:ext uri="{FF2B5EF4-FFF2-40B4-BE49-F238E27FC236}">
                <a16:creationId xmlns:a16="http://schemas.microsoft.com/office/drawing/2014/main" id="{1560AEFD-4716-C716-A507-1949B43A9B3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5821" y="4913802"/>
            <a:ext cx="1766431" cy="1413145"/>
          </a:xfrm>
          <a:prstGeom prst="rect">
            <a:avLst/>
          </a:prstGeom>
        </p:spPr>
      </p:pic>
    </p:spTree>
    <p:extLst>
      <p:ext uri="{BB962C8B-B14F-4D97-AF65-F5344CB8AC3E}">
        <p14:creationId xmlns:p14="http://schemas.microsoft.com/office/powerpoint/2010/main" val="2218922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a:extLst>
              <a:ext uri="{FF2B5EF4-FFF2-40B4-BE49-F238E27FC236}">
                <a16:creationId xmlns:a16="http://schemas.microsoft.com/office/drawing/2014/main" id="{2EC62D56-82E2-45E2-8B1D-9E4CE77D861D}"/>
              </a:ext>
            </a:extLst>
          </p:cNvPr>
          <p:cNvSpPr>
            <a:spLocks noChangeArrowheads="1"/>
          </p:cNvSpPr>
          <p:nvPr/>
        </p:nvSpPr>
        <p:spPr bwMode="auto">
          <a:xfrm>
            <a:off x="0" y="990598"/>
            <a:ext cx="12192000" cy="4794139"/>
          </a:xfrm>
          <a:prstGeom prst="rect">
            <a:avLst/>
          </a:prstGeom>
          <a:solidFill>
            <a:srgbClr val="4D306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800" b="1">
                <a:solidFill>
                  <a:schemeClr val="bg1"/>
                </a:solidFill>
                <a:latin typeface="Helvetica" panose="020B0604020202020204" pitchFamily="34" charset="0"/>
                <a:ea typeface="ヒラギノ角ゴ Pro W3"/>
                <a:cs typeface="ヒラギノ角ゴ Pro W3"/>
              </a:defRPr>
            </a:lvl1pPr>
            <a:lvl2pPr marL="742950" indent="-285750" eaLnBrk="0" hangingPunct="0">
              <a:defRPr sz="2800" b="1">
                <a:solidFill>
                  <a:schemeClr val="bg1"/>
                </a:solidFill>
                <a:latin typeface="Helvetica" panose="020B0604020202020204" pitchFamily="34" charset="0"/>
                <a:ea typeface="ヒラギノ角ゴ Pro W3"/>
                <a:cs typeface="ヒラギノ角ゴ Pro W3"/>
              </a:defRPr>
            </a:lvl2pPr>
            <a:lvl3pPr marL="1143000" indent="-228600" eaLnBrk="0" hangingPunct="0">
              <a:defRPr sz="2800" b="1">
                <a:solidFill>
                  <a:schemeClr val="bg1"/>
                </a:solidFill>
                <a:latin typeface="Helvetica" panose="020B0604020202020204" pitchFamily="34" charset="0"/>
                <a:ea typeface="ヒラギノ角ゴ Pro W3"/>
                <a:cs typeface="ヒラギノ角ゴ Pro W3"/>
              </a:defRPr>
            </a:lvl3pPr>
            <a:lvl4pPr marL="1600200" indent="-228600" eaLnBrk="0" hangingPunct="0">
              <a:defRPr sz="2800" b="1">
                <a:solidFill>
                  <a:schemeClr val="bg1"/>
                </a:solidFill>
                <a:latin typeface="Helvetica" panose="020B0604020202020204" pitchFamily="34" charset="0"/>
                <a:ea typeface="ヒラギノ角ゴ Pro W3"/>
                <a:cs typeface="ヒラギノ角ゴ Pro W3"/>
              </a:defRPr>
            </a:lvl4pPr>
            <a:lvl5pPr marL="2057400" indent="-228600" eaLnBrk="0" hangingPunct="0">
              <a:defRPr sz="2800" b="1">
                <a:solidFill>
                  <a:schemeClr val="bg1"/>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9pPr>
          </a:lstStyle>
          <a:p>
            <a:pPr eaLnBrk="1" hangingPunct="1"/>
            <a:endParaRPr lang="en-GB" altLang="en-US"/>
          </a:p>
        </p:txBody>
      </p:sp>
      <p:sp>
        <p:nvSpPr>
          <p:cNvPr id="27653" name="Line 16">
            <a:extLst>
              <a:ext uri="{FF2B5EF4-FFF2-40B4-BE49-F238E27FC236}">
                <a16:creationId xmlns:a16="http://schemas.microsoft.com/office/drawing/2014/main" id="{C32CE598-748A-46BA-80BE-66D81E689CF5}"/>
              </a:ext>
            </a:extLst>
          </p:cNvPr>
          <p:cNvSpPr>
            <a:spLocks noChangeShapeType="1"/>
          </p:cNvSpPr>
          <p:nvPr/>
        </p:nvSpPr>
        <p:spPr bwMode="auto">
          <a:xfrm>
            <a:off x="1828800" y="990600"/>
            <a:ext cx="8534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IE"/>
          </a:p>
        </p:txBody>
      </p:sp>
      <p:sp>
        <p:nvSpPr>
          <p:cNvPr id="27654" name="Line 17">
            <a:extLst>
              <a:ext uri="{FF2B5EF4-FFF2-40B4-BE49-F238E27FC236}">
                <a16:creationId xmlns:a16="http://schemas.microsoft.com/office/drawing/2014/main" id="{370518BB-D050-4805-BC56-1DF194E73FF9}"/>
              </a:ext>
            </a:extLst>
          </p:cNvPr>
          <p:cNvSpPr>
            <a:spLocks noChangeShapeType="1"/>
          </p:cNvSpPr>
          <p:nvPr/>
        </p:nvSpPr>
        <p:spPr bwMode="auto">
          <a:xfrm>
            <a:off x="1828800" y="5533572"/>
            <a:ext cx="85344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wrap="none" anchor="ctr"/>
          <a:lstStyle/>
          <a:p>
            <a:endParaRPr lang="en-IE"/>
          </a:p>
        </p:txBody>
      </p:sp>
      <p:sp>
        <p:nvSpPr>
          <p:cNvPr id="27655" name="Rectangle 18">
            <a:extLst>
              <a:ext uri="{FF2B5EF4-FFF2-40B4-BE49-F238E27FC236}">
                <a16:creationId xmlns:a16="http://schemas.microsoft.com/office/drawing/2014/main" id="{74DB9963-1E63-422E-8E07-94EEB2D29291}"/>
              </a:ext>
            </a:extLst>
          </p:cNvPr>
          <p:cNvSpPr>
            <a:spLocks noChangeArrowheads="1"/>
          </p:cNvSpPr>
          <p:nvPr/>
        </p:nvSpPr>
        <p:spPr bwMode="auto">
          <a:xfrm>
            <a:off x="8610600" y="1219200"/>
            <a:ext cx="20574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b="1">
                <a:solidFill>
                  <a:schemeClr val="bg1"/>
                </a:solidFill>
                <a:latin typeface="Helvetica" panose="020B0604020202020204" pitchFamily="34" charset="0"/>
                <a:ea typeface="ヒラギノ角ゴ Pro W3"/>
                <a:cs typeface="ヒラギノ角ゴ Pro W3"/>
              </a:defRPr>
            </a:lvl1pPr>
            <a:lvl2pPr marL="742950" indent="-285750" eaLnBrk="0" hangingPunct="0">
              <a:defRPr sz="2800" b="1">
                <a:solidFill>
                  <a:schemeClr val="bg1"/>
                </a:solidFill>
                <a:latin typeface="Helvetica" panose="020B0604020202020204" pitchFamily="34" charset="0"/>
                <a:ea typeface="ヒラギノ角ゴ Pro W3"/>
                <a:cs typeface="ヒラギノ角ゴ Pro W3"/>
              </a:defRPr>
            </a:lvl2pPr>
            <a:lvl3pPr marL="1143000" indent="-228600" eaLnBrk="0" hangingPunct="0">
              <a:defRPr sz="2800" b="1">
                <a:solidFill>
                  <a:schemeClr val="bg1"/>
                </a:solidFill>
                <a:latin typeface="Helvetica" panose="020B0604020202020204" pitchFamily="34" charset="0"/>
                <a:ea typeface="ヒラギノ角ゴ Pro W3"/>
                <a:cs typeface="ヒラギノ角ゴ Pro W3"/>
              </a:defRPr>
            </a:lvl3pPr>
            <a:lvl4pPr marL="1600200" indent="-228600" eaLnBrk="0" hangingPunct="0">
              <a:defRPr sz="2800" b="1">
                <a:solidFill>
                  <a:schemeClr val="bg1"/>
                </a:solidFill>
                <a:latin typeface="Helvetica" panose="020B0604020202020204" pitchFamily="34" charset="0"/>
                <a:ea typeface="ヒラギノ角ゴ Pro W3"/>
                <a:cs typeface="ヒラギノ角ゴ Pro W3"/>
              </a:defRPr>
            </a:lvl4pPr>
            <a:lvl5pPr marL="2057400" indent="-228600" eaLnBrk="0" hangingPunct="0">
              <a:defRPr sz="2800" b="1">
                <a:solidFill>
                  <a:schemeClr val="bg1"/>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9pPr>
          </a:lstStyle>
          <a:p>
            <a:pPr eaLnBrk="1" hangingPunct="1"/>
            <a:r>
              <a:rPr lang="en-US" altLang="en-US" sz="2000"/>
              <a:t>www.scsi.ie</a:t>
            </a:r>
            <a:endParaRPr lang="en-US" altLang="en-US" sz="1400">
              <a:latin typeface="Arial" panose="020B0604020202020204" pitchFamily="34" charset="0"/>
            </a:endParaRPr>
          </a:p>
        </p:txBody>
      </p:sp>
      <p:sp>
        <p:nvSpPr>
          <p:cNvPr id="27656" name="Rectangle 19">
            <a:extLst>
              <a:ext uri="{FF2B5EF4-FFF2-40B4-BE49-F238E27FC236}">
                <a16:creationId xmlns:a16="http://schemas.microsoft.com/office/drawing/2014/main" id="{52FB7AC8-5DE4-405B-B63E-297FF2A06EBB}"/>
              </a:ext>
            </a:extLst>
          </p:cNvPr>
          <p:cNvSpPr>
            <a:spLocks noChangeArrowheads="1"/>
          </p:cNvSpPr>
          <p:nvPr/>
        </p:nvSpPr>
        <p:spPr bwMode="auto">
          <a:xfrm>
            <a:off x="8610600" y="2039938"/>
            <a:ext cx="2057400"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b="1">
                <a:solidFill>
                  <a:schemeClr val="bg1"/>
                </a:solidFill>
                <a:latin typeface="Helvetica" panose="020B0604020202020204" pitchFamily="34" charset="0"/>
                <a:ea typeface="ヒラギノ角ゴ Pro W3"/>
                <a:cs typeface="ヒラギノ角ゴ Pro W3"/>
              </a:defRPr>
            </a:lvl1pPr>
            <a:lvl2pPr marL="742950" indent="-285750" eaLnBrk="0" hangingPunct="0">
              <a:defRPr sz="2800" b="1">
                <a:solidFill>
                  <a:schemeClr val="bg1"/>
                </a:solidFill>
                <a:latin typeface="Helvetica" panose="020B0604020202020204" pitchFamily="34" charset="0"/>
                <a:ea typeface="ヒラギノ角ゴ Pro W3"/>
                <a:cs typeface="ヒラギノ角ゴ Pro W3"/>
              </a:defRPr>
            </a:lvl2pPr>
            <a:lvl3pPr marL="1143000" indent="-228600" eaLnBrk="0" hangingPunct="0">
              <a:defRPr sz="2800" b="1">
                <a:solidFill>
                  <a:schemeClr val="bg1"/>
                </a:solidFill>
                <a:latin typeface="Helvetica" panose="020B0604020202020204" pitchFamily="34" charset="0"/>
                <a:ea typeface="ヒラギノ角ゴ Pro W3"/>
                <a:cs typeface="ヒラギノ角ゴ Pro W3"/>
              </a:defRPr>
            </a:lvl3pPr>
            <a:lvl4pPr marL="1600200" indent="-228600" eaLnBrk="0" hangingPunct="0">
              <a:defRPr sz="2800" b="1">
                <a:solidFill>
                  <a:schemeClr val="bg1"/>
                </a:solidFill>
                <a:latin typeface="Helvetica" panose="020B0604020202020204" pitchFamily="34" charset="0"/>
                <a:ea typeface="ヒラギノ角ゴ Pro W3"/>
                <a:cs typeface="ヒラギノ角ゴ Pro W3"/>
              </a:defRPr>
            </a:lvl4pPr>
            <a:lvl5pPr marL="2057400" indent="-228600" eaLnBrk="0" hangingPunct="0">
              <a:defRPr sz="2800" b="1">
                <a:solidFill>
                  <a:schemeClr val="bg1"/>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9pPr>
          </a:lstStyle>
          <a:p>
            <a:pPr eaLnBrk="1" hangingPunct="1"/>
            <a:r>
              <a:rPr lang="en-US" altLang="en-US" sz="1000" b="0"/>
              <a:t>Society of </a:t>
            </a:r>
            <a:br>
              <a:rPr lang="en-US" altLang="en-US" sz="1000" b="0"/>
            </a:br>
            <a:r>
              <a:rPr lang="en-US" altLang="en-US" sz="1000" b="0"/>
              <a:t>Chartered Surveyors Ireland</a:t>
            </a:r>
            <a:br>
              <a:rPr lang="en-US" altLang="en-US" sz="1000" b="0"/>
            </a:br>
            <a:r>
              <a:rPr lang="en-US" altLang="en-US" sz="1000" b="0"/>
              <a:t>38 Merrion Square,</a:t>
            </a:r>
            <a:br>
              <a:rPr lang="en-US" altLang="en-US" sz="1000" b="0"/>
            </a:br>
            <a:r>
              <a:rPr lang="en-US" altLang="en-US" sz="1000" b="0"/>
              <a:t>Dublin 2, Ireland</a:t>
            </a:r>
            <a:br>
              <a:rPr lang="en-US" altLang="en-US" sz="1000" b="0"/>
            </a:br>
            <a:r>
              <a:rPr lang="en-US" altLang="en-US" sz="1000" b="0"/>
              <a:t>Tel: + 353 (0)1 644 5500</a:t>
            </a:r>
            <a:br>
              <a:rPr lang="en-US" altLang="en-US" sz="1000" b="0"/>
            </a:br>
            <a:r>
              <a:rPr lang="en-US" altLang="en-US" sz="1000" b="0"/>
              <a:t>Email: info@scsi.ie</a:t>
            </a:r>
            <a:endParaRPr lang="en-US" altLang="en-US" sz="800"/>
          </a:p>
        </p:txBody>
      </p:sp>
      <p:sp>
        <p:nvSpPr>
          <p:cNvPr id="27657" name="Rectangle 21">
            <a:extLst>
              <a:ext uri="{FF2B5EF4-FFF2-40B4-BE49-F238E27FC236}">
                <a16:creationId xmlns:a16="http://schemas.microsoft.com/office/drawing/2014/main" id="{513DFC69-FFBB-40C5-8DDD-46A70722BCCA}"/>
              </a:ext>
            </a:extLst>
          </p:cNvPr>
          <p:cNvSpPr>
            <a:spLocks noChangeArrowheads="1"/>
          </p:cNvSpPr>
          <p:nvPr/>
        </p:nvSpPr>
        <p:spPr bwMode="auto">
          <a:xfrm>
            <a:off x="1828800" y="1143000"/>
            <a:ext cx="5842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800" b="1">
                <a:solidFill>
                  <a:schemeClr val="bg1"/>
                </a:solidFill>
                <a:latin typeface="Helvetica" panose="020B0604020202020204" pitchFamily="34" charset="0"/>
                <a:ea typeface="ヒラギノ角ゴ Pro W3"/>
                <a:cs typeface="ヒラギノ角ゴ Pro W3"/>
              </a:defRPr>
            </a:lvl1pPr>
            <a:lvl2pPr marL="742950" indent="-285750" eaLnBrk="0" hangingPunct="0">
              <a:defRPr sz="2800" b="1">
                <a:solidFill>
                  <a:schemeClr val="bg1"/>
                </a:solidFill>
                <a:latin typeface="Helvetica" panose="020B0604020202020204" pitchFamily="34" charset="0"/>
                <a:ea typeface="ヒラギノ角ゴ Pro W3"/>
                <a:cs typeface="ヒラギノ角ゴ Pro W3"/>
              </a:defRPr>
            </a:lvl2pPr>
            <a:lvl3pPr marL="1143000" indent="-228600" eaLnBrk="0" hangingPunct="0">
              <a:defRPr sz="2800" b="1">
                <a:solidFill>
                  <a:schemeClr val="bg1"/>
                </a:solidFill>
                <a:latin typeface="Helvetica" panose="020B0604020202020204" pitchFamily="34" charset="0"/>
                <a:ea typeface="ヒラギノ角ゴ Pro W3"/>
                <a:cs typeface="ヒラギノ角ゴ Pro W3"/>
              </a:defRPr>
            </a:lvl3pPr>
            <a:lvl4pPr marL="1600200" indent="-228600" eaLnBrk="0" hangingPunct="0">
              <a:defRPr sz="2800" b="1">
                <a:solidFill>
                  <a:schemeClr val="bg1"/>
                </a:solidFill>
                <a:latin typeface="Helvetica" panose="020B0604020202020204" pitchFamily="34" charset="0"/>
                <a:ea typeface="ヒラギノ角ゴ Pro W3"/>
                <a:cs typeface="ヒラギノ角ゴ Pro W3"/>
              </a:defRPr>
            </a:lvl4pPr>
            <a:lvl5pPr marL="2057400" indent="-228600" eaLnBrk="0" hangingPunct="0">
              <a:defRPr sz="2800" b="1">
                <a:solidFill>
                  <a:schemeClr val="bg1"/>
                </a:solidFill>
                <a:latin typeface="Helvetica" panose="020B0604020202020204" pitchFamily="34" charset="0"/>
                <a:ea typeface="ヒラギノ角ゴ Pro W3"/>
                <a:cs typeface="ヒラギノ角ゴ Pro W3"/>
              </a:defRPr>
            </a:lvl5pPr>
            <a:lvl6pPr marL="25146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6pPr>
            <a:lvl7pPr marL="29718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7pPr>
            <a:lvl8pPr marL="34290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8pPr>
            <a:lvl9pPr marL="3886200" indent="-228600" eaLnBrk="0" fontAlgn="base" hangingPunct="0">
              <a:spcBef>
                <a:spcPct val="0"/>
              </a:spcBef>
              <a:spcAft>
                <a:spcPct val="0"/>
              </a:spcAft>
              <a:defRPr sz="2800" b="1">
                <a:solidFill>
                  <a:schemeClr val="bg1"/>
                </a:solidFill>
                <a:latin typeface="Helvetica" panose="020B0604020202020204" pitchFamily="34" charset="0"/>
                <a:ea typeface="ヒラギノ角ゴ Pro W3"/>
                <a:cs typeface="ヒラギノ角ゴ Pro W3"/>
              </a:defRPr>
            </a:lvl9pPr>
          </a:lstStyle>
          <a:p>
            <a:pPr eaLnBrk="1" hangingPunct="1"/>
            <a:r>
              <a:rPr lang="en-US" altLang="en-US" sz="1000"/>
              <a:t>Dating back to 1895, the Society of Chartered Surveyors Ireland is the independent professional body for Chartered Surveyors working and practicing in Ireland. </a:t>
            </a:r>
            <a:br>
              <a:rPr lang="en-US" altLang="en-US" sz="1000"/>
            </a:br>
            <a:br>
              <a:rPr lang="en-US" altLang="en-US" sz="1000" b="0"/>
            </a:br>
            <a:r>
              <a:rPr lang="en-US" altLang="en-US" sz="1000" b="0"/>
              <a:t>Working in </a:t>
            </a:r>
            <a:r>
              <a:rPr lang="en-US" altLang="en-US" sz="1000"/>
              <a:t>partnership with RICS</a:t>
            </a:r>
            <a:r>
              <a:rPr lang="en-US" altLang="en-US" sz="1000" b="0"/>
              <a:t>, the pre-eminent Chartered professional body for the </a:t>
            </a:r>
            <a:r>
              <a:rPr lang="en-US" altLang="en-US" sz="1000"/>
              <a:t>construction</a:t>
            </a:r>
            <a:r>
              <a:rPr lang="en-US" altLang="en-US" sz="1000" b="0"/>
              <a:t>, </a:t>
            </a:r>
            <a:r>
              <a:rPr lang="en-US" altLang="en-US" sz="1000"/>
              <a:t>land</a:t>
            </a:r>
            <a:r>
              <a:rPr lang="en-US" altLang="en-US" sz="1000" b="0"/>
              <a:t> and </a:t>
            </a:r>
            <a:r>
              <a:rPr lang="en-US" altLang="en-US" sz="1000"/>
              <a:t>property</a:t>
            </a:r>
            <a:r>
              <a:rPr lang="en-US" altLang="en-US" sz="1000" b="0"/>
              <a:t> sectors around the world, the Society and RICS act in the public interest: setting and maintaining the </a:t>
            </a:r>
            <a:r>
              <a:rPr lang="en-US" altLang="en-US" sz="1000"/>
              <a:t>highest standards of competence and integrity</a:t>
            </a:r>
            <a:r>
              <a:rPr lang="en-US" altLang="en-US" sz="1000" b="0"/>
              <a:t> among the profession; and providing </a:t>
            </a:r>
            <a:r>
              <a:rPr lang="en-US" altLang="en-US" sz="1000"/>
              <a:t>impartial</a:t>
            </a:r>
            <a:r>
              <a:rPr lang="en-US" altLang="en-US" sz="1000" b="0"/>
              <a:t>, </a:t>
            </a:r>
            <a:r>
              <a:rPr lang="en-US" altLang="en-US" sz="1000"/>
              <a:t>authoritative</a:t>
            </a:r>
            <a:r>
              <a:rPr lang="en-US" altLang="en-US" sz="1000" b="0"/>
              <a:t> advice on key issues for business, society and governments worldwide. </a:t>
            </a:r>
            <a:br>
              <a:rPr lang="en-US" altLang="en-US" sz="1000" b="0"/>
            </a:br>
            <a:br>
              <a:rPr lang="en-US" altLang="en-US" sz="1000" b="0"/>
            </a:br>
            <a:r>
              <a:rPr lang="en-US" altLang="en-US" sz="1000"/>
              <a:t>Advancing standards</a:t>
            </a:r>
            <a:r>
              <a:rPr lang="en-US" altLang="en-US" sz="1000" b="0"/>
              <a:t> in construction, land and property, the Chartered Surveyor professional qualification is the </a:t>
            </a:r>
            <a:r>
              <a:rPr lang="en-US" altLang="en-US" sz="1000"/>
              <a:t>world’s leading qualification</a:t>
            </a:r>
            <a:r>
              <a:rPr lang="en-US" altLang="en-US" sz="1000" b="0"/>
              <a:t> when it comes to professional standards. In a world where more and more people, governments, banks and commercial </a:t>
            </a:r>
            <a:r>
              <a:rPr lang="en-US" altLang="en-US" sz="1000" b="0" err="1"/>
              <a:t>organisations</a:t>
            </a:r>
            <a:r>
              <a:rPr lang="en-US" altLang="en-US" sz="1000" b="0"/>
              <a:t> demand greater certainty of professional standards and ethics, attaining the Chartered Surveyor qualification is the </a:t>
            </a:r>
            <a:r>
              <a:rPr lang="en-US" altLang="en-US" sz="1000" b="0" err="1"/>
              <a:t>recognised</a:t>
            </a:r>
            <a:r>
              <a:rPr lang="en-US" altLang="en-US" sz="1000" b="0"/>
              <a:t> mark of </a:t>
            </a:r>
            <a:r>
              <a:rPr lang="en-US" altLang="en-US" sz="1000"/>
              <a:t>property professionalism</a:t>
            </a:r>
            <a:r>
              <a:rPr lang="en-US" altLang="en-US" sz="1000" b="0"/>
              <a:t>.</a:t>
            </a:r>
            <a:br>
              <a:rPr lang="en-US" altLang="en-US" sz="1000" b="0"/>
            </a:br>
            <a:br>
              <a:rPr lang="en-US" altLang="en-US" sz="1000" b="0"/>
            </a:br>
            <a:r>
              <a:rPr lang="en-US" altLang="en-US" sz="1000" b="0"/>
              <a:t>Members of the profession are typically employed in the construction, land and property markets through private practice, in central and local government, in state agencies, in academic institutions, </a:t>
            </a:r>
            <a:br>
              <a:rPr lang="en-US" altLang="en-US" sz="1000" b="0"/>
            </a:br>
            <a:r>
              <a:rPr lang="en-US" altLang="en-US" sz="1000" b="0"/>
              <a:t>in business </a:t>
            </a:r>
            <a:r>
              <a:rPr lang="en-US" altLang="en-US" sz="1000" b="0" err="1"/>
              <a:t>organisations</a:t>
            </a:r>
            <a:r>
              <a:rPr lang="en-US" altLang="en-US" sz="1000" b="0"/>
              <a:t> and in non-governmental </a:t>
            </a:r>
            <a:r>
              <a:rPr lang="en-US" altLang="en-US" sz="1000" b="0" err="1"/>
              <a:t>organisations</a:t>
            </a:r>
            <a:r>
              <a:rPr lang="en-US" altLang="en-US" sz="1000" b="0"/>
              <a:t>.</a:t>
            </a:r>
            <a:br>
              <a:rPr lang="en-US" altLang="en-US" sz="1000" b="0"/>
            </a:br>
            <a:br>
              <a:rPr lang="en-US" altLang="en-US" sz="1000" b="0"/>
            </a:br>
            <a:r>
              <a:rPr lang="en-US" altLang="en-US" sz="1000"/>
              <a:t>Members’ services</a:t>
            </a:r>
            <a:r>
              <a:rPr lang="en-US" altLang="en-US" sz="1000" b="0"/>
              <a:t> are diverse and can include offering strategic advice on the economics, valuation, law, technology, finance and management in all aspects of the construction, land and property industry.</a:t>
            </a:r>
            <a:br>
              <a:rPr lang="en-US" altLang="en-US" sz="1000" b="0"/>
            </a:br>
            <a:br>
              <a:rPr lang="en-US" altLang="en-US" sz="1000" b="0"/>
            </a:br>
            <a:r>
              <a:rPr lang="en-US" altLang="en-US" sz="1000" b="0"/>
              <a:t>All aspects of the profession, from </a:t>
            </a:r>
            <a:r>
              <a:rPr lang="en-US" altLang="en-US" sz="1000"/>
              <a:t>education</a:t>
            </a:r>
            <a:r>
              <a:rPr lang="en-US" altLang="en-US" sz="1000" b="0"/>
              <a:t> through to </a:t>
            </a:r>
            <a:r>
              <a:rPr lang="en-US" altLang="en-US" sz="1000"/>
              <a:t>qualification</a:t>
            </a:r>
            <a:r>
              <a:rPr lang="en-US" altLang="en-US" sz="1000" b="0"/>
              <a:t> and the continuing </a:t>
            </a:r>
            <a:r>
              <a:rPr lang="en-US" altLang="en-US" sz="1000"/>
              <a:t>maintenance of the highest professional standards</a:t>
            </a:r>
            <a:r>
              <a:rPr lang="en-US" altLang="en-US" sz="1000" b="0"/>
              <a:t> are </a:t>
            </a:r>
            <a:r>
              <a:rPr lang="en-US" altLang="en-US" sz="1000"/>
              <a:t>regulated</a:t>
            </a:r>
            <a:r>
              <a:rPr lang="en-US" altLang="en-US" sz="1000" b="0"/>
              <a:t> and overseen through the partnership of the Society of Chartered Surveyors Ireland and RICS, </a:t>
            </a:r>
            <a:br>
              <a:rPr lang="en-US" altLang="en-US" sz="1000" b="0"/>
            </a:br>
            <a:r>
              <a:rPr lang="en-US" altLang="en-US" sz="1000" b="0"/>
              <a:t>in the public interest.</a:t>
            </a:r>
            <a:br>
              <a:rPr lang="en-US" altLang="en-US" sz="1000" b="0"/>
            </a:br>
            <a:br>
              <a:rPr lang="en-US" altLang="en-US" sz="1000" b="0"/>
            </a:br>
            <a:r>
              <a:rPr lang="en-US" altLang="en-US" sz="1000" b="0"/>
              <a:t>This valuable partnership with RICS enables access to a worldwide network of </a:t>
            </a:r>
            <a:r>
              <a:rPr lang="en-US" altLang="en-US" sz="1000"/>
              <a:t>research</a:t>
            </a:r>
            <a:r>
              <a:rPr lang="en-US" altLang="en-US" sz="1000" b="0"/>
              <a:t>, </a:t>
            </a:r>
            <a:r>
              <a:rPr lang="en-US" altLang="en-US" sz="1000"/>
              <a:t>experience</a:t>
            </a:r>
            <a:r>
              <a:rPr lang="en-US" altLang="en-US" sz="1000" b="0"/>
              <a:t> and </a:t>
            </a:r>
            <a:r>
              <a:rPr lang="en-US" altLang="en-US" sz="1000"/>
              <a:t>advice</a:t>
            </a:r>
            <a:r>
              <a:rPr lang="en-US" altLang="en-US" sz="1000" b="0"/>
              <a:t>.</a:t>
            </a:r>
            <a:br>
              <a:rPr lang="en-US" altLang="en-US" sz="1000" b="0"/>
            </a:br>
            <a:endParaRPr lang="en-US" altLang="en-US" sz="1000" b="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91302"/>
            <a:ext cx="12192000" cy="6851650"/>
          </a:xfrm>
          <a:custGeom>
            <a:avLst/>
            <a:gdLst/>
            <a:ahLst/>
            <a:cxnLst/>
            <a:rect l="l" t="t" r="r" b="b"/>
            <a:pathLst>
              <a:path w="12192000" h="6851650">
                <a:moveTo>
                  <a:pt x="12192000" y="0"/>
                </a:moveTo>
                <a:lnTo>
                  <a:pt x="0" y="0"/>
                </a:lnTo>
                <a:lnTo>
                  <a:pt x="0" y="6851142"/>
                </a:lnTo>
                <a:lnTo>
                  <a:pt x="12192000" y="6851142"/>
                </a:lnTo>
                <a:lnTo>
                  <a:pt x="12192000" y="0"/>
                </a:lnTo>
                <a:close/>
              </a:path>
            </a:pathLst>
          </a:custGeom>
          <a:solidFill>
            <a:srgbClr val="4D2E69"/>
          </a:solidFill>
        </p:spPr>
        <p:txBody>
          <a:bodyPr wrap="square" lIns="0" tIns="0" rIns="0" bIns="0" rtlCol="0"/>
          <a:lstStyle/>
          <a:p>
            <a:endParaRPr/>
          </a:p>
        </p:txBody>
      </p:sp>
      <p:grpSp>
        <p:nvGrpSpPr>
          <p:cNvPr id="3" name="object 3"/>
          <p:cNvGrpSpPr/>
          <p:nvPr/>
        </p:nvGrpSpPr>
        <p:grpSpPr>
          <a:xfrm>
            <a:off x="60961" y="0"/>
            <a:ext cx="12131675" cy="2901950"/>
            <a:chOff x="60960" y="0"/>
            <a:chExt cx="12131675" cy="2901950"/>
          </a:xfrm>
        </p:grpSpPr>
        <p:pic>
          <p:nvPicPr>
            <p:cNvPr id="4" name="object 4"/>
            <p:cNvPicPr/>
            <p:nvPr/>
          </p:nvPicPr>
          <p:blipFill>
            <a:blip r:embed="rId2" cstate="print"/>
            <a:stretch>
              <a:fillRect/>
            </a:stretch>
          </p:blipFill>
          <p:spPr>
            <a:xfrm>
              <a:off x="60960" y="0"/>
              <a:ext cx="12131040" cy="2901696"/>
            </a:xfrm>
            <a:prstGeom prst="rect">
              <a:avLst/>
            </a:prstGeom>
          </p:spPr>
        </p:pic>
        <p:sp>
          <p:nvSpPr>
            <p:cNvPr id="5" name="object 5"/>
            <p:cNvSpPr/>
            <p:nvPr/>
          </p:nvSpPr>
          <p:spPr>
            <a:xfrm>
              <a:off x="10376924" y="0"/>
              <a:ext cx="1815464" cy="1814195"/>
            </a:xfrm>
            <a:custGeom>
              <a:avLst/>
              <a:gdLst/>
              <a:ahLst/>
              <a:cxnLst/>
              <a:rect l="l" t="t" r="r" b="b"/>
              <a:pathLst>
                <a:path w="1815465" h="1814195">
                  <a:moveTo>
                    <a:pt x="702424" y="0"/>
                  </a:moveTo>
                  <a:lnTo>
                    <a:pt x="0" y="0"/>
                  </a:lnTo>
                  <a:lnTo>
                    <a:pt x="1815083" y="1813712"/>
                  </a:lnTo>
                  <a:lnTo>
                    <a:pt x="1815083" y="1111834"/>
                  </a:lnTo>
                  <a:lnTo>
                    <a:pt x="702424" y="0"/>
                  </a:lnTo>
                  <a:close/>
                </a:path>
              </a:pathLst>
            </a:custGeom>
            <a:solidFill>
              <a:srgbClr val="E27120">
                <a:alpha val="29803"/>
              </a:srgbClr>
            </a:solidFill>
          </p:spPr>
          <p:txBody>
            <a:bodyPr wrap="square" lIns="0" tIns="0" rIns="0" bIns="0" rtlCol="0"/>
            <a:lstStyle/>
            <a:p>
              <a:endParaRPr/>
            </a:p>
          </p:txBody>
        </p:sp>
        <p:sp>
          <p:nvSpPr>
            <p:cNvPr id="6" name="object 6"/>
            <p:cNvSpPr/>
            <p:nvPr/>
          </p:nvSpPr>
          <p:spPr>
            <a:xfrm>
              <a:off x="11079481" y="0"/>
              <a:ext cx="1112520" cy="1111885"/>
            </a:xfrm>
            <a:custGeom>
              <a:avLst/>
              <a:gdLst/>
              <a:ahLst/>
              <a:cxnLst/>
              <a:rect l="l" t="t" r="r" b="b"/>
              <a:pathLst>
                <a:path w="1112520" h="1111885">
                  <a:moveTo>
                    <a:pt x="702119" y="0"/>
                  </a:moveTo>
                  <a:lnTo>
                    <a:pt x="0" y="0"/>
                  </a:lnTo>
                  <a:lnTo>
                    <a:pt x="1112520" y="1111529"/>
                  </a:lnTo>
                  <a:lnTo>
                    <a:pt x="1112520" y="410032"/>
                  </a:lnTo>
                  <a:lnTo>
                    <a:pt x="702119" y="0"/>
                  </a:lnTo>
                  <a:close/>
                </a:path>
              </a:pathLst>
            </a:custGeom>
            <a:solidFill>
              <a:srgbClr val="E27120">
                <a:alpha val="49804"/>
              </a:srgbClr>
            </a:solidFill>
          </p:spPr>
          <p:txBody>
            <a:bodyPr wrap="square" lIns="0" tIns="0" rIns="0" bIns="0" rtlCol="0"/>
            <a:lstStyle/>
            <a:p>
              <a:endParaRPr/>
            </a:p>
          </p:txBody>
        </p:sp>
        <p:sp>
          <p:nvSpPr>
            <p:cNvPr id="7" name="object 7"/>
            <p:cNvSpPr/>
            <p:nvPr/>
          </p:nvSpPr>
          <p:spPr>
            <a:xfrm>
              <a:off x="11781293" y="0"/>
              <a:ext cx="410845" cy="410209"/>
            </a:xfrm>
            <a:custGeom>
              <a:avLst/>
              <a:gdLst/>
              <a:ahLst/>
              <a:cxnLst/>
              <a:rect l="l" t="t" r="r" b="b"/>
              <a:pathLst>
                <a:path w="410845" h="410209">
                  <a:moveTo>
                    <a:pt x="410705" y="0"/>
                  </a:moveTo>
                  <a:lnTo>
                    <a:pt x="0" y="0"/>
                  </a:lnTo>
                  <a:lnTo>
                    <a:pt x="410705" y="409803"/>
                  </a:lnTo>
                  <a:lnTo>
                    <a:pt x="410705" y="0"/>
                  </a:lnTo>
                  <a:close/>
                </a:path>
              </a:pathLst>
            </a:custGeom>
            <a:solidFill>
              <a:srgbClr val="E27120">
                <a:alpha val="79998"/>
              </a:srgbClr>
            </a:solidFill>
          </p:spPr>
          <p:txBody>
            <a:bodyPr wrap="square" lIns="0" tIns="0" rIns="0" bIns="0" rtlCol="0"/>
            <a:lstStyle/>
            <a:p>
              <a:endParaRPr/>
            </a:p>
          </p:txBody>
        </p:sp>
      </p:grpSp>
      <p:sp>
        <p:nvSpPr>
          <p:cNvPr id="8" name="object 8"/>
          <p:cNvSpPr txBox="1">
            <a:spLocks noGrp="1"/>
          </p:cNvSpPr>
          <p:nvPr>
            <p:ph type="title"/>
          </p:nvPr>
        </p:nvSpPr>
        <p:spPr>
          <a:xfrm>
            <a:off x="698643" y="3089246"/>
            <a:ext cx="10140619" cy="2505173"/>
          </a:xfrm>
          <a:prstGeom prst="rect">
            <a:avLst/>
          </a:prstGeom>
        </p:spPr>
        <p:txBody>
          <a:bodyPr vert="horz" wrap="square" lIns="0" tIns="12065" rIns="0" bIns="0" rtlCol="0" anchor="ctr">
            <a:spAutoFit/>
          </a:bodyPr>
          <a:lstStyle/>
          <a:p>
            <a:r>
              <a:rPr lang="en-US" sz="5400" dirty="0">
                <a:solidFill>
                  <a:schemeClr val="bg1"/>
                </a:solidFill>
                <a:latin typeface="Cambria" panose="02040503050406030204" pitchFamily="18" charset="0"/>
                <a:ea typeface="Cambria" panose="02040503050406030204" pitchFamily="18" charset="0"/>
              </a:rPr>
              <a:t>OVERVIEW – </a:t>
            </a:r>
            <a:br>
              <a:rPr lang="en-US" sz="5400" dirty="0">
                <a:solidFill>
                  <a:schemeClr val="bg1"/>
                </a:solidFill>
                <a:latin typeface="Cambria" panose="02040503050406030204" pitchFamily="18" charset="0"/>
                <a:ea typeface="Cambria" panose="02040503050406030204" pitchFamily="18" charset="0"/>
              </a:rPr>
            </a:br>
            <a:r>
              <a:rPr lang="en-US" sz="5400" dirty="0">
                <a:solidFill>
                  <a:schemeClr val="bg1"/>
                </a:solidFill>
                <a:latin typeface="Cambria" panose="02040503050406030204" pitchFamily="18" charset="0"/>
                <a:ea typeface="Cambria" panose="02040503050406030204" pitchFamily="18" charset="0"/>
              </a:rPr>
              <a:t>BUSINESS RATES VALUATIONS </a:t>
            </a:r>
            <a:br>
              <a:rPr lang="en-US" sz="5400" dirty="0">
                <a:solidFill>
                  <a:schemeClr val="bg1"/>
                </a:solidFill>
                <a:latin typeface="Cambria" panose="02040503050406030204" pitchFamily="18" charset="0"/>
                <a:ea typeface="Cambria" panose="02040503050406030204" pitchFamily="18" charset="0"/>
              </a:rPr>
            </a:br>
            <a:r>
              <a:rPr lang="en-US" sz="5400" dirty="0">
                <a:solidFill>
                  <a:schemeClr val="bg1"/>
                </a:solidFill>
                <a:latin typeface="Cambria" panose="02040503050406030204" pitchFamily="18" charset="0"/>
                <a:ea typeface="Cambria" panose="02040503050406030204" pitchFamily="18" charset="0"/>
              </a:rPr>
              <a:t>IN IRELAND </a:t>
            </a:r>
            <a:endParaRPr lang="en-US" sz="6000" spc="109" dirty="0">
              <a:solidFill>
                <a:schemeClr val="bg1"/>
              </a:solidFill>
              <a:latin typeface="Cambria" panose="02040503050406030204" pitchFamily="18" charset="0"/>
              <a:ea typeface="Cambria" panose="02040503050406030204" pitchFamily="18" charset="0"/>
            </a:endParaRPr>
          </a:p>
        </p:txBody>
      </p:sp>
      <p:pic>
        <p:nvPicPr>
          <p:cNvPr id="12" name="object 12"/>
          <p:cNvPicPr/>
          <p:nvPr/>
        </p:nvPicPr>
        <p:blipFill>
          <a:blip r:embed="rId3" cstate="print"/>
          <a:stretch>
            <a:fillRect/>
          </a:stretch>
        </p:blipFill>
        <p:spPr>
          <a:xfrm>
            <a:off x="301753" y="6169915"/>
            <a:ext cx="2219705" cy="35966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C03B-C58D-494B-A5B8-0E94C825205E}"/>
              </a:ext>
            </a:extLst>
          </p:cNvPr>
          <p:cNvSpPr>
            <a:spLocks noGrp="1"/>
          </p:cNvSpPr>
          <p:nvPr>
            <p:ph type="title"/>
          </p:nvPr>
        </p:nvSpPr>
        <p:spPr>
          <a:xfrm>
            <a:off x="1467357" y="2492347"/>
            <a:ext cx="1623801" cy="593528"/>
          </a:xfrm>
        </p:spPr>
        <p:txBody>
          <a:bodyPr wrap="square" anchor="b">
            <a:normAutofit/>
          </a:bodyPr>
          <a:lstStyle/>
          <a:p>
            <a:r>
              <a:rPr lang="en-IE" sz="2400" dirty="0"/>
              <a:t>AGENDA</a:t>
            </a:r>
          </a:p>
        </p:txBody>
      </p:sp>
      <p:graphicFrame>
        <p:nvGraphicFramePr>
          <p:cNvPr id="5" name="Content Placeholder 2">
            <a:extLst>
              <a:ext uri="{FF2B5EF4-FFF2-40B4-BE49-F238E27FC236}">
                <a16:creationId xmlns:a16="http://schemas.microsoft.com/office/drawing/2014/main" id="{24CFC047-27C2-F965-6F77-06883685C3CB}"/>
              </a:ext>
            </a:extLst>
          </p:cNvPr>
          <p:cNvGraphicFramePr>
            <a:graphicFrameLocks noGrp="1"/>
          </p:cNvGraphicFramePr>
          <p:nvPr>
            <p:ph idx="1"/>
            <p:extLst>
              <p:ext uri="{D42A27DB-BD31-4B8C-83A1-F6EECF244321}">
                <p14:modId xmlns:p14="http://schemas.microsoft.com/office/powerpoint/2010/main" val="1625663780"/>
              </p:ext>
            </p:extLst>
          </p:nvPr>
        </p:nvGraphicFramePr>
        <p:xfrm>
          <a:off x="4271375" y="273051"/>
          <a:ext cx="7311025" cy="61841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5813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2C03B-C58D-494B-A5B8-0E94C825205E}"/>
              </a:ext>
            </a:extLst>
          </p:cNvPr>
          <p:cNvSpPr>
            <a:spLocks noGrp="1"/>
          </p:cNvSpPr>
          <p:nvPr>
            <p:ph type="title"/>
          </p:nvPr>
        </p:nvSpPr>
        <p:spPr>
          <a:xfrm>
            <a:off x="1169644" y="199482"/>
            <a:ext cx="8087372" cy="1295400"/>
          </a:xfrm>
        </p:spPr>
        <p:txBody>
          <a:bodyPr/>
          <a:lstStyle/>
          <a:p>
            <a:r>
              <a:rPr lang="en-IE" sz="3200" b="1" dirty="0">
                <a:solidFill>
                  <a:schemeClr val="accent1">
                    <a:lumMod val="50000"/>
                  </a:schemeClr>
                </a:solidFill>
              </a:rPr>
              <a:t>National Revaluation Programme</a:t>
            </a:r>
            <a:endParaRPr lang="en-IE" sz="3200" dirty="0">
              <a:solidFill>
                <a:schemeClr val="accent1">
                  <a:lumMod val="50000"/>
                </a:schemeClr>
              </a:solidFill>
            </a:endParaRPr>
          </a:p>
        </p:txBody>
      </p:sp>
      <p:pic>
        <p:nvPicPr>
          <p:cNvPr id="9" name="Content Placeholder 8" descr="A map of ireland with different colored areas&#10;&#10;Description automatically generated">
            <a:extLst>
              <a:ext uri="{FF2B5EF4-FFF2-40B4-BE49-F238E27FC236}">
                <a16:creationId xmlns:a16="http://schemas.microsoft.com/office/drawing/2014/main" id="{4401A51A-2089-A17B-B03D-8FA997CC0D6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02324" y="1211218"/>
            <a:ext cx="4450566" cy="5447300"/>
          </a:xfrm>
        </p:spPr>
      </p:pic>
    </p:spTree>
    <p:extLst>
      <p:ext uri="{BB962C8B-B14F-4D97-AF65-F5344CB8AC3E}">
        <p14:creationId xmlns:p14="http://schemas.microsoft.com/office/powerpoint/2010/main" val="3519229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DBC15-3A23-7BD6-7A29-ED9CEA521C93}"/>
              </a:ext>
            </a:extLst>
          </p:cNvPr>
          <p:cNvSpPr>
            <a:spLocks noGrp="1"/>
          </p:cNvSpPr>
          <p:nvPr>
            <p:ph type="title"/>
          </p:nvPr>
        </p:nvSpPr>
        <p:spPr>
          <a:xfrm>
            <a:off x="699848" y="375229"/>
            <a:ext cx="7294225" cy="954807"/>
          </a:xfrm>
        </p:spPr>
        <p:txBody>
          <a:bodyPr/>
          <a:lstStyle/>
          <a:p>
            <a:r>
              <a:rPr lang="en-IE" dirty="0"/>
              <a:t>TAILTE EIREANN VALUATIONS</a:t>
            </a:r>
            <a:endParaRPr lang="en-GB" dirty="0"/>
          </a:p>
        </p:txBody>
      </p:sp>
      <p:pic>
        <p:nvPicPr>
          <p:cNvPr id="5" name="Picture 4">
            <a:extLst>
              <a:ext uri="{FF2B5EF4-FFF2-40B4-BE49-F238E27FC236}">
                <a16:creationId xmlns:a16="http://schemas.microsoft.com/office/drawing/2014/main" id="{F885A562-E667-F3C0-53D5-E6203EA5880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023" y="1330036"/>
            <a:ext cx="10439129" cy="4512110"/>
          </a:xfrm>
          <a:prstGeom prst="rect">
            <a:avLst/>
          </a:prstGeom>
        </p:spPr>
      </p:pic>
    </p:spTree>
    <p:extLst>
      <p:ext uri="{BB962C8B-B14F-4D97-AF65-F5344CB8AC3E}">
        <p14:creationId xmlns:p14="http://schemas.microsoft.com/office/powerpoint/2010/main" val="1974312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3254-C3E9-D9C0-015B-33D1C6E4AEC0}"/>
              </a:ext>
            </a:extLst>
          </p:cNvPr>
          <p:cNvSpPr>
            <a:spLocks noGrp="1"/>
          </p:cNvSpPr>
          <p:nvPr>
            <p:ph type="title"/>
          </p:nvPr>
        </p:nvSpPr>
        <p:spPr/>
        <p:txBody>
          <a:bodyPr/>
          <a:lstStyle/>
          <a:p>
            <a:r>
              <a:rPr lang="en-IE" dirty="0"/>
              <a:t> ONLINE PORTALS – </a:t>
            </a:r>
            <a:r>
              <a:rPr lang="en-IE" dirty="0" err="1"/>
              <a:t>Tailte</a:t>
            </a:r>
            <a:r>
              <a:rPr lang="en-IE" dirty="0"/>
              <a:t> Eireann Valuations</a:t>
            </a:r>
            <a:endParaRPr lang="en-GB" dirty="0"/>
          </a:p>
        </p:txBody>
      </p:sp>
      <p:pic>
        <p:nvPicPr>
          <p:cNvPr id="6" name="Picture 5">
            <a:extLst>
              <a:ext uri="{FF2B5EF4-FFF2-40B4-BE49-F238E27FC236}">
                <a16:creationId xmlns:a16="http://schemas.microsoft.com/office/drawing/2014/main" id="{5201A681-2E0F-6B86-768B-D001C116727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3725" y="1466850"/>
            <a:ext cx="8935234" cy="3562350"/>
          </a:xfrm>
          <a:prstGeom prst="rect">
            <a:avLst/>
          </a:prstGeom>
        </p:spPr>
      </p:pic>
      <p:pic>
        <p:nvPicPr>
          <p:cNvPr id="8" name="Picture 7">
            <a:extLst>
              <a:ext uri="{FF2B5EF4-FFF2-40B4-BE49-F238E27FC236}">
                <a16:creationId xmlns:a16="http://schemas.microsoft.com/office/drawing/2014/main" id="{5B5D7F1C-DAD9-8846-C0B9-5BE966CF93CC}"/>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2217" y="3335717"/>
            <a:ext cx="6764247" cy="31791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10" name="Straight Arrow Connector 9">
            <a:extLst>
              <a:ext uri="{FF2B5EF4-FFF2-40B4-BE49-F238E27FC236}">
                <a16:creationId xmlns:a16="http://schemas.microsoft.com/office/drawing/2014/main" id="{E31592AF-E823-B9D2-9634-28580D18C70A}"/>
              </a:ext>
            </a:extLst>
          </p:cNvPr>
          <p:cNvCxnSpPr/>
          <p:nvPr/>
        </p:nvCxnSpPr>
        <p:spPr bwMode="auto">
          <a:xfrm>
            <a:off x="2553041" y="3699164"/>
            <a:ext cx="2032814" cy="304800"/>
          </a:xfrm>
          <a:prstGeom prst="straightConnector1">
            <a:avLst/>
          </a:prstGeom>
          <a:ln w="38100">
            <a:headEnd type="none" w="med" len="med"/>
            <a:tailEnd type="triangle"/>
          </a:ln>
        </p:spPr>
        <p:style>
          <a:lnRef idx="1">
            <a:schemeClr val="accent4"/>
          </a:lnRef>
          <a:fillRef idx="0">
            <a:schemeClr val="accent4"/>
          </a:fillRef>
          <a:effectRef idx="0">
            <a:schemeClr val="accent4"/>
          </a:effectRef>
          <a:fontRef idx="minor">
            <a:schemeClr val="tx1"/>
          </a:fontRef>
        </p:style>
      </p:cxnSp>
      <p:cxnSp>
        <p:nvCxnSpPr>
          <p:cNvPr id="12" name="Straight Arrow Connector 11">
            <a:extLst>
              <a:ext uri="{FF2B5EF4-FFF2-40B4-BE49-F238E27FC236}">
                <a16:creationId xmlns:a16="http://schemas.microsoft.com/office/drawing/2014/main" id="{9D17F9D7-D45A-C36A-B738-98C12FD4757D}"/>
              </a:ext>
            </a:extLst>
          </p:cNvPr>
          <p:cNvCxnSpPr/>
          <p:nvPr/>
        </p:nvCxnSpPr>
        <p:spPr bwMode="auto">
          <a:xfrm>
            <a:off x="11708809" y="928255"/>
            <a:ext cx="914400" cy="914400"/>
          </a:xfrm>
          <a:prstGeom prst="straightConnector1">
            <a:avLst/>
          </a:prstGeom>
          <a:noFill/>
          <a:ln w="9525" cap="flat" cmpd="sng" algn="ctr">
            <a:noFill/>
            <a:prstDash val="solid"/>
            <a:round/>
            <a:headEnd type="none" w="med" len="med"/>
            <a:tailEnd type="triangle"/>
          </a:ln>
          <a:effectLst/>
        </p:spPr>
      </p:cxnSp>
    </p:spTree>
    <p:extLst>
      <p:ext uri="{BB962C8B-B14F-4D97-AF65-F5344CB8AC3E}">
        <p14:creationId xmlns:p14="http://schemas.microsoft.com/office/powerpoint/2010/main" val="872666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FEF23-E3AA-BB4C-1578-BD65E0AC5CCC}"/>
              </a:ext>
            </a:extLst>
          </p:cNvPr>
          <p:cNvSpPr>
            <a:spLocks noGrp="1"/>
          </p:cNvSpPr>
          <p:nvPr>
            <p:ph type="title"/>
          </p:nvPr>
        </p:nvSpPr>
        <p:spPr>
          <a:xfrm>
            <a:off x="486258" y="171450"/>
            <a:ext cx="10339916" cy="899525"/>
          </a:xfrm>
        </p:spPr>
        <p:txBody>
          <a:bodyPr/>
          <a:lstStyle/>
          <a:p>
            <a:r>
              <a:rPr lang="en-IE" dirty="0"/>
              <a:t>TAILTE EIREANN - Valuation Mapping</a:t>
            </a:r>
            <a:endParaRPr lang="en-GB" dirty="0"/>
          </a:p>
        </p:txBody>
      </p:sp>
      <p:pic>
        <p:nvPicPr>
          <p:cNvPr id="4" name="Picture 3">
            <a:extLst>
              <a:ext uri="{FF2B5EF4-FFF2-40B4-BE49-F238E27FC236}">
                <a16:creationId xmlns:a16="http://schemas.microsoft.com/office/drawing/2014/main" id="{0B9B41B8-AAAD-CEF8-00B3-96AFD97397B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282" y="1282589"/>
            <a:ext cx="10339917" cy="39027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759E5DBB-63C5-9208-D2FF-3C823E0F9A9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93387" y="2924354"/>
            <a:ext cx="6963523" cy="29974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cxnSp>
        <p:nvCxnSpPr>
          <p:cNvPr id="8" name="Straight Arrow Connector 7">
            <a:extLst>
              <a:ext uri="{FF2B5EF4-FFF2-40B4-BE49-F238E27FC236}">
                <a16:creationId xmlns:a16="http://schemas.microsoft.com/office/drawing/2014/main" id="{D3EB1287-B23A-C969-D915-E5F7CA301852}"/>
              </a:ext>
            </a:extLst>
          </p:cNvPr>
          <p:cNvCxnSpPr/>
          <p:nvPr/>
        </p:nvCxnSpPr>
        <p:spPr bwMode="auto">
          <a:xfrm>
            <a:off x="2327564" y="4419600"/>
            <a:ext cx="2355272" cy="0"/>
          </a:xfrm>
          <a:prstGeom prst="straightConnector1">
            <a:avLst/>
          </a:prstGeom>
          <a:noFill/>
          <a:ln w="38100"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250290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82003-3C3B-6784-1DCB-8EEE70B2ABF3}"/>
              </a:ext>
            </a:extLst>
          </p:cNvPr>
          <p:cNvSpPr>
            <a:spLocks noGrp="1"/>
          </p:cNvSpPr>
          <p:nvPr>
            <p:ph type="title"/>
          </p:nvPr>
        </p:nvSpPr>
        <p:spPr>
          <a:xfrm>
            <a:off x="486258" y="171450"/>
            <a:ext cx="5876964" cy="1227859"/>
          </a:xfrm>
        </p:spPr>
        <p:txBody>
          <a:bodyPr/>
          <a:lstStyle/>
          <a:p>
            <a:r>
              <a:rPr lang="en-IE" dirty="0"/>
              <a:t>THE VALUATION TRIBUNAL</a:t>
            </a:r>
            <a:endParaRPr lang="en-GB" dirty="0"/>
          </a:p>
        </p:txBody>
      </p:sp>
      <p:sp>
        <p:nvSpPr>
          <p:cNvPr id="3" name="TextBox 2">
            <a:extLst>
              <a:ext uri="{FF2B5EF4-FFF2-40B4-BE49-F238E27FC236}">
                <a16:creationId xmlns:a16="http://schemas.microsoft.com/office/drawing/2014/main" id="{25842C92-4BFA-74DB-0243-A052CB31CF1B}"/>
              </a:ext>
            </a:extLst>
          </p:cNvPr>
          <p:cNvSpPr txBox="1"/>
          <p:nvPr/>
        </p:nvSpPr>
        <p:spPr>
          <a:xfrm>
            <a:off x="817418" y="1634835"/>
            <a:ext cx="9033164" cy="4247317"/>
          </a:xfrm>
          <a:prstGeom prst="rect">
            <a:avLst/>
          </a:prstGeom>
          <a:noFill/>
        </p:spPr>
        <p:txBody>
          <a:bodyPr wrap="square" rtlCol="0">
            <a:spAutoFit/>
          </a:bodyPr>
          <a:lstStyle/>
          <a:p>
            <a:pPr marL="285750" indent="-285750">
              <a:buFont typeface="Arial" panose="020B0604020202020204" pitchFamily="34" charset="0"/>
              <a:buChar char="•"/>
            </a:pPr>
            <a:r>
              <a:rPr lang="en-IE" b="1" u="sng" dirty="0"/>
              <a:t>New Initiatives</a:t>
            </a:r>
            <a:br>
              <a:rPr lang="en-IE" b="1" u="sng" dirty="0"/>
            </a:br>
            <a:r>
              <a:rPr lang="en-IE" dirty="0"/>
              <a:t>Advance Notification Letters</a:t>
            </a:r>
            <a:br>
              <a:rPr lang="en-IE" dirty="0"/>
            </a:br>
            <a:r>
              <a:rPr lang="en-IE" dirty="0"/>
              <a:t>Direction Letters</a:t>
            </a:r>
            <a:br>
              <a:rPr lang="en-IE" dirty="0"/>
            </a:br>
            <a:endParaRPr lang="en-IE" dirty="0"/>
          </a:p>
          <a:p>
            <a:pPr marL="285750" indent="-285750">
              <a:buFont typeface="Arial" panose="020B0604020202020204" pitchFamily="34" charset="0"/>
              <a:buChar char="•"/>
            </a:pPr>
            <a:r>
              <a:rPr lang="en-IE" b="1" u="sng" dirty="0"/>
              <a:t>Important Notes</a:t>
            </a:r>
            <a:br>
              <a:rPr lang="en-IE" dirty="0"/>
            </a:br>
            <a:r>
              <a:rPr lang="en-IE" dirty="0"/>
              <a:t>Valuation Tribunal Rules (2019</a:t>
            </a:r>
            <a:br>
              <a:rPr lang="en-IE" dirty="0"/>
            </a:br>
            <a:br>
              <a:rPr lang="en-IE" dirty="0"/>
            </a:br>
            <a:r>
              <a:rPr lang="en-IE" dirty="0"/>
              <a:t>Precis Evidence Document Submission by Appellant.</a:t>
            </a:r>
            <a:br>
              <a:rPr lang="en-IE" dirty="0"/>
            </a:br>
            <a:br>
              <a:rPr lang="en-IE" dirty="0"/>
            </a:br>
            <a:r>
              <a:rPr lang="en-IE" dirty="0"/>
              <a:t>TE Valuer then has 15 working days to respond with a Precis Evidence document.</a:t>
            </a:r>
            <a:br>
              <a:rPr lang="en-IE" dirty="0"/>
            </a:br>
            <a:br>
              <a:rPr lang="en-IE" dirty="0"/>
            </a:br>
            <a:r>
              <a:rPr lang="en-IE" dirty="0"/>
              <a:t>Document Only or Oral hearing.</a:t>
            </a:r>
            <a:br>
              <a:rPr lang="en-IE" dirty="0"/>
            </a:br>
            <a:br>
              <a:rPr lang="en-IE" dirty="0"/>
            </a:br>
            <a:r>
              <a:rPr lang="en-IE" dirty="0"/>
              <a:t>Expert Witness: Duty, Obligations.</a:t>
            </a:r>
            <a:br>
              <a:rPr lang="en-IE" dirty="0"/>
            </a:br>
            <a:endParaRPr lang="en-IE" dirty="0"/>
          </a:p>
        </p:txBody>
      </p:sp>
      <p:pic>
        <p:nvPicPr>
          <p:cNvPr id="1026" name="Picture 2" descr="The Valuation Tribunal">
            <a:extLst>
              <a:ext uri="{FF2B5EF4-FFF2-40B4-BE49-F238E27FC236}">
                <a16:creationId xmlns:a16="http://schemas.microsoft.com/office/drawing/2014/main" id="{BA5167EC-95FB-70D8-CEFE-851C882D6F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1278" y="1235499"/>
            <a:ext cx="4140125" cy="1192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1422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CDE54A-06D4-9BDD-1C51-42DCAC6A5036}"/>
              </a:ext>
            </a:extLst>
          </p:cNvPr>
          <p:cNvSpPr>
            <a:spLocks noGrp="1"/>
          </p:cNvSpPr>
          <p:nvPr>
            <p:ph type="title"/>
          </p:nvPr>
        </p:nvSpPr>
        <p:spPr/>
        <p:txBody>
          <a:bodyPr/>
          <a:lstStyle/>
          <a:p>
            <a:r>
              <a:rPr lang="en-IE" dirty="0"/>
              <a:t>LEGISLATION UPDATES</a:t>
            </a:r>
            <a:endParaRPr lang="en-GB" dirty="0"/>
          </a:p>
        </p:txBody>
      </p:sp>
      <p:sp>
        <p:nvSpPr>
          <p:cNvPr id="4" name="TextBox 3">
            <a:extLst>
              <a:ext uri="{FF2B5EF4-FFF2-40B4-BE49-F238E27FC236}">
                <a16:creationId xmlns:a16="http://schemas.microsoft.com/office/drawing/2014/main" id="{92250C03-5318-8FCC-7367-387E3C2D7911}"/>
              </a:ext>
            </a:extLst>
          </p:cNvPr>
          <p:cNvSpPr txBox="1"/>
          <p:nvPr/>
        </p:nvSpPr>
        <p:spPr>
          <a:xfrm>
            <a:off x="953732" y="1317482"/>
            <a:ext cx="9404968" cy="4493538"/>
          </a:xfrm>
          <a:prstGeom prst="rect">
            <a:avLst/>
          </a:prstGeom>
          <a:noFill/>
        </p:spPr>
        <p:txBody>
          <a:bodyPr wrap="square">
            <a:spAutoFit/>
          </a:bodyPr>
          <a:lstStyle/>
          <a:p>
            <a:r>
              <a:rPr lang="en-GB" sz="1800" b="1" kern="100" dirty="0">
                <a:effectLst/>
                <a:latin typeface="Helvetica" panose="020B0604020202020204" pitchFamily="34" charset="0"/>
                <a:ea typeface="Calibri" panose="020F0502020204030204" pitchFamily="34" charset="0"/>
                <a:cs typeface="Helvetica" panose="020B0604020202020204" pitchFamily="34" charset="0"/>
              </a:rPr>
              <a:t>The current legislation governing Rating Valuation is The Valuation Act 2001, as amended. </a:t>
            </a:r>
          </a:p>
          <a:p>
            <a:endParaRPr lang="en-GB" sz="1800" b="1" kern="100" dirty="0">
              <a:effectLst/>
              <a:latin typeface="Helvetica" panose="020B0604020202020204" pitchFamily="34" charset="0"/>
              <a:ea typeface="Calibri" panose="020F0502020204030204" pitchFamily="34" charset="0"/>
              <a:cs typeface="Helvetica" panose="020B0604020202020204" pitchFamily="34" charset="0"/>
            </a:endParaRPr>
          </a:p>
          <a:p>
            <a:r>
              <a:rPr lang="en-GB" sz="1800" b="1" kern="100" dirty="0">
                <a:effectLst/>
                <a:latin typeface="Helvetica" panose="020B0604020202020204" pitchFamily="34" charset="0"/>
                <a:ea typeface="Calibri" panose="020F0502020204030204" pitchFamily="34" charset="0"/>
                <a:cs typeface="Helvetica" panose="020B0604020202020204" pitchFamily="34" charset="0"/>
              </a:rPr>
              <a:t>New Legislation</a:t>
            </a:r>
            <a:endParaRPr lang="en-GB" sz="1600" kern="100" dirty="0">
              <a:effectLst/>
              <a:latin typeface="Helvetica" panose="020B0604020202020204" pitchFamily="34" charset="0"/>
              <a:ea typeface="Calibri" panose="020F0502020204030204" pitchFamily="34" charset="0"/>
              <a:cs typeface="Helvetica" panose="020B0604020202020204" pitchFamily="34" charset="0"/>
            </a:endParaRPr>
          </a:p>
          <a:p>
            <a:r>
              <a:rPr lang="en-GB" sz="1800" kern="100" dirty="0">
                <a:effectLst/>
                <a:latin typeface="Helvetica" panose="020B0604020202020204" pitchFamily="34" charset="0"/>
                <a:ea typeface="Calibri" panose="020F0502020204030204" pitchFamily="34" charset="0"/>
                <a:cs typeface="Helvetica" panose="020B0604020202020204" pitchFamily="34" charset="0"/>
              </a:rPr>
              <a:t>From a guidance and procedural perspective, we’ve had </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recent Legislation updates in the form of The Local Government Rates and Other Matters Act 2019</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a:t>
            </a:r>
            <a:br>
              <a:rPr lang="en-GB" sz="1800" kern="100" dirty="0">
                <a:effectLst/>
                <a:latin typeface="Helvetica" panose="020B0604020202020204" pitchFamily="34" charset="0"/>
                <a:ea typeface="Calibri" panose="020F0502020204030204" pitchFamily="34" charset="0"/>
                <a:cs typeface="Helvetica" panose="020B0604020202020204" pitchFamily="34" charset="0"/>
              </a:rPr>
            </a:br>
            <a:endParaRPr lang="en-GB" sz="18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Annual Rates are liable in full</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a:t>
            </a: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S11. (1)(a) – The </a:t>
            </a:r>
            <a:r>
              <a:rPr lang="en-GB" b="1" kern="100" dirty="0">
                <a:latin typeface="Helvetica" panose="020B0604020202020204" pitchFamily="34" charset="0"/>
                <a:ea typeface="Calibri" panose="020F0502020204030204" pitchFamily="34" charset="0"/>
                <a:cs typeface="Helvetica" panose="020B0604020202020204" pitchFamily="34" charset="0"/>
              </a:rPr>
              <a:t>D</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uty to Notify </a:t>
            </a:r>
            <a:r>
              <a:rPr lang="en-GB" b="1" kern="100" dirty="0">
                <a:latin typeface="Helvetica" panose="020B0604020202020204" pitchFamily="34" charset="0"/>
                <a:ea typeface="Calibri" panose="020F0502020204030204" pitchFamily="34" charset="0"/>
                <a:cs typeface="Helvetica" panose="020B0604020202020204" pitchFamily="34" charset="0"/>
              </a:rPr>
              <a:t>R</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ating </a:t>
            </a:r>
            <a:r>
              <a:rPr lang="en-GB" b="1" kern="100" dirty="0">
                <a:latin typeface="Helvetica" panose="020B0604020202020204" pitchFamily="34" charset="0"/>
                <a:ea typeface="Calibri" panose="020F0502020204030204" pitchFamily="34" charset="0"/>
                <a:cs typeface="Helvetica" panose="020B0604020202020204" pitchFamily="34" charset="0"/>
              </a:rPr>
              <a:t>A</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uthority on transfer of relevant property</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a:t>
            </a: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S11. (1)(b) and Discharge Rates</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a:t>
            </a: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S11. (2) Consequences of Breach.</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a:t>
            </a: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S12</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 L</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evy </a:t>
            </a:r>
            <a:r>
              <a:rPr lang="en-GB" b="1" kern="100" dirty="0">
                <a:latin typeface="Helvetica" panose="020B0604020202020204" pitchFamily="34" charset="0"/>
                <a:ea typeface="Calibri" panose="020F0502020204030204" pitchFamily="34" charset="0"/>
                <a:cs typeface="Helvetica" panose="020B0604020202020204" pitchFamily="34" charset="0"/>
              </a:rPr>
              <a:t>P</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rescribed Interest</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a:t>
            </a: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S13 – Sale of a Relevant Property.</a:t>
            </a:r>
            <a:endParaRPr lang="en-GB" sz="18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S14 – Unpaid Rates.</a:t>
            </a:r>
            <a:endParaRPr lang="en-GB" sz="1800" kern="100" dirty="0">
              <a:effectLst/>
              <a:latin typeface="Helvetica" panose="020B0604020202020204" pitchFamily="34" charset="0"/>
              <a:ea typeface="Calibri" panose="020F0502020204030204" pitchFamily="34" charset="0"/>
              <a:cs typeface="Helvetica" panose="020B0604020202020204" pitchFamily="34" charset="0"/>
            </a:endParaRPr>
          </a:p>
          <a:p>
            <a:pPr marL="342900" lvl="0" indent="-342900">
              <a:buFont typeface="Arial" panose="020B0604020202020204" pitchFamily="34" charset="0"/>
              <a:buChar char="•"/>
              <a:tabLst>
                <a:tab pos="457200" algn="l"/>
              </a:tabLst>
            </a:pPr>
            <a:r>
              <a:rPr lang="en-GB" sz="1800" b="1" kern="100" dirty="0">
                <a:effectLst/>
                <a:latin typeface="Helvetica" panose="020B0604020202020204" pitchFamily="34" charset="0"/>
                <a:ea typeface="Calibri" panose="020F0502020204030204" pitchFamily="34" charset="0"/>
                <a:cs typeface="Helvetica" panose="020B0604020202020204" pitchFamily="34" charset="0"/>
              </a:rPr>
              <a:t>S21 –</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a:t>
            </a:r>
            <a:r>
              <a:rPr lang="en-GB" sz="1800" b="1" kern="100" dirty="0">
                <a:effectLst/>
                <a:latin typeface="Helvetica" panose="020B0604020202020204" pitchFamily="34" charset="0"/>
                <a:ea typeface="Calibri" panose="020F0502020204030204" pitchFamily="34" charset="0"/>
                <a:cs typeface="Helvetica" panose="020B0604020202020204" pitchFamily="34" charset="0"/>
              </a:rPr>
              <a:t>Amendment of Valuation Act 2001</a:t>
            </a:r>
            <a:r>
              <a:rPr lang="en-GB" sz="1800" kern="100" dirty="0">
                <a:effectLst/>
                <a:latin typeface="Helvetica" panose="020B0604020202020204" pitchFamily="34" charset="0"/>
                <a:ea typeface="Calibri" panose="020F0502020204030204" pitchFamily="34" charset="0"/>
                <a:cs typeface="Helvetica" panose="020B0604020202020204" pitchFamily="34" charset="0"/>
              </a:rPr>
              <a:t>:  </a:t>
            </a:r>
            <a:endParaRPr lang="en-GB"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6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26602281"/>
      </p:ext>
    </p:extLst>
  </p:cSld>
  <p:clrMapOvr>
    <a:masterClrMapping/>
  </p:clrMapOvr>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Helvetica"/>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Helvetica" pitchFamily="16" charset="0"/>
            <a:ea typeface="ヒラギノ角ゴ Pro W3" pitchFamily="16"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bg1"/>
            </a:solidFill>
            <a:effectLst/>
            <a:latin typeface="Helvetica" pitchFamily="16" charset="0"/>
            <a:ea typeface="ヒラギノ角ゴ Pro W3" pitchFamily="16"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0ae3da-9a2b-4c40-97fa-bcd1b84ef6b3">
      <UserInfo>
        <DisplayName>Ruth Comerford-Morris</DisplayName>
        <AccountId>25</AccountId>
        <AccountType/>
      </UserInfo>
    </SharedWithUsers>
    <_Flow_SignoffStatus xmlns="284ad8fa-d6e5-4d7a-a9a7-5b1f5681b5bc" xsi:nil="true"/>
    <lcf76f155ced4ddcb4097134ff3c332f xmlns="284ad8fa-d6e5-4d7a-a9a7-5b1f5681b5bc">
      <Terms xmlns="http://schemas.microsoft.com/office/infopath/2007/PartnerControls"/>
    </lcf76f155ced4ddcb4097134ff3c332f>
    <TaxCatchAll xmlns="bd0ae3da-9a2b-4c40-97fa-bcd1b84ef6b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649CBCF5E7D814892AC5464EA26C3C5" ma:contentTypeVersion="19" ma:contentTypeDescription="Create a new document." ma:contentTypeScope="" ma:versionID="ce720fe14de50f1acb2c0cff81c1459b">
  <xsd:schema xmlns:xsd="http://www.w3.org/2001/XMLSchema" xmlns:xs="http://www.w3.org/2001/XMLSchema" xmlns:p="http://schemas.microsoft.com/office/2006/metadata/properties" xmlns:ns2="bd0ae3da-9a2b-4c40-97fa-bcd1b84ef6b3" xmlns:ns3="284ad8fa-d6e5-4d7a-a9a7-5b1f5681b5bc" targetNamespace="http://schemas.microsoft.com/office/2006/metadata/properties" ma:root="true" ma:fieldsID="7ebcb7ee81b07c0952ea0cf2421c04aa" ns2:_="" ns3:_="">
    <xsd:import namespace="bd0ae3da-9a2b-4c40-97fa-bcd1b84ef6b3"/>
    <xsd:import namespace="284ad8fa-d6e5-4d7a-a9a7-5b1f5681b5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_Flow_SignoffStatu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0ae3da-9a2b-4c40-97fa-bcd1b84ef6b3"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ecf1b65f-4199-4722-9d95-3afe53bdb906}" ma:internalName="TaxCatchAll" ma:showField="CatchAllData" ma:web="bd0ae3da-9a2b-4c40-97fa-bcd1b84ef6b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84ad8fa-d6e5-4d7a-a9a7-5b1f5681b5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55bf5c1-7e67-4feb-9e9a-1178cfb083d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4FC500-D371-4F3F-8646-3478F9C3B322}">
  <ds:schemaRefs>
    <ds:schemaRef ds:uri="http://schemas.microsoft.com/office/2006/documentManagement/types"/>
    <ds:schemaRef ds:uri="284ad8fa-d6e5-4d7a-a9a7-5b1f5681b5bc"/>
    <ds:schemaRef ds:uri="bd0ae3da-9a2b-4c40-97fa-bcd1b84ef6b3"/>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703D4B73-786E-4A31-B2E7-ED93A081C218}"/>
</file>

<file path=customXml/itemProps3.xml><?xml version="1.0" encoding="utf-8"?>
<ds:datastoreItem xmlns:ds="http://schemas.openxmlformats.org/officeDocument/2006/customXml" ds:itemID="{C9016C72-30AF-469A-B96A-A692FB380B78}">
  <ds:schemaRefs>
    <ds:schemaRef ds:uri="http://schemas.microsoft.com/sharepoint/v3/contenttype/forms"/>
  </ds:schemaRefs>
</ds:datastoreItem>
</file>

<file path=docMetadata/LabelInfo.xml><?xml version="1.0" encoding="utf-8"?>
<clbl:labelList xmlns:clbl="http://schemas.microsoft.com/office/2020/mipLabelMetadata">
  <clbl:label id="{0159e9d0-09a0-4edf-96ba-a3deea363c28}" enabled="0" method="" siteId="{0159e9d0-09a0-4edf-96ba-a3deea363c28}" removed="1"/>
</clbl:labelList>
</file>

<file path=docProps/app.xml><?xml version="1.0" encoding="utf-8"?>
<Properties xmlns="http://schemas.openxmlformats.org/officeDocument/2006/extended-properties" xmlns:vt="http://schemas.openxmlformats.org/officeDocument/2006/docPropsVTypes">
  <Template/>
  <TotalTime>805</TotalTime>
  <Words>2811</Words>
  <Application>Microsoft Office PowerPoint</Application>
  <PresentationFormat>Widescreen</PresentationFormat>
  <Paragraphs>166</Paragraphs>
  <Slides>13</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-apple-system</vt:lpstr>
      <vt:lpstr>Arial</vt:lpstr>
      <vt:lpstr>Calibri</vt:lpstr>
      <vt:lpstr>Cambria</vt:lpstr>
      <vt:lpstr>Century Gothic</vt:lpstr>
      <vt:lpstr>Fira Sans Light Bold</vt:lpstr>
      <vt:lpstr>Helvetica</vt:lpstr>
      <vt:lpstr>1_Blank Presentation</vt:lpstr>
      <vt:lpstr>PowerPoint Presentation</vt:lpstr>
      <vt:lpstr>OVERVIEW –  BUSINESS RATES VALUATIONS  IN IRELAND </vt:lpstr>
      <vt:lpstr>AGENDA</vt:lpstr>
      <vt:lpstr>National Revaluation Programme</vt:lpstr>
      <vt:lpstr>TAILTE EIREANN VALUATIONS</vt:lpstr>
      <vt:lpstr> ONLINE PORTALS – Tailte Eireann Valuations</vt:lpstr>
      <vt:lpstr>TAILTE EIREANN - Valuation Mapping</vt:lpstr>
      <vt:lpstr>THE VALUATION TRIBUNAL</vt:lpstr>
      <vt:lpstr>LEGISLATION UPDATES</vt:lpstr>
      <vt:lpstr>LOOKING AHEAD</vt:lpstr>
      <vt:lpstr>LOOKING AHEAD</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APC Counsellor Training</dc:title>
  <dc:creator>Lucy Kinghan</dc:creator>
  <cp:lastModifiedBy>Grace O`Doherty</cp:lastModifiedBy>
  <cp:revision>6</cp:revision>
  <cp:lastPrinted>2019-05-27T12:16:20Z</cp:lastPrinted>
  <dcterms:created xsi:type="dcterms:W3CDTF">2018-10-11T14:03:34Z</dcterms:created>
  <dcterms:modified xsi:type="dcterms:W3CDTF">2024-06-18T09:42:31Z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0x010100F649CBCF5E7D814892AC5464EA26C3C5</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MediaServiceImageTags">
    <vt:lpwstr/>
  </property>
</Properties>
</file>